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7" r:id="rId2"/>
    <p:sldMasterId id="2147483693" r:id="rId3"/>
    <p:sldMasterId id="2147483696" r:id="rId4"/>
  </p:sldMasterIdLst>
  <p:notesMasterIdLst>
    <p:notesMasterId r:id="rId32"/>
  </p:notesMasterIdLst>
  <p:handoutMasterIdLst>
    <p:handoutMasterId r:id="rId33"/>
  </p:handoutMasterIdLst>
  <p:sldIdLst>
    <p:sldId id="317" r:id="rId5"/>
    <p:sldId id="264" r:id="rId6"/>
    <p:sldId id="355" r:id="rId7"/>
    <p:sldId id="295" r:id="rId8"/>
    <p:sldId id="344" r:id="rId9"/>
    <p:sldId id="345" r:id="rId10"/>
    <p:sldId id="328" r:id="rId11"/>
    <p:sldId id="346" r:id="rId12"/>
    <p:sldId id="347" r:id="rId13"/>
    <p:sldId id="348" r:id="rId14"/>
    <p:sldId id="349" r:id="rId15"/>
    <p:sldId id="350" r:id="rId16"/>
    <p:sldId id="351" r:id="rId17"/>
    <p:sldId id="352" r:id="rId18"/>
    <p:sldId id="353" r:id="rId19"/>
    <p:sldId id="354" r:id="rId20"/>
    <p:sldId id="357" r:id="rId21"/>
    <p:sldId id="358" r:id="rId22"/>
    <p:sldId id="359" r:id="rId23"/>
    <p:sldId id="360" r:id="rId24"/>
    <p:sldId id="361" r:id="rId25"/>
    <p:sldId id="356" r:id="rId26"/>
    <p:sldId id="363" r:id="rId27"/>
    <p:sldId id="362" r:id="rId28"/>
    <p:sldId id="296" r:id="rId29"/>
    <p:sldId id="338" r:id="rId30"/>
    <p:sldId id="364" r:id="rId31"/>
  </p:sldIdLst>
  <p:sldSz cx="9144000" cy="6858000" type="screen4x3"/>
  <p:notesSz cx="6858000" cy="9236075"/>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6" autoAdjust="0"/>
    <p:restoredTop sz="94703" autoAdjust="0"/>
  </p:normalViewPr>
  <p:slideViewPr>
    <p:cSldViewPr snapToGrid="0" snapToObjects="1" showGuides="1">
      <p:cViewPr varScale="1">
        <p:scale>
          <a:sx n="110" d="100"/>
          <a:sy n="110" d="100"/>
        </p:scale>
        <p:origin x="-1650" y="-90"/>
      </p:cViewPr>
      <p:guideLst>
        <p:guide orient="horz" pos="973"/>
        <p:guide pos="1188"/>
      </p:guideLst>
    </p:cSldViewPr>
  </p:slideViewPr>
  <p:outlineViewPr>
    <p:cViewPr>
      <p:scale>
        <a:sx n="33" d="100"/>
        <a:sy n="33" d="100"/>
      </p:scale>
      <p:origin x="0" y="440"/>
    </p:cViewPr>
  </p:outlineViewPr>
  <p:notesTextViewPr>
    <p:cViewPr>
      <p:scale>
        <a:sx n="100" d="100"/>
        <a:sy n="100" d="100"/>
      </p:scale>
      <p:origin x="0" y="0"/>
    </p:cViewPr>
  </p:notesTextViewPr>
  <p:sorterViewPr>
    <p:cViewPr>
      <p:scale>
        <a:sx n="150" d="100"/>
        <a:sy n="150" d="100"/>
      </p:scale>
      <p:origin x="0" y="1838"/>
    </p:cViewPr>
  </p:sorter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slideMaster" Target="slideMasters/slideMaster3.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notesMaster" Target="notesMasters/notesMaster1.xml"/>
  <Relationship Id="rId33" Type="http://schemas.openxmlformats.org/officeDocument/2006/relationships/handoutMaster" Target="handoutMasters/handoutMaster1.xml"/>
  <Relationship Id="rId34" Type="http://schemas.openxmlformats.org/officeDocument/2006/relationships/presProps" Target="presProps.xml"/>
  <Relationship Id="rId35" Type="http://schemas.openxmlformats.org/officeDocument/2006/relationships/viewProps" Target="viewProps.xml"/>
  <Relationship Id="rId36" Type="http://schemas.openxmlformats.org/officeDocument/2006/relationships/theme" Target="theme/theme1.xml"/>
  <Relationship Id="rId37" Type="http://schemas.openxmlformats.org/officeDocument/2006/relationships/tableStyles" Target="tableStyles.xml"/>
  <Relationship Id="rId4" Type="http://schemas.openxmlformats.org/officeDocument/2006/relationships/slideMaster" Target="slideMasters/slideMaster4.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diagrams/_rels/data1.xml.rels><?xml version="1.0" encoding="UTF-8"?>

<Relationships xmlns="http://schemas.openxmlformats.org/package/2006/relationships">
  <Relationship Id="rId1" Type="http://schemas.openxmlformats.org/officeDocument/2006/relationships/image" Target="../media/image8.png"/>
</Relationships>

</file>

<file path=ppt/diagrams/_rels/data2.xml.rels><?xml version="1.0" encoding="UTF-8"?>

<Relationships xmlns="http://schemas.openxmlformats.org/package/2006/relationships">
  <Relationship Id="rId1" Type="http://schemas.openxmlformats.org/officeDocument/2006/relationships/image" Target="../media/image12.png"/>
</Relationships>

</file>

<file path=ppt/diagrams/_rels/data3.xml.rels><?xml version="1.0" encoding="UTF-8"?>

<Relationships xmlns="http://schemas.openxmlformats.org/package/2006/relationships">
  <Relationship Id="rId1" Type="http://schemas.openxmlformats.org/officeDocument/2006/relationships/image" Target="../media/image14.png"/>
</Relationships>

</file>

<file path=ppt/diagrams/_rels/data4.xml.rels><?xml version="1.0" encoding="UTF-8"?>

<Relationships xmlns="http://schemas.openxmlformats.org/package/2006/relationships">
  <Relationship Id="rId1" Type="http://schemas.openxmlformats.org/officeDocument/2006/relationships/image" Target="../media/image15.png"/>
</Relationships>

</file>

<file path=ppt/diagrams/_rels/drawing1.xml.rels><?xml version="1.0" encoding="UTF-8"?>

<Relationships xmlns="http://schemas.openxmlformats.org/package/2006/relationships">
  <Relationship Id="rId1" Type="http://schemas.openxmlformats.org/officeDocument/2006/relationships/image" Target="../media/image8.png"/>
</Relationships>

</file>

<file path=ppt/diagrams/_rels/drawing2.xml.rels><?xml version="1.0" encoding="UTF-8"?>

<Relationships xmlns="http://schemas.openxmlformats.org/package/2006/relationships">
  <Relationship Id="rId1" Type="http://schemas.openxmlformats.org/officeDocument/2006/relationships/image" Target="../media/image12.png"/>
</Relationships>

</file>

<file path=ppt/diagrams/_rels/drawing3.xml.rels><?xml version="1.0" encoding="UTF-8"?>

<Relationships xmlns="http://schemas.openxmlformats.org/package/2006/relationships">
  <Relationship Id="rId1" Type="http://schemas.openxmlformats.org/officeDocument/2006/relationships/image" Target="../media/image14.png"/>
</Relationships>

</file>

<file path=ppt/diagrams/_rels/drawing4.xml.rels><?xml version="1.0" encoding="UTF-8"?>

<Relationships xmlns="http://schemas.openxmlformats.org/package/2006/relationships">
  <Relationship Id="rId1" Type="http://schemas.openxmlformats.org/officeDocument/2006/relationships/image" Target="../media/image15.png"/>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4C0623-DE61-4F1B-A87C-A2ABD466E955}"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9EE856FD-D862-433B-8F76-E2B4A632AAE7}">
      <dgm:prSet phldrT="[Text]" custT="1"/>
      <dgm:spPr/>
      <dgm:t>
        <a:bodyPr/>
        <a:lstStyle/>
        <a:p>
          <a:r>
            <a:rPr lang="en-US" sz="1400" dirty="0" smtClean="0"/>
            <a:t>Patient Arrives at Outpatient ED</a:t>
          </a:r>
          <a:endParaRPr lang="en-US" sz="1400" dirty="0"/>
        </a:p>
      </dgm:t>
    </dgm:pt>
    <dgm:pt modelId="{E3BD0D6F-F88E-4166-B143-B1AC66377A95}" type="parTrans" cxnId="{2D547E29-E9B9-45CE-8279-DB2E5C99FF5C}">
      <dgm:prSet/>
      <dgm:spPr>
        <a:ln>
          <a:solidFill>
            <a:schemeClr val="accent1"/>
          </a:solidFill>
          <a:tailEnd type="triangle"/>
        </a:ln>
      </dgm:spPr>
      <dgm:t>
        <a:bodyPr/>
        <a:lstStyle/>
        <a:p>
          <a:endParaRPr lang="en-US"/>
        </a:p>
      </dgm:t>
    </dgm:pt>
    <dgm:pt modelId="{75BBC672-C9BA-4E96-8E9F-0BA440A6B96D}" type="sibTrans" cxnId="{2D547E29-E9B9-45CE-8279-DB2E5C99FF5C}">
      <dgm:prSet/>
      <dgm:spPr/>
      <dgm:t>
        <a:bodyPr/>
        <a:lstStyle/>
        <a:p>
          <a:endParaRPr lang="en-US"/>
        </a:p>
      </dgm:t>
    </dgm:pt>
    <dgm:pt modelId="{4754D2A2-C5BD-46B4-B68D-CDF606B1ADA7}">
      <dgm:prSet phldrT="[Text]" custT="1"/>
      <dgm:spPr/>
      <dgm:t>
        <a:bodyPr/>
        <a:lstStyle/>
        <a:p>
          <a:endParaRPr lang="en-US" sz="1200" b="1" dirty="0">
            <a:solidFill>
              <a:srgbClr val="FF0000"/>
            </a:solidFill>
          </a:endParaRPr>
        </a:p>
      </dgm:t>
    </dgm:pt>
    <dgm:pt modelId="{B1874AA3-066B-4446-A56C-3B9772669BF3}" type="parTrans" cxnId="{D30417A5-36B6-4965-A86E-8C2FB7106A43}">
      <dgm:prSet/>
      <dgm:spPr/>
      <dgm:t>
        <a:bodyPr/>
        <a:lstStyle/>
        <a:p>
          <a:endParaRPr lang="en-US"/>
        </a:p>
      </dgm:t>
    </dgm:pt>
    <dgm:pt modelId="{E015DF9D-8322-4AE7-AE19-A6CCDFBB6B77}" type="sibTrans" cxnId="{D30417A5-36B6-4965-A86E-8C2FB7106A43}">
      <dgm:prSet/>
      <dgm:spPr/>
      <dgm:t>
        <a:bodyPr/>
        <a:lstStyle/>
        <a:p>
          <a:endParaRPr lang="en-US"/>
        </a:p>
      </dgm:t>
    </dgm:pt>
    <dgm:pt modelId="{FB43E04D-66C8-409C-9BF3-3F322E0C0412}">
      <dgm:prSet phldrT="[Text]" custT="1"/>
      <dgm:spPr/>
      <dgm:t>
        <a:bodyPr/>
        <a:lstStyle/>
        <a:p>
          <a:r>
            <a:rPr lang="en-US" sz="1200" dirty="0" smtClean="0"/>
            <a:t>Patient is a direct  Outpatient</a:t>
          </a:r>
        </a:p>
        <a:p>
          <a:r>
            <a:rPr lang="en-US" sz="1200" dirty="0" smtClean="0"/>
            <a:t>Observation Stay</a:t>
          </a:r>
          <a:endParaRPr lang="en-US" sz="1200" dirty="0"/>
        </a:p>
      </dgm:t>
    </dgm:pt>
    <dgm:pt modelId="{C2AAD0D0-6F6F-4DDD-9582-50C660E0D719}" type="parTrans" cxnId="{0C4B4E35-64B4-4D0D-A155-BFAD26F4024A}">
      <dgm:prSet/>
      <dgm:spPr>
        <a:ln>
          <a:solidFill>
            <a:schemeClr val="accent1"/>
          </a:solidFill>
          <a:tailEnd type="triangle"/>
        </a:ln>
      </dgm:spPr>
      <dgm:t>
        <a:bodyPr/>
        <a:lstStyle/>
        <a:p>
          <a:endParaRPr lang="en-US"/>
        </a:p>
      </dgm:t>
    </dgm:pt>
    <dgm:pt modelId="{F3AF4627-6D3B-4735-9991-0A84F4ECF61A}" type="sibTrans" cxnId="{0C4B4E35-64B4-4D0D-A155-BFAD26F4024A}">
      <dgm:prSet/>
      <dgm:spPr/>
      <dgm:t>
        <a:bodyPr/>
        <a:lstStyle/>
        <a:p>
          <a:endParaRPr lang="en-US"/>
        </a:p>
      </dgm:t>
    </dgm:pt>
    <dgm:pt modelId="{284CEAE2-7FD3-43A6-90FD-38D38F7CBA51}">
      <dgm:prSet phldrT="[Text]"/>
      <dgm:spPr/>
      <dgm:t>
        <a:bodyPr/>
        <a:lstStyle/>
        <a:p>
          <a:r>
            <a:rPr lang="en-US" b="1" dirty="0" smtClean="0">
              <a:solidFill>
                <a:srgbClr val="FF0000"/>
              </a:solidFill>
            </a:rPr>
            <a:t>Patient Admitted to Hospital</a:t>
          </a:r>
          <a:endParaRPr lang="en-US" b="1" dirty="0">
            <a:solidFill>
              <a:srgbClr val="FF0000"/>
            </a:solidFill>
          </a:endParaRPr>
        </a:p>
      </dgm:t>
    </dgm:pt>
    <dgm:pt modelId="{E7276959-DEFF-4D6E-B750-D7A6BDB40980}" type="parTrans" cxnId="{4E4BF9D8-476A-4170-BEC0-B8C9E181214A}">
      <dgm:prSet/>
      <dgm:spPr/>
      <dgm:t>
        <a:bodyPr/>
        <a:lstStyle/>
        <a:p>
          <a:endParaRPr lang="en-US"/>
        </a:p>
      </dgm:t>
    </dgm:pt>
    <dgm:pt modelId="{FC0E0C89-4F37-4071-A1A4-938CC7E8CC37}" type="sibTrans" cxnId="{4E4BF9D8-476A-4170-BEC0-B8C9E181214A}">
      <dgm:prSet/>
      <dgm:spPr/>
      <dgm:t>
        <a:bodyPr/>
        <a:lstStyle/>
        <a:p>
          <a:endParaRPr lang="en-US"/>
        </a:p>
      </dgm:t>
    </dgm:pt>
    <dgm:pt modelId="{CD4E2A3C-6738-4E38-A1BA-652C6C74B24E}">
      <dgm:prSet phldrT="[Text]"/>
      <dgm:spPr/>
      <dgm:t>
        <a:bodyPr/>
        <a:lstStyle/>
        <a:p>
          <a:r>
            <a:rPr lang="en-US" dirty="0" smtClean="0"/>
            <a:t>Patient is a direct Inpatient Admission </a:t>
          </a:r>
          <a:endParaRPr lang="en-US" dirty="0"/>
        </a:p>
      </dgm:t>
    </dgm:pt>
    <dgm:pt modelId="{660E3403-58E6-445B-BCBC-67FDE27B2CC0}" type="parTrans" cxnId="{AB1D7DB2-40AF-43B6-8697-2FB9622D8A6B}">
      <dgm:prSet/>
      <dgm:spPr>
        <a:ln>
          <a:solidFill>
            <a:schemeClr val="accent1"/>
          </a:solidFill>
          <a:tailEnd type="triangle"/>
        </a:ln>
      </dgm:spPr>
      <dgm:t>
        <a:bodyPr/>
        <a:lstStyle/>
        <a:p>
          <a:endParaRPr lang="en-US"/>
        </a:p>
      </dgm:t>
    </dgm:pt>
    <dgm:pt modelId="{B0BF20AD-72CE-4532-ABEF-6AFEE45EF14A}" type="sibTrans" cxnId="{AB1D7DB2-40AF-43B6-8697-2FB9622D8A6B}">
      <dgm:prSet/>
      <dgm:spPr/>
      <dgm:t>
        <a:bodyPr/>
        <a:lstStyle/>
        <a:p>
          <a:endParaRPr lang="en-US"/>
        </a:p>
      </dgm:t>
    </dgm:pt>
    <dgm:pt modelId="{A0468FD5-DD20-4183-A570-3CA193877036}">
      <dgm:prSet phldrT="[Text]"/>
      <dgm:spPr/>
      <dgm:t>
        <a:bodyPr/>
        <a:lstStyle/>
        <a:p>
          <a:r>
            <a:rPr lang="en-US" dirty="0" smtClean="0"/>
            <a:t>Routine Discharge, Left Against Medical Advice, Discharged/Transferred to another facility, Expired while inpatient</a:t>
          </a:r>
          <a:endParaRPr lang="en-US" dirty="0"/>
        </a:p>
      </dgm:t>
    </dgm:pt>
    <dgm:pt modelId="{E84A7690-A530-47C1-B19D-DC4C8C67E5F3}" type="parTrans" cxnId="{233EA5B6-75F4-4571-8BA0-FE0F84AFAE5C}">
      <dgm:prSet/>
      <dgm:spPr/>
      <dgm:t>
        <a:bodyPr/>
        <a:lstStyle/>
        <a:p>
          <a:endParaRPr lang="en-US"/>
        </a:p>
      </dgm:t>
    </dgm:pt>
    <dgm:pt modelId="{7B3C79CD-AE09-40F7-80A2-4662F81D7C4C}" type="sibTrans" cxnId="{233EA5B6-75F4-4571-8BA0-FE0F84AFAE5C}">
      <dgm:prSet/>
      <dgm:spPr/>
      <dgm:t>
        <a:bodyPr/>
        <a:lstStyle/>
        <a:p>
          <a:endParaRPr lang="en-US"/>
        </a:p>
      </dgm:t>
    </dgm:pt>
    <dgm:pt modelId="{91AD8AAC-30A5-416A-B181-6A81599DE59D}">
      <dgm:prSet phldrT="[Text]" custT="1"/>
      <dgm:spPr/>
      <dgm:t>
        <a:bodyPr/>
        <a:lstStyle/>
        <a:p>
          <a:r>
            <a:rPr lang="en-US" sz="1200" b="1" dirty="0" smtClean="0">
              <a:solidFill>
                <a:srgbClr val="0070C0"/>
              </a:solidFill>
            </a:rPr>
            <a:t>Patient  Seen in Observation Stay</a:t>
          </a:r>
          <a:endParaRPr lang="en-US" sz="1200" b="1" dirty="0">
            <a:solidFill>
              <a:srgbClr val="0070C0"/>
            </a:solidFill>
          </a:endParaRPr>
        </a:p>
      </dgm:t>
    </dgm:pt>
    <dgm:pt modelId="{B111F953-4A6D-4AA0-A58A-4A919EC2F433}" type="parTrans" cxnId="{5927624E-0390-42EA-AFE7-BDDD606531E1}">
      <dgm:prSet/>
      <dgm:spPr/>
      <dgm:t>
        <a:bodyPr/>
        <a:lstStyle/>
        <a:p>
          <a:endParaRPr lang="en-US"/>
        </a:p>
      </dgm:t>
    </dgm:pt>
    <dgm:pt modelId="{C57D4566-A320-4E09-BC49-8A77BA110BF6}" type="sibTrans" cxnId="{5927624E-0390-42EA-AFE7-BDDD606531E1}">
      <dgm:prSet/>
      <dgm:spPr/>
      <dgm:t>
        <a:bodyPr/>
        <a:lstStyle/>
        <a:p>
          <a:endParaRPr lang="en-US"/>
        </a:p>
      </dgm:t>
    </dgm:pt>
    <dgm:pt modelId="{27E93CC6-558E-4405-9C0F-49B47CBBDB2B}">
      <dgm:prSet phldrT="[Text]" custT="1"/>
      <dgm:spPr/>
      <dgm:t>
        <a:bodyPr/>
        <a:lstStyle/>
        <a:p>
          <a:endParaRPr lang="en-US" sz="1200" b="1" dirty="0">
            <a:solidFill>
              <a:srgbClr val="0070C0"/>
            </a:solidFill>
          </a:endParaRPr>
        </a:p>
      </dgm:t>
    </dgm:pt>
    <dgm:pt modelId="{EC794C32-14B7-4EFD-A488-043DDF53032C}" type="parTrans" cxnId="{70D11CDA-EDD7-4051-A100-000121259087}">
      <dgm:prSet/>
      <dgm:spPr/>
      <dgm:t>
        <a:bodyPr/>
        <a:lstStyle/>
        <a:p>
          <a:endParaRPr lang="en-US"/>
        </a:p>
      </dgm:t>
    </dgm:pt>
    <dgm:pt modelId="{F82A41B4-7D07-41B8-9F36-B41151ECB7E2}" type="sibTrans" cxnId="{70D11CDA-EDD7-4051-A100-000121259087}">
      <dgm:prSet/>
      <dgm:spPr/>
      <dgm:t>
        <a:bodyPr/>
        <a:lstStyle/>
        <a:p>
          <a:endParaRPr lang="en-US"/>
        </a:p>
      </dgm:t>
    </dgm:pt>
    <dgm:pt modelId="{618B58B1-9531-4BE9-9917-4BB1E1BCE291}">
      <dgm:prSet phldrT="[Text]" custT="1"/>
      <dgm:spPr/>
      <dgm:t>
        <a:bodyPr/>
        <a:lstStyle/>
        <a:p>
          <a:endParaRPr lang="en-US" sz="1200" b="1" dirty="0">
            <a:solidFill>
              <a:srgbClr val="0070C0"/>
            </a:solidFill>
          </a:endParaRPr>
        </a:p>
      </dgm:t>
    </dgm:pt>
    <dgm:pt modelId="{D5A78FBB-3185-47C8-811E-C216A7FA70CA}" type="parTrans" cxnId="{2E0744C3-883D-4C9C-9557-BB221ACA5AF5}">
      <dgm:prSet/>
      <dgm:spPr/>
      <dgm:t>
        <a:bodyPr/>
        <a:lstStyle/>
        <a:p>
          <a:endParaRPr lang="en-US"/>
        </a:p>
      </dgm:t>
    </dgm:pt>
    <dgm:pt modelId="{FEEA6249-E0A6-44C5-A8FB-693430C14377}" type="sibTrans" cxnId="{2E0744C3-883D-4C9C-9557-BB221ACA5AF5}">
      <dgm:prSet/>
      <dgm:spPr/>
      <dgm:t>
        <a:bodyPr/>
        <a:lstStyle/>
        <a:p>
          <a:endParaRPr lang="en-US"/>
        </a:p>
      </dgm:t>
    </dgm:pt>
    <dgm:pt modelId="{E028938A-84E2-48EF-9CF6-4780CB21FF6F}">
      <dgm:prSet phldrT="[Text]" custT="1"/>
      <dgm:spPr/>
      <dgm:t>
        <a:bodyPr/>
        <a:lstStyle/>
        <a:p>
          <a:endParaRPr lang="en-US" sz="1200" b="1" dirty="0">
            <a:solidFill>
              <a:srgbClr val="0070C0"/>
            </a:solidFill>
          </a:endParaRPr>
        </a:p>
      </dgm:t>
    </dgm:pt>
    <dgm:pt modelId="{B472B6B7-BDE2-46F2-8975-BDBD9BFEC486}" type="parTrans" cxnId="{1C799DED-E39B-4DDF-BE0F-AA8E4DD34B41}">
      <dgm:prSet/>
      <dgm:spPr/>
      <dgm:t>
        <a:bodyPr/>
        <a:lstStyle/>
        <a:p>
          <a:endParaRPr lang="en-US"/>
        </a:p>
      </dgm:t>
    </dgm:pt>
    <dgm:pt modelId="{E63FDFCD-2865-4999-BB67-503A25F3707F}" type="sibTrans" cxnId="{1C799DED-E39B-4DDF-BE0F-AA8E4DD34B41}">
      <dgm:prSet/>
      <dgm:spPr/>
      <dgm:t>
        <a:bodyPr/>
        <a:lstStyle/>
        <a:p>
          <a:endParaRPr lang="en-US"/>
        </a:p>
      </dgm:t>
    </dgm:pt>
    <dgm:pt modelId="{C4D2B82F-B3A8-4F83-92F3-FA46CD3B630B}">
      <dgm:prSet phldrT="[Text]" custT="1"/>
      <dgm:spPr/>
      <dgm:t>
        <a:bodyPr/>
        <a:lstStyle/>
        <a:p>
          <a:endParaRPr lang="en-US" sz="1200" b="1" dirty="0">
            <a:solidFill>
              <a:srgbClr val="0070C0"/>
            </a:solidFill>
          </a:endParaRPr>
        </a:p>
      </dgm:t>
    </dgm:pt>
    <dgm:pt modelId="{9128DEBF-54A3-4EEB-BDF8-F0AD0ABB8F1C}" type="parTrans" cxnId="{D30ECE74-1924-4495-820B-1F67C2FFC3A3}">
      <dgm:prSet/>
      <dgm:spPr/>
      <dgm:t>
        <a:bodyPr/>
        <a:lstStyle/>
        <a:p>
          <a:endParaRPr lang="en-US"/>
        </a:p>
      </dgm:t>
    </dgm:pt>
    <dgm:pt modelId="{9A5E98DA-78DB-4EE0-A3E6-5E5859843172}" type="sibTrans" cxnId="{D30ECE74-1924-4495-820B-1F67C2FFC3A3}">
      <dgm:prSet/>
      <dgm:spPr/>
      <dgm:t>
        <a:bodyPr/>
        <a:lstStyle/>
        <a:p>
          <a:endParaRPr lang="en-US"/>
        </a:p>
      </dgm:t>
    </dgm:pt>
    <dgm:pt modelId="{1FB4328E-4920-4FEF-A48F-D879C56A385D}">
      <dgm:prSet phldrT="[Text]" custT="1"/>
      <dgm:spPr/>
      <dgm:t>
        <a:bodyPr/>
        <a:lstStyle/>
        <a:p>
          <a:endParaRPr lang="en-US" sz="1200" dirty="0"/>
        </a:p>
      </dgm:t>
    </dgm:pt>
    <dgm:pt modelId="{B97C4410-B7EE-4201-BF74-2ABD97E99EC8}" type="parTrans" cxnId="{E5230366-58D8-4A64-AA73-D0CAE91C5ABB}">
      <dgm:prSet/>
      <dgm:spPr/>
      <dgm:t>
        <a:bodyPr/>
        <a:lstStyle/>
        <a:p>
          <a:endParaRPr lang="en-US"/>
        </a:p>
      </dgm:t>
    </dgm:pt>
    <dgm:pt modelId="{C885A21A-27B0-4E29-8878-9ADF84DEF53D}" type="sibTrans" cxnId="{E5230366-58D8-4A64-AA73-D0CAE91C5ABB}">
      <dgm:prSet/>
      <dgm:spPr/>
      <dgm:t>
        <a:bodyPr/>
        <a:lstStyle/>
        <a:p>
          <a:endParaRPr lang="en-US"/>
        </a:p>
      </dgm:t>
    </dgm:pt>
    <dgm:pt modelId="{081018A9-DEF5-496B-B43F-1AB967A63253}">
      <dgm:prSet phldrT="[Text]" custT="1"/>
      <dgm:spPr/>
      <dgm:t>
        <a:bodyPr/>
        <a:lstStyle/>
        <a:p>
          <a:endParaRPr lang="en-US" sz="1200" dirty="0"/>
        </a:p>
      </dgm:t>
    </dgm:pt>
    <dgm:pt modelId="{3F032FED-F8D5-4DB2-8AD9-B5DA8745D507}" type="parTrans" cxnId="{2E1F012C-D3F4-4478-A9B4-6C7EF88E5F25}">
      <dgm:prSet/>
      <dgm:spPr/>
      <dgm:t>
        <a:bodyPr/>
        <a:lstStyle/>
        <a:p>
          <a:endParaRPr lang="en-US"/>
        </a:p>
      </dgm:t>
    </dgm:pt>
    <dgm:pt modelId="{EAB0EFD2-D4EF-4E1C-B9C0-2D05AEDBDCAC}" type="sibTrans" cxnId="{2E1F012C-D3F4-4478-A9B4-6C7EF88E5F25}">
      <dgm:prSet/>
      <dgm:spPr/>
      <dgm:t>
        <a:bodyPr/>
        <a:lstStyle/>
        <a:p>
          <a:endParaRPr lang="en-US"/>
        </a:p>
      </dgm:t>
    </dgm:pt>
    <dgm:pt modelId="{CEF04143-BE47-41B5-B8BD-19DBE8AFD969}">
      <dgm:prSet phldrT="[Text]" custT="1"/>
      <dgm:spPr/>
      <dgm:t>
        <a:bodyPr/>
        <a:lstStyle/>
        <a:p>
          <a:endParaRPr lang="en-US" sz="1200" dirty="0"/>
        </a:p>
      </dgm:t>
    </dgm:pt>
    <dgm:pt modelId="{B749FA0A-C97E-4053-BBEC-B777A07D7E81}" type="parTrans" cxnId="{53AA0902-B496-45C8-B18B-050F2D6A3FE0}">
      <dgm:prSet/>
      <dgm:spPr/>
      <dgm:t>
        <a:bodyPr/>
        <a:lstStyle/>
        <a:p>
          <a:endParaRPr lang="en-US"/>
        </a:p>
      </dgm:t>
    </dgm:pt>
    <dgm:pt modelId="{20C627B8-18BB-437B-B37E-7A85713BD565}" type="sibTrans" cxnId="{53AA0902-B496-45C8-B18B-050F2D6A3FE0}">
      <dgm:prSet/>
      <dgm:spPr/>
      <dgm:t>
        <a:bodyPr/>
        <a:lstStyle/>
        <a:p>
          <a:endParaRPr lang="en-US"/>
        </a:p>
      </dgm:t>
    </dgm:pt>
    <dgm:pt modelId="{34DC1443-A76B-4F2B-AC41-DE376606213F}">
      <dgm:prSet phldrT="[Text]" custT="1"/>
      <dgm:spPr/>
      <dgm:t>
        <a:bodyPr/>
        <a:lstStyle/>
        <a:p>
          <a:endParaRPr lang="en-US" sz="1200" dirty="0"/>
        </a:p>
      </dgm:t>
    </dgm:pt>
    <dgm:pt modelId="{7312A4F3-FBCF-4673-8146-EF865B95E08B}" type="parTrans" cxnId="{E2835176-6B5E-4878-A88D-F6D8F256D0D2}">
      <dgm:prSet/>
      <dgm:spPr/>
      <dgm:t>
        <a:bodyPr/>
        <a:lstStyle/>
        <a:p>
          <a:endParaRPr lang="en-US"/>
        </a:p>
      </dgm:t>
    </dgm:pt>
    <dgm:pt modelId="{C5A4BFD3-058C-4404-A2D7-8929932FA431}" type="sibTrans" cxnId="{E2835176-6B5E-4878-A88D-F6D8F256D0D2}">
      <dgm:prSet/>
      <dgm:spPr/>
      <dgm:t>
        <a:bodyPr/>
        <a:lstStyle/>
        <a:p>
          <a:endParaRPr lang="en-US"/>
        </a:p>
      </dgm:t>
    </dgm:pt>
    <dgm:pt modelId="{4CC53025-11BD-4569-9902-5B3A92B1581E}">
      <dgm:prSet phldrT="[Text]" custT="1"/>
      <dgm:spPr/>
      <dgm:t>
        <a:bodyPr/>
        <a:lstStyle/>
        <a:p>
          <a:r>
            <a:rPr lang="en-US" sz="1200" dirty="0" smtClean="0"/>
            <a:t>Dead on Arrival, Routine Department, Left Against Medical Advice,  Transferred,  Expired in ED</a:t>
          </a:r>
          <a:endParaRPr lang="en-US" sz="1200" dirty="0"/>
        </a:p>
      </dgm:t>
    </dgm:pt>
    <dgm:pt modelId="{53EAC1B9-A177-454A-BDE6-1111FCB9B111}" type="parTrans" cxnId="{61FA0E2C-EA42-42FC-89B1-4A5CE4025617}">
      <dgm:prSet/>
      <dgm:spPr/>
      <dgm:t>
        <a:bodyPr/>
        <a:lstStyle/>
        <a:p>
          <a:endParaRPr lang="en-US"/>
        </a:p>
      </dgm:t>
    </dgm:pt>
    <dgm:pt modelId="{F782A4AD-0C8E-4071-8362-CC1775CD41E3}" type="sibTrans" cxnId="{61FA0E2C-EA42-42FC-89B1-4A5CE4025617}">
      <dgm:prSet/>
      <dgm:spPr/>
      <dgm:t>
        <a:bodyPr/>
        <a:lstStyle/>
        <a:p>
          <a:endParaRPr lang="en-US"/>
        </a:p>
      </dgm:t>
    </dgm:pt>
    <dgm:pt modelId="{58FFEA57-E892-4F09-8BEB-62A3E3A5735F}">
      <dgm:prSet phldrT="[Text]" custT="1"/>
      <dgm:spPr/>
      <dgm:t>
        <a:bodyPr/>
        <a:lstStyle/>
        <a:p>
          <a:r>
            <a:rPr lang="en-US" sz="1400" b="1" dirty="0" smtClean="0">
              <a:solidFill>
                <a:srgbClr val="FF1B09"/>
              </a:solidFill>
            </a:rPr>
            <a:t>Patient Admitted to Hospital</a:t>
          </a:r>
          <a:endParaRPr lang="en-US" sz="1400" b="1" dirty="0">
            <a:solidFill>
              <a:srgbClr val="FF1B09"/>
            </a:solidFill>
          </a:endParaRPr>
        </a:p>
      </dgm:t>
    </dgm:pt>
    <dgm:pt modelId="{36215948-45AD-4704-B7CB-6C13F9148580}" type="parTrans" cxnId="{93344E17-399E-4DB1-8D48-C775C2DB95D7}">
      <dgm:prSet/>
      <dgm:spPr/>
      <dgm:t>
        <a:bodyPr/>
        <a:lstStyle/>
        <a:p>
          <a:endParaRPr lang="en-US"/>
        </a:p>
      </dgm:t>
    </dgm:pt>
    <dgm:pt modelId="{96D6AB6A-B1B2-4C8D-99A3-248B30302953}" type="sibTrans" cxnId="{93344E17-399E-4DB1-8D48-C775C2DB95D7}">
      <dgm:prSet/>
      <dgm:spPr/>
      <dgm:t>
        <a:bodyPr/>
        <a:lstStyle/>
        <a:p>
          <a:endParaRPr lang="en-US"/>
        </a:p>
      </dgm:t>
    </dgm:pt>
    <dgm:pt modelId="{EBD2E932-B7C1-4570-822C-D877F2391253}">
      <dgm:prSet phldrT="[Text]"/>
      <dgm:spPr/>
      <dgm:t>
        <a:bodyPr/>
        <a:lstStyle/>
        <a:p>
          <a:r>
            <a:rPr lang="en-US" dirty="0" smtClean="0"/>
            <a:t>Routine Departure, Left Against Medical Advice, Transferred, Expired in Observation Stay</a:t>
          </a:r>
          <a:endParaRPr lang="en-US" dirty="0"/>
        </a:p>
      </dgm:t>
    </dgm:pt>
    <dgm:pt modelId="{34BD9424-7555-437B-B646-0EA6CC6C8F60}" type="parTrans" cxnId="{6208C2CE-AB5B-40BD-8011-163B83B5C2EA}">
      <dgm:prSet/>
      <dgm:spPr/>
      <dgm:t>
        <a:bodyPr/>
        <a:lstStyle/>
        <a:p>
          <a:endParaRPr lang="en-US"/>
        </a:p>
      </dgm:t>
    </dgm:pt>
    <dgm:pt modelId="{AF588C1B-C75B-4CDA-BD54-E0B99D95D7EE}" type="sibTrans" cxnId="{6208C2CE-AB5B-40BD-8011-163B83B5C2EA}">
      <dgm:prSet/>
      <dgm:spPr/>
      <dgm:t>
        <a:bodyPr/>
        <a:lstStyle/>
        <a:p>
          <a:endParaRPr lang="en-US"/>
        </a:p>
      </dgm:t>
    </dgm:pt>
    <dgm:pt modelId="{03C676AD-5F01-4228-966E-24FC1C2AE5C5}">
      <dgm:prSet phldrT="[Text]" custT="1"/>
      <dgm:spPr/>
      <dgm:t>
        <a:bodyPr/>
        <a:lstStyle/>
        <a:p>
          <a:endParaRPr lang="en-US" sz="1200" b="1" dirty="0">
            <a:solidFill>
              <a:srgbClr val="0070C0"/>
            </a:solidFill>
          </a:endParaRPr>
        </a:p>
      </dgm:t>
    </dgm:pt>
    <dgm:pt modelId="{C873840F-3DF9-44CB-AFDE-447867976631}" type="parTrans" cxnId="{E43014C9-FAB0-4864-9A1A-E8572CA75702}">
      <dgm:prSet/>
      <dgm:spPr/>
      <dgm:t>
        <a:bodyPr/>
        <a:lstStyle/>
        <a:p>
          <a:endParaRPr lang="en-US"/>
        </a:p>
      </dgm:t>
    </dgm:pt>
    <dgm:pt modelId="{24588AF7-2516-4BB7-8045-2B9F56594740}" type="sibTrans" cxnId="{E43014C9-FAB0-4864-9A1A-E8572CA75702}">
      <dgm:prSet/>
      <dgm:spPr/>
      <dgm:t>
        <a:bodyPr/>
        <a:lstStyle/>
        <a:p>
          <a:endParaRPr lang="en-US"/>
        </a:p>
      </dgm:t>
    </dgm:pt>
    <dgm:pt modelId="{79ECDCC1-F318-4CD5-83CC-A467C9F04C6D}" type="pres">
      <dgm:prSet presAssocID="{104C0623-DE61-4F1B-A87C-A2ABD466E955}" presName="composite" presStyleCnt="0">
        <dgm:presLayoutVars>
          <dgm:chMax val="5"/>
          <dgm:dir/>
          <dgm:animLvl val="ctr"/>
          <dgm:resizeHandles val="exact"/>
        </dgm:presLayoutVars>
      </dgm:prSet>
      <dgm:spPr/>
      <dgm:t>
        <a:bodyPr/>
        <a:lstStyle/>
        <a:p>
          <a:endParaRPr lang="en-US"/>
        </a:p>
      </dgm:t>
    </dgm:pt>
    <dgm:pt modelId="{4A2A5F88-8600-4DC6-A82D-7E514D6A8640}" type="pres">
      <dgm:prSet presAssocID="{104C0623-DE61-4F1B-A87C-A2ABD466E955}" presName="cycle" presStyleCnt="0"/>
      <dgm:spPr/>
    </dgm:pt>
    <dgm:pt modelId="{B7BA7A85-3DC3-4338-B21F-810107E0173B}" type="pres">
      <dgm:prSet presAssocID="{104C0623-DE61-4F1B-A87C-A2ABD466E955}" presName="centerShape" presStyleCnt="0"/>
      <dgm:spPr/>
    </dgm:pt>
    <dgm:pt modelId="{B21D6D80-26AB-42C8-B355-D1F61D354460}" type="pres">
      <dgm:prSet presAssocID="{104C0623-DE61-4F1B-A87C-A2ABD466E955}" presName="connSite" presStyleLbl="node1" presStyleIdx="0" presStyleCnt="4"/>
      <dgm:spPr/>
    </dgm:pt>
    <dgm:pt modelId="{BC45D694-C36B-4B77-A85F-D70C0FC051DF}" type="pres">
      <dgm:prSet presAssocID="{104C0623-DE61-4F1B-A87C-A2ABD466E955}" presName="visibl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dgm:spPr>
    </dgm:pt>
    <dgm:pt modelId="{32D13C3D-E2E0-4322-A9C5-8143DD11158C}" type="pres">
      <dgm:prSet presAssocID="{E3BD0D6F-F88E-4166-B143-B1AC66377A95}" presName="Name25" presStyleLbl="parChTrans1D1" presStyleIdx="0" presStyleCnt="3"/>
      <dgm:spPr/>
      <dgm:t>
        <a:bodyPr/>
        <a:lstStyle/>
        <a:p>
          <a:endParaRPr lang="en-US"/>
        </a:p>
      </dgm:t>
    </dgm:pt>
    <dgm:pt modelId="{9C66D70E-0DE3-40A0-B3D1-583E737D078F}" type="pres">
      <dgm:prSet presAssocID="{9EE856FD-D862-433B-8F76-E2B4A632AAE7}" presName="node" presStyleCnt="0"/>
      <dgm:spPr/>
    </dgm:pt>
    <dgm:pt modelId="{8C1DB5BF-CBB2-47BE-BD9C-11C8A9C52972}" type="pres">
      <dgm:prSet presAssocID="{9EE856FD-D862-433B-8F76-E2B4A632AAE7}" presName="parentNode" presStyleLbl="node1" presStyleIdx="1" presStyleCnt="4" custLinFactNeighborX="12136" custLinFactNeighborY="-2427">
        <dgm:presLayoutVars>
          <dgm:chMax val="1"/>
          <dgm:bulletEnabled val="1"/>
        </dgm:presLayoutVars>
      </dgm:prSet>
      <dgm:spPr/>
      <dgm:t>
        <a:bodyPr/>
        <a:lstStyle/>
        <a:p>
          <a:endParaRPr lang="en-US"/>
        </a:p>
      </dgm:t>
    </dgm:pt>
    <dgm:pt modelId="{D8A55322-3737-40C3-B7D7-A08F0FA3052E}" type="pres">
      <dgm:prSet presAssocID="{9EE856FD-D862-433B-8F76-E2B4A632AAE7}" presName="childNode" presStyleLbl="revTx" presStyleIdx="0" presStyleCnt="3">
        <dgm:presLayoutVars>
          <dgm:bulletEnabled val="1"/>
        </dgm:presLayoutVars>
      </dgm:prSet>
      <dgm:spPr/>
      <dgm:t>
        <a:bodyPr/>
        <a:lstStyle/>
        <a:p>
          <a:endParaRPr lang="en-US"/>
        </a:p>
      </dgm:t>
    </dgm:pt>
    <dgm:pt modelId="{853DCC51-A12A-4A10-A347-EEB2A51B89C5}" type="pres">
      <dgm:prSet presAssocID="{C2AAD0D0-6F6F-4DDD-9582-50C660E0D719}" presName="Name25" presStyleLbl="parChTrans1D1" presStyleIdx="1" presStyleCnt="3"/>
      <dgm:spPr/>
      <dgm:t>
        <a:bodyPr/>
        <a:lstStyle/>
        <a:p>
          <a:endParaRPr lang="en-US"/>
        </a:p>
      </dgm:t>
    </dgm:pt>
    <dgm:pt modelId="{61BFD9AE-D0AF-49DD-8359-F11A83E82D64}" type="pres">
      <dgm:prSet presAssocID="{FB43E04D-66C8-409C-9BF3-3F322E0C0412}" presName="node" presStyleCnt="0"/>
      <dgm:spPr/>
    </dgm:pt>
    <dgm:pt modelId="{5FFBE180-0BC2-4211-9B1B-6654C263F67D}" type="pres">
      <dgm:prSet presAssocID="{FB43E04D-66C8-409C-9BF3-3F322E0C0412}" presName="parentNode" presStyleLbl="node1" presStyleIdx="2" presStyleCnt="4" custLinFactNeighborX="-9709" custLinFactNeighborY="809">
        <dgm:presLayoutVars>
          <dgm:chMax val="1"/>
          <dgm:bulletEnabled val="1"/>
        </dgm:presLayoutVars>
      </dgm:prSet>
      <dgm:spPr/>
      <dgm:t>
        <a:bodyPr/>
        <a:lstStyle/>
        <a:p>
          <a:endParaRPr lang="en-US"/>
        </a:p>
      </dgm:t>
    </dgm:pt>
    <dgm:pt modelId="{89802486-60FE-480F-BCC8-1D853330F307}" type="pres">
      <dgm:prSet presAssocID="{FB43E04D-66C8-409C-9BF3-3F322E0C0412}" presName="childNode" presStyleLbl="revTx" presStyleIdx="1" presStyleCnt="3">
        <dgm:presLayoutVars>
          <dgm:bulletEnabled val="1"/>
        </dgm:presLayoutVars>
      </dgm:prSet>
      <dgm:spPr/>
      <dgm:t>
        <a:bodyPr/>
        <a:lstStyle/>
        <a:p>
          <a:endParaRPr lang="en-US"/>
        </a:p>
      </dgm:t>
    </dgm:pt>
    <dgm:pt modelId="{C100C019-CB65-4A05-AC37-42D8843A6BE9}" type="pres">
      <dgm:prSet presAssocID="{660E3403-58E6-445B-BCBC-67FDE27B2CC0}" presName="Name25" presStyleLbl="parChTrans1D1" presStyleIdx="2" presStyleCnt="3"/>
      <dgm:spPr/>
      <dgm:t>
        <a:bodyPr/>
        <a:lstStyle/>
        <a:p>
          <a:endParaRPr lang="en-US"/>
        </a:p>
      </dgm:t>
    </dgm:pt>
    <dgm:pt modelId="{8043FDBF-7678-47F7-80FA-A8121B344406}" type="pres">
      <dgm:prSet presAssocID="{CD4E2A3C-6738-4E38-A1BA-652C6C74B24E}" presName="node" presStyleCnt="0"/>
      <dgm:spPr/>
    </dgm:pt>
    <dgm:pt modelId="{E26221E7-918F-4B67-9CA2-FDBEB42EB5DA}" type="pres">
      <dgm:prSet presAssocID="{CD4E2A3C-6738-4E38-A1BA-652C6C74B24E}" presName="parentNode" presStyleLbl="node1" presStyleIdx="3" presStyleCnt="4" custLinFactNeighborX="21845" custLinFactNeighborY="-809">
        <dgm:presLayoutVars>
          <dgm:chMax val="1"/>
          <dgm:bulletEnabled val="1"/>
        </dgm:presLayoutVars>
      </dgm:prSet>
      <dgm:spPr/>
      <dgm:t>
        <a:bodyPr/>
        <a:lstStyle/>
        <a:p>
          <a:endParaRPr lang="en-US"/>
        </a:p>
      </dgm:t>
    </dgm:pt>
    <dgm:pt modelId="{60E320A9-6AB5-4BF1-8B30-0B2E65B2A6A3}" type="pres">
      <dgm:prSet presAssocID="{CD4E2A3C-6738-4E38-A1BA-652C6C74B24E}" presName="childNode" presStyleLbl="revTx" presStyleIdx="2" presStyleCnt="3">
        <dgm:presLayoutVars>
          <dgm:bulletEnabled val="1"/>
        </dgm:presLayoutVars>
      </dgm:prSet>
      <dgm:spPr/>
      <dgm:t>
        <a:bodyPr/>
        <a:lstStyle/>
        <a:p>
          <a:endParaRPr lang="en-US"/>
        </a:p>
      </dgm:t>
    </dgm:pt>
  </dgm:ptLst>
  <dgm:cxnLst>
    <dgm:cxn modelId="{7AD684D8-88AB-43FC-B428-9F8C6D0B5298}" type="presOf" srcId="{104C0623-DE61-4F1B-A87C-A2ABD466E955}" destId="{79ECDCC1-F318-4CD5-83CC-A467C9F04C6D}" srcOrd="0" destOrd="0" presId="urn:microsoft.com/office/officeart/2005/8/layout/radial2"/>
    <dgm:cxn modelId="{48D18E7F-7952-474D-99A2-005BA8362A79}" type="presOf" srcId="{9EE856FD-D862-433B-8F76-E2B4A632AAE7}" destId="{8C1DB5BF-CBB2-47BE-BD9C-11C8A9C52972}" srcOrd="0" destOrd="0" presId="urn:microsoft.com/office/officeart/2005/8/layout/radial2"/>
    <dgm:cxn modelId="{CE559401-5EE7-4982-A79E-C0299C73FEC1}" type="presOf" srcId="{618B58B1-9531-4BE9-9917-4BB1E1BCE291}" destId="{D8A55322-3737-40C3-B7D7-A08F0FA3052E}" srcOrd="0" destOrd="10" presId="urn:microsoft.com/office/officeart/2005/8/layout/radial2"/>
    <dgm:cxn modelId="{AB1D7DB2-40AF-43B6-8697-2FB9622D8A6B}" srcId="{104C0623-DE61-4F1B-A87C-A2ABD466E955}" destId="{CD4E2A3C-6738-4E38-A1BA-652C6C74B24E}" srcOrd="2" destOrd="0" parTransId="{660E3403-58E6-445B-BCBC-67FDE27B2CC0}" sibTransId="{B0BF20AD-72CE-4532-ABEF-6AFEE45EF14A}"/>
    <dgm:cxn modelId="{1C799DED-E39B-4DDF-BE0F-AA8E4DD34B41}" srcId="{9EE856FD-D862-433B-8F76-E2B4A632AAE7}" destId="{E028938A-84E2-48EF-9CF6-4780CB21FF6F}" srcOrd="6" destOrd="0" parTransId="{B472B6B7-BDE2-46F2-8975-BDBD9BFEC486}" sibTransId="{E63FDFCD-2865-4999-BB67-503A25F3707F}"/>
    <dgm:cxn modelId="{2D547E29-E9B9-45CE-8279-DB2E5C99FF5C}" srcId="{104C0623-DE61-4F1B-A87C-A2ABD466E955}" destId="{9EE856FD-D862-433B-8F76-E2B4A632AAE7}" srcOrd="0" destOrd="0" parTransId="{E3BD0D6F-F88E-4166-B143-B1AC66377A95}" sibTransId="{75BBC672-C9BA-4E96-8E9F-0BA440A6B96D}"/>
    <dgm:cxn modelId="{295A1D80-13BB-41D9-BAAB-BC891B386756}" type="presOf" srcId="{58FFEA57-E892-4F09-8BEB-62A3E3A5735F}" destId="{D8A55322-3737-40C3-B7D7-A08F0FA3052E}" srcOrd="0" destOrd="6" presId="urn:microsoft.com/office/officeart/2005/8/layout/radial2"/>
    <dgm:cxn modelId="{2CE96E49-69A3-4714-83BD-BC58BE8152FA}" type="presOf" srcId="{E3BD0D6F-F88E-4166-B143-B1AC66377A95}" destId="{32D13C3D-E2E0-4322-A9C5-8143DD11158C}" srcOrd="0" destOrd="0" presId="urn:microsoft.com/office/officeart/2005/8/layout/radial2"/>
    <dgm:cxn modelId="{FDD1A699-E917-44B5-BDB6-C84DD1ACE374}" type="presOf" srcId="{660E3403-58E6-445B-BCBC-67FDE27B2CC0}" destId="{C100C019-CB65-4A05-AC37-42D8843A6BE9}" srcOrd="0" destOrd="0" presId="urn:microsoft.com/office/officeart/2005/8/layout/radial2"/>
    <dgm:cxn modelId="{E69F00FC-587D-457B-9BFC-CD2072D5D71C}" type="presOf" srcId="{34DC1443-A76B-4F2B-AC41-DE376606213F}" destId="{D8A55322-3737-40C3-B7D7-A08F0FA3052E}" srcOrd="0" destOrd="3" presId="urn:microsoft.com/office/officeart/2005/8/layout/radial2"/>
    <dgm:cxn modelId="{2DCBC6FA-47F4-4CBC-8615-49AC63C96B2D}" type="presOf" srcId="{CD4E2A3C-6738-4E38-A1BA-652C6C74B24E}" destId="{E26221E7-918F-4B67-9CA2-FDBEB42EB5DA}" srcOrd="0" destOrd="0" presId="urn:microsoft.com/office/officeart/2005/8/layout/radial2"/>
    <dgm:cxn modelId="{6208C2CE-AB5B-40BD-8011-163B83B5C2EA}" srcId="{FB43E04D-66C8-409C-9BF3-3F322E0C0412}" destId="{EBD2E932-B7C1-4570-822C-D877F2391253}" srcOrd="0" destOrd="0" parTransId="{34BD9424-7555-437B-B646-0EA6CC6C8F60}" sibTransId="{AF588C1B-C75B-4CDA-BD54-E0B99D95D7EE}"/>
    <dgm:cxn modelId="{4E4BF9D8-476A-4170-BEC0-B8C9E181214A}" srcId="{FB43E04D-66C8-409C-9BF3-3F322E0C0412}" destId="{284CEAE2-7FD3-43A6-90FD-38D38F7CBA51}" srcOrd="1" destOrd="0" parTransId="{E7276959-DEFF-4D6E-B750-D7A6BDB40980}" sibTransId="{FC0E0C89-4F37-4071-A1A4-938CC7E8CC37}"/>
    <dgm:cxn modelId="{D30417A5-36B6-4965-A86E-8C2FB7106A43}" srcId="{9EE856FD-D862-433B-8F76-E2B4A632AAE7}" destId="{4754D2A2-C5BD-46B4-B68D-CDF606B1ADA7}" srcOrd="9" destOrd="0" parTransId="{B1874AA3-066B-4446-A56C-3B9772669BF3}" sibTransId="{E015DF9D-8322-4AE7-AE19-A6CCDFBB6B77}"/>
    <dgm:cxn modelId="{61FA0E2C-EA42-42FC-89B1-4A5CE4025617}" srcId="{34DC1443-A76B-4F2B-AC41-DE376606213F}" destId="{4CC53025-11BD-4569-9902-5B3A92B1581E}" srcOrd="0" destOrd="0" parTransId="{53EAC1B9-A177-454A-BDE6-1111FCB9B111}" sibTransId="{F782A4AD-0C8E-4071-8362-CC1775CD41E3}"/>
    <dgm:cxn modelId="{53AA0902-B496-45C8-B18B-050F2D6A3FE0}" srcId="{9EE856FD-D862-433B-8F76-E2B4A632AAE7}" destId="{CEF04143-BE47-41B5-B8BD-19DBE8AFD969}" srcOrd="2" destOrd="0" parTransId="{B749FA0A-C97E-4053-BBEC-B777A07D7E81}" sibTransId="{20C627B8-18BB-437B-B37E-7A85713BD565}"/>
    <dgm:cxn modelId="{E5230366-58D8-4A64-AA73-D0CAE91C5ABB}" srcId="{9EE856FD-D862-433B-8F76-E2B4A632AAE7}" destId="{1FB4328E-4920-4FEF-A48F-D879C56A385D}" srcOrd="0" destOrd="0" parTransId="{B97C4410-B7EE-4201-BF74-2ABD97E99EC8}" sibTransId="{C885A21A-27B0-4E29-8878-9ADF84DEF53D}"/>
    <dgm:cxn modelId="{D34E0046-4751-4E9E-AFA4-A3E6F6C55ED2}" type="presOf" srcId="{A0468FD5-DD20-4183-A570-3CA193877036}" destId="{60E320A9-6AB5-4BF1-8B30-0B2E65B2A6A3}" srcOrd="0" destOrd="0" presId="urn:microsoft.com/office/officeart/2005/8/layout/radial2"/>
    <dgm:cxn modelId="{C9295ECD-16AE-4300-82DD-6030484272A3}" type="presOf" srcId="{91AD8AAC-30A5-416A-B181-6A81599DE59D}" destId="{D8A55322-3737-40C3-B7D7-A08F0FA3052E}" srcOrd="0" destOrd="5" presId="urn:microsoft.com/office/officeart/2005/8/layout/radial2"/>
    <dgm:cxn modelId="{A7453C48-08F7-4B30-8FAD-6DA3E972F299}" type="presOf" srcId="{27E93CC6-558E-4405-9C0F-49B47CBBDB2B}" destId="{D8A55322-3737-40C3-B7D7-A08F0FA3052E}" srcOrd="0" destOrd="11" presId="urn:microsoft.com/office/officeart/2005/8/layout/radial2"/>
    <dgm:cxn modelId="{2D38DC26-A552-4240-BA27-504F10CC4685}" type="presOf" srcId="{C4D2B82F-B3A8-4F83-92F3-FA46CD3B630B}" destId="{D8A55322-3737-40C3-B7D7-A08F0FA3052E}" srcOrd="0" destOrd="8" presId="urn:microsoft.com/office/officeart/2005/8/layout/radial2"/>
    <dgm:cxn modelId="{E2835176-6B5E-4878-A88D-F6D8F256D0D2}" srcId="{9EE856FD-D862-433B-8F76-E2B4A632AAE7}" destId="{34DC1443-A76B-4F2B-AC41-DE376606213F}" srcOrd="3" destOrd="0" parTransId="{7312A4F3-FBCF-4673-8146-EF865B95E08B}" sibTransId="{C5A4BFD3-058C-4404-A2D7-8929932FA431}"/>
    <dgm:cxn modelId="{0C4B4E35-64B4-4D0D-A155-BFAD26F4024A}" srcId="{104C0623-DE61-4F1B-A87C-A2ABD466E955}" destId="{FB43E04D-66C8-409C-9BF3-3F322E0C0412}" srcOrd="1" destOrd="0" parTransId="{C2AAD0D0-6F6F-4DDD-9582-50C660E0D719}" sibTransId="{F3AF4627-6D3B-4735-9991-0A84F4ECF61A}"/>
    <dgm:cxn modelId="{D30ECE74-1924-4495-820B-1F67C2FFC3A3}" srcId="{9EE856FD-D862-433B-8F76-E2B4A632AAE7}" destId="{C4D2B82F-B3A8-4F83-92F3-FA46CD3B630B}" srcOrd="5" destOrd="0" parTransId="{9128DEBF-54A3-4EEB-BDF8-F0AD0ABB8F1C}" sibTransId="{9A5E98DA-78DB-4EE0-A3E6-5E5859843172}"/>
    <dgm:cxn modelId="{4893DB37-A9F0-4017-8CFE-E0D194865E97}" type="presOf" srcId="{284CEAE2-7FD3-43A6-90FD-38D38F7CBA51}" destId="{89802486-60FE-480F-BCC8-1D853330F307}" srcOrd="0" destOrd="1" presId="urn:microsoft.com/office/officeart/2005/8/layout/radial2"/>
    <dgm:cxn modelId="{5D129218-9FF7-47E7-9036-2002EEE7463E}" type="presOf" srcId="{081018A9-DEF5-496B-B43F-1AB967A63253}" destId="{D8A55322-3737-40C3-B7D7-A08F0FA3052E}" srcOrd="0" destOrd="1" presId="urn:microsoft.com/office/officeart/2005/8/layout/radial2"/>
    <dgm:cxn modelId="{93344E17-399E-4DB1-8D48-C775C2DB95D7}" srcId="{34DC1443-A76B-4F2B-AC41-DE376606213F}" destId="{58FFEA57-E892-4F09-8BEB-62A3E3A5735F}" srcOrd="2" destOrd="0" parTransId="{36215948-45AD-4704-B7CB-6C13F9148580}" sibTransId="{96D6AB6A-B1B2-4C8D-99A3-248B30302953}"/>
    <dgm:cxn modelId="{21EFC74F-0447-47C4-B385-E46208557A84}" type="presOf" srcId="{CEF04143-BE47-41B5-B8BD-19DBE8AFD969}" destId="{D8A55322-3737-40C3-B7D7-A08F0FA3052E}" srcOrd="0" destOrd="2" presId="urn:microsoft.com/office/officeart/2005/8/layout/radial2"/>
    <dgm:cxn modelId="{70D11CDA-EDD7-4051-A100-000121259087}" srcId="{9EE856FD-D862-433B-8F76-E2B4A632AAE7}" destId="{27E93CC6-558E-4405-9C0F-49B47CBBDB2B}" srcOrd="8" destOrd="0" parTransId="{EC794C32-14B7-4EFD-A488-043DDF53032C}" sibTransId="{F82A41B4-7D07-41B8-9F36-B41151ECB7E2}"/>
    <dgm:cxn modelId="{C81195B3-6DF7-419E-8E2F-6A98DCB02664}" type="presOf" srcId="{E028938A-84E2-48EF-9CF6-4780CB21FF6F}" destId="{D8A55322-3737-40C3-B7D7-A08F0FA3052E}" srcOrd="0" destOrd="9" presId="urn:microsoft.com/office/officeart/2005/8/layout/radial2"/>
    <dgm:cxn modelId="{341E04E4-5858-4D5E-83AD-EC42709DCEB2}" type="presOf" srcId="{EBD2E932-B7C1-4570-822C-D877F2391253}" destId="{89802486-60FE-480F-BCC8-1D853330F307}" srcOrd="0" destOrd="0" presId="urn:microsoft.com/office/officeart/2005/8/layout/radial2"/>
    <dgm:cxn modelId="{CE9636CD-95CD-4E53-B881-B4477F45A0FB}" type="presOf" srcId="{4CC53025-11BD-4569-9902-5B3A92B1581E}" destId="{D8A55322-3737-40C3-B7D7-A08F0FA3052E}" srcOrd="0" destOrd="4" presId="urn:microsoft.com/office/officeart/2005/8/layout/radial2"/>
    <dgm:cxn modelId="{5927624E-0390-42EA-AFE7-BDDD606531E1}" srcId="{34DC1443-A76B-4F2B-AC41-DE376606213F}" destId="{91AD8AAC-30A5-416A-B181-6A81599DE59D}" srcOrd="1" destOrd="0" parTransId="{B111F953-4A6D-4AA0-A58A-4A919EC2F433}" sibTransId="{C57D4566-A320-4E09-BC49-8A77BA110BF6}"/>
    <dgm:cxn modelId="{C1102D68-FFA0-4DBC-A4A8-F9ACCE7875A7}" type="presOf" srcId="{03C676AD-5F01-4228-966E-24FC1C2AE5C5}" destId="{D8A55322-3737-40C3-B7D7-A08F0FA3052E}" srcOrd="0" destOrd="7" presId="urn:microsoft.com/office/officeart/2005/8/layout/radial2"/>
    <dgm:cxn modelId="{2E1F012C-D3F4-4478-A9B4-6C7EF88E5F25}" srcId="{9EE856FD-D862-433B-8F76-E2B4A632AAE7}" destId="{081018A9-DEF5-496B-B43F-1AB967A63253}" srcOrd="1" destOrd="0" parTransId="{3F032FED-F8D5-4DB2-8AD9-B5DA8745D507}" sibTransId="{EAB0EFD2-D4EF-4E1C-B9C0-2D05AEDBDCAC}"/>
    <dgm:cxn modelId="{0CC80EE8-FE2D-43EE-95E3-2C7790A383A0}" type="presOf" srcId="{4754D2A2-C5BD-46B4-B68D-CDF606B1ADA7}" destId="{D8A55322-3737-40C3-B7D7-A08F0FA3052E}" srcOrd="0" destOrd="12" presId="urn:microsoft.com/office/officeart/2005/8/layout/radial2"/>
    <dgm:cxn modelId="{E43014C9-FAB0-4864-9A1A-E8572CA75702}" srcId="{9EE856FD-D862-433B-8F76-E2B4A632AAE7}" destId="{03C676AD-5F01-4228-966E-24FC1C2AE5C5}" srcOrd="4" destOrd="0" parTransId="{C873840F-3DF9-44CB-AFDE-447867976631}" sibTransId="{24588AF7-2516-4BB7-8045-2B9F56594740}"/>
    <dgm:cxn modelId="{730A718E-2705-44E9-BA2C-EE6F324621ED}" type="presOf" srcId="{1FB4328E-4920-4FEF-A48F-D879C56A385D}" destId="{D8A55322-3737-40C3-B7D7-A08F0FA3052E}" srcOrd="0" destOrd="0" presId="urn:microsoft.com/office/officeart/2005/8/layout/radial2"/>
    <dgm:cxn modelId="{2E0744C3-883D-4C9C-9557-BB221ACA5AF5}" srcId="{9EE856FD-D862-433B-8F76-E2B4A632AAE7}" destId="{618B58B1-9531-4BE9-9917-4BB1E1BCE291}" srcOrd="7" destOrd="0" parTransId="{D5A78FBB-3185-47C8-811E-C216A7FA70CA}" sibTransId="{FEEA6249-E0A6-44C5-A8FB-693430C14377}"/>
    <dgm:cxn modelId="{CCA91254-F17D-4D18-978A-748B6E897101}" type="presOf" srcId="{C2AAD0D0-6F6F-4DDD-9582-50C660E0D719}" destId="{853DCC51-A12A-4A10-A347-EEB2A51B89C5}" srcOrd="0" destOrd="0" presId="urn:microsoft.com/office/officeart/2005/8/layout/radial2"/>
    <dgm:cxn modelId="{A1632DCF-8B48-44A2-BF56-97814357974A}" type="presOf" srcId="{FB43E04D-66C8-409C-9BF3-3F322E0C0412}" destId="{5FFBE180-0BC2-4211-9B1B-6654C263F67D}" srcOrd="0" destOrd="0" presId="urn:microsoft.com/office/officeart/2005/8/layout/radial2"/>
    <dgm:cxn modelId="{233EA5B6-75F4-4571-8BA0-FE0F84AFAE5C}" srcId="{CD4E2A3C-6738-4E38-A1BA-652C6C74B24E}" destId="{A0468FD5-DD20-4183-A570-3CA193877036}" srcOrd="0" destOrd="0" parTransId="{E84A7690-A530-47C1-B19D-DC4C8C67E5F3}" sibTransId="{7B3C79CD-AE09-40F7-80A2-4662F81D7C4C}"/>
    <dgm:cxn modelId="{53C98E3C-E680-4986-AD6F-9E5B11B62F26}" type="presParOf" srcId="{79ECDCC1-F318-4CD5-83CC-A467C9F04C6D}" destId="{4A2A5F88-8600-4DC6-A82D-7E514D6A8640}" srcOrd="0" destOrd="0" presId="urn:microsoft.com/office/officeart/2005/8/layout/radial2"/>
    <dgm:cxn modelId="{2BAA90CE-2C68-468D-8BEA-FCB5ABA4C1EE}" type="presParOf" srcId="{4A2A5F88-8600-4DC6-A82D-7E514D6A8640}" destId="{B7BA7A85-3DC3-4338-B21F-810107E0173B}" srcOrd="0" destOrd="0" presId="urn:microsoft.com/office/officeart/2005/8/layout/radial2"/>
    <dgm:cxn modelId="{E07BF12E-F4F6-4F34-ABB9-4B2E19C4D5C2}" type="presParOf" srcId="{B7BA7A85-3DC3-4338-B21F-810107E0173B}" destId="{B21D6D80-26AB-42C8-B355-D1F61D354460}" srcOrd="0" destOrd="0" presId="urn:microsoft.com/office/officeart/2005/8/layout/radial2"/>
    <dgm:cxn modelId="{3565EA2D-B9EA-498F-9991-E64260888A4F}" type="presParOf" srcId="{B7BA7A85-3DC3-4338-B21F-810107E0173B}" destId="{BC45D694-C36B-4B77-A85F-D70C0FC051DF}" srcOrd="1" destOrd="0" presId="urn:microsoft.com/office/officeart/2005/8/layout/radial2"/>
    <dgm:cxn modelId="{AB24A73D-F556-49C2-9120-4DB0C9F03B86}" type="presParOf" srcId="{4A2A5F88-8600-4DC6-A82D-7E514D6A8640}" destId="{32D13C3D-E2E0-4322-A9C5-8143DD11158C}" srcOrd="1" destOrd="0" presId="urn:microsoft.com/office/officeart/2005/8/layout/radial2"/>
    <dgm:cxn modelId="{CF90D0CD-1F22-4A89-8640-09B4F4C4DFA1}" type="presParOf" srcId="{4A2A5F88-8600-4DC6-A82D-7E514D6A8640}" destId="{9C66D70E-0DE3-40A0-B3D1-583E737D078F}" srcOrd="2" destOrd="0" presId="urn:microsoft.com/office/officeart/2005/8/layout/radial2"/>
    <dgm:cxn modelId="{84F787B1-10FF-4A57-97DC-10BA774DF1ED}" type="presParOf" srcId="{9C66D70E-0DE3-40A0-B3D1-583E737D078F}" destId="{8C1DB5BF-CBB2-47BE-BD9C-11C8A9C52972}" srcOrd="0" destOrd="0" presId="urn:microsoft.com/office/officeart/2005/8/layout/radial2"/>
    <dgm:cxn modelId="{C28DBC63-855D-4984-B0B6-67E98AAEFB91}" type="presParOf" srcId="{9C66D70E-0DE3-40A0-B3D1-583E737D078F}" destId="{D8A55322-3737-40C3-B7D7-A08F0FA3052E}" srcOrd="1" destOrd="0" presId="urn:microsoft.com/office/officeart/2005/8/layout/radial2"/>
    <dgm:cxn modelId="{FE188BD9-AEA1-4B99-B822-82A5CB771AF6}" type="presParOf" srcId="{4A2A5F88-8600-4DC6-A82D-7E514D6A8640}" destId="{853DCC51-A12A-4A10-A347-EEB2A51B89C5}" srcOrd="3" destOrd="0" presId="urn:microsoft.com/office/officeart/2005/8/layout/radial2"/>
    <dgm:cxn modelId="{B0B8B704-8045-4558-A259-9DF5692CF37C}" type="presParOf" srcId="{4A2A5F88-8600-4DC6-A82D-7E514D6A8640}" destId="{61BFD9AE-D0AF-49DD-8359-F11A83E82D64}" srcOrd="4" destOrd="0" presId="urn:microsoft.com/office/officeart/2005/8/layout/radial2"/>
    <dgm:cxn modelId="{75A8C84B-D434-493A-A280-559F0107ECB2}" type="presParOf" srcId="{61BFD9AE-D0AF-49DD-8359-F11A83E82D64}" destId="{5FFBE180-0BC2-4211-9B1B-6654C263F67D}" srcOrd="0" destOrd="0" presId="urn:microsoft.com/office/officeart/2005/8/layout/radial2"/>
    <dgm:cxn modelId="{EF7747E4-D901-4533-A50E-B34DC4F0536A}" type="presParOf" srcId="{61BFD9AE-D0AF-49DD-8359-F11A83E82D64}" destId="{89802486-60FE-480F-BCC8-1D853330F307}" srcOrd="1" destOrd="0" presId="urn:microsoft.com/office/officeart/2005/8/layout/radial2"/>
    <dgm:cxn modelId="{E087EC58-C5C9-4BB4-A2E8-9168F5C5E368}" type="presParOf" srcId="{4A2A5F88-8600-4DC6-A82D-7E514D6A8640}" destId="{C100C019-CB65-4A05-AC37-42D8843A6BE9}" srcOrd="5" destOrd="0" presId="urn:microsoft.com/office/officeart/2005/8/layout/radial2"/>
    <dgm:cxn modelId="{E0190E59-C97B-4A2C-8E37-BF15904F0793}" type="presParOf" srcId="{4A2A5F88-8600-4DC6-A82D-7E514D6A8640}" destId="{8043FDBF-7678-47F7-80FA-A8121B344406}" srcOrd="6" destOrd="0" presId="urn:microsoft.com/office/officeart/2005/8/layout/radial2"/>
    <dgm:cxn modelId="{4C06A515-C21B-4887-8FDD-B34329677642}" type="presParOf" srcId="{8043FDBF-7678-47F7-80FA-A8121B344406}" destId="{E26221E7-918F-4B67-9CA2-FDBEB42EB5DA}" srcOrd="0" destOrd="0" presId="urn:microsoft.com/office/officeart/2005/8/layout/radial2"/>
    <dgm:cxn modelId="{20416020-A80E-4791-802F-C1DCC0C3D86A}" type="presParOf" srcId="{8043FDBF-7678-47F7-80FA-A8121B344406}" destId="{60E320A9-6AB5-4BF1-8B30-0B2E65B2A6A3}"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140E70-D988-428B-AAD1-49935E701E3E}"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0187073C-29DF-4FB3-8A8B-2D96151AFAC6}">
      <dgm:prSet custT="1"/>
      <dgm:spPr/>
      <dgm:t>
        <a:bodyPr/>
        <a:lstStyle/>
        <a:p>
          <a:pPr rtl="0"/>
          <a:r>
            <a:rPr lang="en-US" sz="1400" b="1" dirty="0" smtClean="0"/>
            <a:t>Filter</a:t>
          </a:r>
          <a:r>
            <a:rPr lang="en-US" sz="1200" dirty="0" smtClean="0"/>
            <a:t> HDD by </a:t>
          </a:r>
          <a:r>
            <a:rPr lang="en-US" sz="1200" b="1" dirty="0" smtClean="0">
              <a:solidFill>
                <a:srgbClr val="FFFF00"/>
              </a:solidFill>
            </a:rPr>
            <a:t>ED Flag Code </a:t>
          </a:r>
          <a:r>
            <a:rPr lang="en-US" sz="1600" b="1" u="sng" dirty="0" smtClean="0">
              <a:solidFill>
                <a:srgbClr val="FFFF00"/>
              </a:solidFill>
            </a:rPr>
            <a:t>2</a:t>
          </a:r>
          <a:r>
            <a:rPr lang="en-US" sz="1200" b="1" dirty="0" smtClean="0">
              <a:solidFill>
                <a:srgbClr val="FFFF00"/>
              </a:solidFill>
            </a:rPr>
            <a:t> </a:t>
          </a:r>
          <a:r>
            <a:rPr lang="en-US" sz="1200" dirty="0" smtClean="0"/>
            <a:t>to count inpatient discharges admitted from the ED</a:t>
          </a:r>
          <a:endParaRPr lang="en-US" sz="1200" dirty="0"/>
        </a:p>
      </dgm:t>
    </dgm:pt>
    <dgm:pt modelId="{402089B2-7F9A-41A6-84AD-018CF1A0F0D1}" type="parTrans" cxnId="{DB6EC647-9B9A-4D80-A3ED-01F50282F756}">
      <dgm:prSet/>
      <dgm:spPr/>
      <dgm:t>
        <a:bodyPr/>
        <a:lstStyle/>
        <a:p>
          <a:endParaRPr lang="en-US"/>
        </a:p>
      </dgm:t>
    </dgm:pt>
    <dgm:pt modelId="{93E19164-AA1A-43E4-BF62-33B8C8198412}" type="sibTrans" cxnId="{DB6EC647-9B9A-4D80-A3ED-01F50282F756}">
      <dgm:prSet/>
      <dgm:spPr/>
      <dgm:t>
        <a:bodyPr/>
        <a:lstStyle/>
        <a:p>
          <a:endParaRPr lang="en-US"/>
        </a:p>
      </dgm:t>
    </dgm:pt>
    <dgm:pt modelId="{AAC8FB55-D0EC-4609-8B44-A95649433E3C}" type="pres">
      <dgm:prSet presAssocID="{3D140E70-D988-428B-AAD1-49935E701E3E}" presName="linearFlow" presStyleCnt="0">
        <dgm:presLayoutVars>
          <dgm:dir/>
          <dgm:resizeHandles val="exact"/>
        </dgm:presLayoutVars>
      </dgm:prSet>
      <dgm:spPr/>
      <dgm:t>
        <a:bodyPr/>
        <a:lstStyle/>
        <a:p>
          <a:endParaRPr lang="en-US"/>
        </a:p>
      </dgm:t>
    </dgm:pt>
    <dgm:pt modelId="{B8B45A33-18E4-44D5-8354-B8AABC42D6E1}" type="pres">
      <dgm:prSet presAssocID="{0187073C-29DF-4FB3-8A8B-2D96151AFAC6}" presName="composite" presStyleCnt="0"/>
      <dgm:spPr/>
    </dgm:pt>
    <dgm:pt modelId="{7D43E362-3CB3-4C7A-B857-C5B3E33DA551}" type="pres">
      <dgm:prSet presAssocID="{0187073C-29DF-4FB3-8A8B-2D96151AFAC6}"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CA3C569-2B81-42FB-93BC-716A00178A1C}" type="pres">
      <dgm:prSet presAssocID="{0187073C-29DF-4FB3-8A8B-2D96151AFAC6}" presName="txShp" presStyleLbl="node1" presStyleIdx="0" presStyleCnt="1" custScaleX="115635">
        <dgm:presLayoutVars>
          <dgm:bulletEnabled val="1"/>
        </dgm:presLayoutVars>
      </dgm:prSet>
      <dgm:spPr/>
      <dgm:t>
        <a:bodyPr/>
        <a:lstStyle/>
        <a:p>
          <a:endParaRPr lang="en-US"/>
        </a:p>
      </dgm:t>
    </dgm:pt>
  </dgm:ptLst>
  <dgm:cxnLst>
    <dgm:cxn modelId="{DB6EC647-9B9A-4D80-A3ED-01F50282F756}" srcId="{3D140E70-D988-428B-AAD1-49935E701E3E}" destId="{0187073C-29DF-4FB3-8A8B-2D96151AFAC6}" srcOrd="0" destOrd="0" parTransId="{402089B2-7F9A-41A6-84AD-018CF1A0F0D1}" sibTransId="{93E19164-AA1A-43E4-BF62-33B8C8198412}"/>
    <dgm:cxn modelId="{EA9E7EC1-6EE4-43D5-A18A-0D7B4D97E364}" type="presOf" srcId="{0187073C-29DF-4FB3-8A8B-2D96151AFAC6}" destId="{0CA3C569-2B81-42FB-93BC-716A00178A1C}" srcOrd="0" destOrd="0" presId="urn:microsoft.com/office/officeart/2005/8/layout/vList3"/>
    <dgm:cxn modelId="{425FB114-C357-433E-B931-D840FE943DAB}" type="presOf" srcId="{3D140E70-D988-428B-AAD1-49935E701E3E}" destId="{AAC8FB55-D0EC-4609-8B44-A95649433E3C}" srcOrd="0" destOrd="0" presId="urn:microsoft.com/office/officeart/2005/8/layout/vList3"/>
    <dgm:cxn modelId="{AA70E217-C93D-4FE4-8808-1047C6FFE56B}" type="presParOf" srcId="{AAC8FB55-D0EC-4609-8B44-A95649433E3C}" destId="{B8B45A33-18E4-44D5-8354-B8AABC42D6E1}" srcOrd="0" destOrd="0" presId="urn:microsoft.com/office/officeart/2005/8/layout/vList3"/>
    <dgm:cxn modelId="{94C1DCB8-B24E-4526-A847-CABD2715D774}" type="presParOf" srcId="{B8B45A33-18E4-44D5-8354-B8AABC42D6E1}" destId="{7D43E362-3CB3-4C7A-B857-C5B3E33DA551}" srcOrd="0" destOrd="0" presId="urn:microsoft.com/office/officeart/2005/8/layout/vList3"/>
    <dgm:cxn modelId="{11D86E3B-9DE9-4F54-9ED1-18440C6E9AE5}" type="presParOf" srcId="{B8B45A33-18E4-44D5-8354-B8AABC42D6E1}" destId="{0CA3C569-2B81-42FB-93BC-716A00178A1C}"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CA20E2-DC87-42B8-A7A7-399170802A0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2761103E-C31C-41D6-965F-F1C38705EAE3}">
      <dgm:prSet/>
      <dgm:spPr/>
      <dgm:t>
        <a:bodyPr/>
        <a:lstStyle/>
        <a:p>
          <a:pPr rtl="0"/>
          <a:r>
            <a:rPr lang="en-US" b="1" dirty="0" smtClean="0"/>
            <a:t>Filter</a:t>
          </a:r>
          <a:r>
            <a:rPr lang="en-US" dirty="0" smtClean="0"/>
            <a:t> HDD by </a:t>
          </a:r>
          <a:r>
            <a:rPr lang="en-US" b="1" dirty="0" smtClean="0">
              <a:solidFill>
                <a:srgbClr val="FFFF00"/>
              </a:solidFill>
            </a:rPr>
            <a:t>Primary or Secondary Source of Admission Code </a:t>
          </a:r>
          <a:r>
            <a:rPr lang="en-US" b="1" u="sng" dirty="0" smtClean="0">
              <a:solidFill>
                <a:srgbClr val="FFFF00"/>
              </a:solidFill>
            </a:rPr>
            <a:t>R</a:t>
          </a:r>
          <a:r>
            <a:rPr lang="en-US" b="1" dirty="0" smtClean="0">
              <a:solidFill>
                <a:srgbClr val="FFFF00"/>
              </a:solidFill>
            </a:rPr>
            <a:t> </a:t>
          </a:r>
          <a:r>
            <a:rPr lang="en-US" dirty="0" smtClean="0"/>
            <a:t>to count Inpatient discharges admitted from the ED</a:t>
          </a:r>
          <a:endParaRPr lang="en-US" dirty="0"/>
        </a:p>
      </dgm:t>
    </dgm:pt>
    <dgm:pt modelId="{6B48CFC2-E8EF-4A04-9FD5-FCCA5002838B}" type="parTrans" cxnId="{47D8D02C-2D67-414B-B03C-D2C27F75CF79}">
      <dgm:prSet/>
      <dgm:spPr/>
      <dgm:t>
        <a:bodyPr/>
        <a:lstStyle/>
        <a:p>
          <a:endParaRPr lang="en-US"/>
        </a:p>
      </dgm:t>
    </dgm:pt>
    <dgm:pt modelId="{29D73AF3-193F-4C0B-9B5D-8F3001C09216}" type="sibTrans" cxnId="{47D8D02C-2D67-414B-B03C-D2C27F75CF79}">
      <dgm:prSet/>
      <dgm:spPr/>
      <dgm:t>
        <a:bodyPr/>
        <a:lstStyle/>
        <a:p>
          <a:endParaRPr lang="en-US"/>
        </a:p>
      </dgm:t>
    </dgm:pt>
    <dgm:pt modelId="{A42943C7-CC2B-4A9E-85B3-CCA0C09BD0CA}" type="pres">
      <dgm:prSet presAssocID="{D3CA20E2-DC87-42B8-A7A7-399170802A0F}" presName="linearFlow" presStyleCnt="0">
        <dgm:presLayoutVars>
          <dgm:dir/>
          <dgm:resizeHandles val="exact"/>
        </dgm:presLayoutVars>
      </dgm:prSet>
      <dgm:spPr/>
      <dgm:t>
        <a:bodyPr/>
        <a:lstStyle/>
        <a:p>
          <a:endParaRPr lang="en-US"/>
        </a:p>
      </dgm:t>
    </dgm:pt>
    <dgm:pt modelId="{0A824798-73DD-42BD-94AF-D62881C868A2}" type="pres">
      <dgm:prSet presAssocID="{2761103E-C31C-41D6-965F-F1C38705EAE3}" presName="composite" presStyleCnt="0"/>
      <dgm:spPr/>
    </dgm:pt>
    <dgm:pt modelId="{0C62DDB1-1695-43D3-84FF-F12A15C62154}" type="pres">
      <dgm:prSet presAssocID="{2761103E-C31C-41D6-965F-F1C38705EAE3}"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CA5213F6-EA9B-47BC-BDED-7ED3E5A7A050}" type="pres">
      <dgm:prSet presAssocID="{2761103E-C31C-41D6-965F-F1C38705EAE3}" presName="txShp" presStyleLbl="node1" presStyleIdx="0" presStyleCnt="1">
        <dgm:presLayoutVars>
          <dgm:bulletEnabled val="1"/>
        </dgm:presLayoutVars>
      </dgm:prSet>
      <dgm:spPr/>
      <dgm:t>
        <a:bodyPr/>
        <a:lstStyle/>
        <a:p>
          <a:endParaRPr lang="en-US"/>
        </a:p>
      </dgm:t>
    </dgm:pt>
  </dgm:ptLst>
  <dgm:cxnLst>
    <dgm:cxn modelId="{47D8D02C-2D67-414B-B03C-D2C27F75CF79}" srcId="{D3CA20E2-DC87-42B8-A7A7-399170802A0F}" destId="{2761103E-C31C-41D6-965F-F1C38705EAE3}" srcOrd="0" destOrd="0" parTransId="{6B48CFC2-E8EF-4A04-9FD5-FCCA5002838B}" sibTransId="{29D73AF3-193F-4C0B-9B5D-8F3001C09216}"/>
    <dgm:cxn modelId="{88FA6E29-95BD-4202-8D02-B1DE25C5FE7F}" type="presOf" srcId="{2761103E-C31C-41D6-965F-F1C38705EAE3}" destId="{CA5213F6-EA9B-47BC-BDED-7ED3E5A7A050}" srcOrd="0" destOrd="0" presId="urn:microsoft.com/office/officeart/2005/8/layout/vList3"/>
    <dgm:cxn modelId="{F828D945-3D80-4DE6-A321-BC65CD809821}" type="presOf" srcId="{D3CA20E2-DC87-42B8-A7A7-399170802A0F}" destId="{A42943C7-CC2B-4A9E-85B3-CCA0C09BD0CA}" srcOrd="0" destOrd="0" presId="urn:microsoft.com/office/officeart/2005/8/layout/vList3"/>
    <dgm:cxn modelId="{4536CAC0-0C6A-4BB6-9DEA-A2FA87889320}" type="presParOf" srcId="{A42943C7-CC2B-4A9E-85B3-CCA0C09BD0CA}" destId="{0A824798-73DD-42BD-94AF-D62881C868A2}" srcOrd="0" destOrd="0" presId="urn:microsoft.com/office/officeart/2005/8/layout/vList3"/>
    <dgm:cxn modelId="{C984A18D-7C08-407B-B7AB-BC737C39E4CF}" type="presParOf" srcId="{0A824798-73DD-42BD-94AF-D62881C868A2}" destId="{0C62DDB1-1695-43D3-84FF-F12A15C62154}" srcOrd="0" destOrd="0" presId="urn:microsoft.com/office/officeart/2005/8/layout/vList3"/>
    <dgm:cxn modelId="{368DC437-FDD7-4A65-98D0-7717CE318E11}" type="presParOf" srcId="{0A824798-73DD-42BD-94AF-D62881C868A2}" destId="{CA5213F6-EA9B-47BC-BDED-7ED3E5A7A050}"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CA20E2-DC87-42B8-A7A7-399170802A0F}"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2761103E-C31C-41D6-965F-F1C38705EAE3}">
      <dgm:prSet/>
      <dgm:spPr/>
      <dgm:t>
        <a:bodyPr/>
        <a:lstStyle/>
        <a:p>
          <a:pPr rtl="0"/>
          <a:r>
            <a:rPr lang="en-US" b="0" dirty="0" smtClean="0"/>
            <a:t>Filter HDD by Revenue Codes associated with ED use</a:t>
          </a:r>
          <a:endParaRPr lang="en-US" b="0" dirty="0"/>
        </a:p>
      </dgm:t>
    </dgm:pt>
    <dgm:pt modelId="{6B48CFC2-E8EF-4A04-9FD5-FCCA5002838B}" type="parTrans" cxnId="{47D8D02C-2D67-414B-B03C-D2C27F75CF79}">
      <dgm:prSet/>
      <dgm:spPr/>
      <dgm:t>
        <a:bodyPr/>
        <a:lstStyle/>
        <a:p>
          <a:endParaRPr lang="en-US"/>
        </a:p>
      </dgm:t>
    </dgm:pt>
    <dgm:pt modelId="{29D73AF3-193F-4C0B-9B5D-8F3001C09216}" type="sibTrans" cxnId="{47D8D02C-2D67-414B-B03C-D2C27F75CF79}">
      <dgm:prSet/>
      <dgm:spPr/>
      <dgm:t>
        <a:bodyPr/>
        <a:lstStyle/>
        <a:p>
          <a:endParaRPr lang="en-US"/>
        </a:p>
      </dgm:t>
    </dgm:pt>
    <dgm:pt modelId="{A42943C7-CC2B-4A9E-85B3-CCA0C09BD0CA}" type="pres">
      <dgm:prSet presAssocID="{D3CA20E2-DC87-42B8-A7A7-399170802A0F}" presName="linearFlow" presStyleCnt="0">
        <dgm:presLayoutVars>
          <dgm:dir/>
          <dgm:resizeHandles val="exact"/>
        </dgm:presLayoutVars>
      </dgm:prSet>
      <dgm:spPr/>
      <dgm:t>
        <a:bodyPr/>
        <a:lstStyle/>
        <a:p>
          <a:endParaRPr lang="en-US"/>
        </a:p>
      </dgm:t>
    </dgm:pt>
    <dgm:pt modelId="{0A824798-73DD-42BD-94AF-D62881C868A2}" type="pres">
      <dgm:prSet presAssocID="{2761103E-C31C-41D6-965F-F1C38705EAE3}" presName="composite" presStyleCnt="0"/>
      <dgm:spPr/>
    </dgm:pt>
    <dgm:pt modelId="{0C62DDB1-1695-43D3-84FF-F12A15C62154}" type="pres">
      <dgm:prSet presAssocID="{2761103E-C31C-41D6-965F-F1C38705EAE3}"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CA5213F6-EA9B-47BC-BDED-7ED3E5A7A050}" type="pres">
      <dgm:prSet presAssocID="{2761103E-C31C-41D6-965F-F1C38705EAE3}" presName="txShp" presStyleLbl="node1" presStyleIdx="0" presStyleCnt="1">
        <dgm:presLayoutVars>
          <dgm:bulletEnabled val="1"/>
        </dgm:presLayoutVars>
      </dgm:prSet>
      <dgm:spPr/>
      <dgm:t>
        <a:bodyPr/>
        <a:lstStyle/>
        <a:p>
          <a:endParaRPr lang="en-US"/>
        </a:p>
      </dgm:t>
    </dgm:pt>
  </dgm:ptLst>
  <dgm:cxnLst>
    <dgm:cxn modelId="{47D8D02C-2D67-414B-B03C-D2C27F75CF79}" srcId="{D3CA20E2-DC87-42B8-A7A7-399170802A0F}" destId="{2761103E-C31C-41D6-965F-F1C38705EAE3}" srcOrd="0" destOrd="0" parTransId="{6B48CFC2-E8EF-4A04-9FD5-FCCA5002838B}" sibTransId="{29D73AF3-193F-4C0B-9B5D-8F3001C09216}"/>
    <dgm:cxn modelId="{EDE34F67-292C-4FF8-8036-0C704CFED021}" type="presOf" srcId="{D3CA20E2-DC87-42B8-A7A7-399170802A0F}" destId="{A42943C7-CC2B-4A9E-85B3-CCA0C09BD0CA}" srcOrd="0" destOrd="0" presId="urn:microsoft.com/office/officeart/2005/8/layout/vList3"/>
    <dgm:cxn modelId="{806C966E-7ECB-4E2D-AF12-971BDD94D646}" type="presOf" srcId="{2761103E-C31C-41D6-965F-F1C38705EAE3}" destId="{CA5213F6-EA9B-47BC-BDED-7ED3E5A7A050}" srcOrd="0" destOrd="0" presId="urn:microsoft.com/office/officeart/2005/8/layout/vList3"/>
    <dgm:cxn modelId="{975CC0D2-2132-4A1E-A803-6C68F77803AC}" type="presParOf" srcId="{A42943C7-CC2B-4A9E-85B3-CCA0C09BD0CA}" destId="{0A824798-73DD-42BD-94AF-D62881C868A2}" srcOrd="0" destOrd="0" presId="urn:microsoft.com/office/officeart/2005/8/layout/vList3"/>
    <dgm:cxn modelId="{B899ED0A-2816-45C4-838F-71097BDFE850}" type="presParOf" srcId="{0A824798-73DD-42BD-94AF-D62881C868A2}" destId="{0C62DDB1-1695-43D3-84FF-F12A15C62154}" srcOrd="0" destOrd="0" presId="urn:microsoft.com/office/officeart/2005/8/layout/vList3"/>
    <dgm:cxn modelId="{D9B69E75-DFC0-43D8-8A40-20D4F50E98A4}" type="presParOf" srcId="{0A824798-73DD-42BD-94AF-D62881C868A2}" destId="{CA5213F6-EA9B-47BC-BDED-7ED3E5A7A050}"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0C019-CB65-4A05-AC37-42D8843A6BE9}">
      <dsp:nvSpPr>
        <dsp:cNvPr id="0" name=""/>
        <dsp:cNvSpPr/>
      </dsp:nvSpPr>
      <dsp:spPr>
        <a:xfrm rot="2294665">
          <a:off x="3413355" y="2891535"/>
          <a:ext cx="885115" cy="39462"/>
        </a:xfrm>
        <a:custGeom>
          <a:avLst/>
          <a:gdLst/>
          <a:ahLst/>
          <a:cxnLst/>
          <a:rect l="0" t="0" r="0" b="0"/>
          <a:pathLst>
            <a:path>
              <a:moveTo>
                <a:pt x="0" y="19731"/>
              </a:moveTo>
              <a:lnTo>
                <a:pt x="885115" y="19731"/>
              </a:lnTo>
            </a:path>
          </a:pathLst>
        </a:custGeom>
        <a:noFill/>
        <a:ln w="25400" cap="flat" cmpd="sng" algn="ctr">
          <a:solidFill>
            <a:schemeClr val="accent1"/>
          </a:solidFill>
          <a:prstDash val="solid"/>
          <a:tailEnd type="triangle"/>
        </a:ln>
        <a:effectLst/>
      </dsp:spPr>
      <dsp:style>
        <a:lnRef idx="2">
          <a:scrgbClr r="0" g="0" b="0"/>
        </a:lnRef>
        <a:fillRef idx="0">
          <a:scrgbClr r="0" g="0" b="0"/>
        </a:fillRef>
        <a:effectRef idx="0">
          <a:scrgbClr r="0" g="0" b="0"/>
        </a:effectRef>
        <a:fontRef idx="minor"/>
      </dsp:style>
    </dsp:sp>
    <dsp:sp modelId="{853DCC51-A12A-4A10-A347-EEB2A51B89C5}">
      <dsp:nvSpPr>
        <dsp:cNvPr id="0" name=""/>
        <dsp:cNvSpPr/>
      </dsp:nvSpPr>
      <dsp:spPr>
        <a:xfrm rot="17725">
          <a:off x="3508334" y="2069913"/>
          <a:ext cx="584009" cy="39462"/>
        </a:xfrm>
        <a:custGeom>
          <a:avLst/>
          <a:gdLst/>
          <a:ahLst/>
          <a:cxnLst/>
          <a:rect l="0" t="0" r="0" b="0"/>
          <a:pathLst>
            <a:path>
              <a:moveTo>
                <a:pt x="0" y="19731"/>
              </a:moveTo>
              <a:lnTo>
                <a:pt x="584009" y="19731"/>
              </a:lnTo>
            </a:path>
          </a:pathLst>
        </a:custGeom>
        <a:noFill/>
        <a:ln w="25400" cap="flat" cmpd="sng" algn="ctr">
          <a:solidFill>
            <a:schemeClr val="accent1"/>
          </a:solidFill>
          <a:prstDash val="solid"/>
          <a:tailEnd type="triangle"/>
        </a:ln>
        <a:effectLst/>
      </dsp:spPr>
      <dsp:style>
        <a:lnRef idx="2">
          <a:scrgbClr r="0" g="0" b="0"/>
        </a:lnRef>
        <a:fillRef idx="0">
          <a:scrgbClr r="0" g="0" b="0"/>
        </a:fillRef>
        <a:effectRef idx="0">
          <a:scrgbClr r="0" g="0" b="0"/>
        </a:effectRef>
        <a:fontRef idx="minor"/>
      </dsp:style>
    </dsp:sp>
    <dsp:sp modelId="{32D13C3D-E2E0-4322-A9C5-8143DD11158C}">
      <dsp:nvSpPr>
        <dsp:cNvPr id="0" name=""/>
        <dsp:cNvSpPr/>
      </dsp:nvSpPr>
      <dsp:spPr>
        <a:xfrm rot="19184701">
          <a:off x="3416522" y="1220420"/>
          <a:ext cx="775393" cy="39462"/>
        </a:xfrm>
        <a:custGeom>
          <a:avLst/>
          <a:gdLst/>
          <a:ahLst/>
          <a:cxnLst/>
          <a:rect l="0" t="0" r="0" b="0"/>
          <a:pathLst>
            <a:path>
              <a:moveTo>
                <a:pt x="0" y="19731"/>
              </a:moveTo>
              <a:lnTo>
                <a:pt x="775393" y="19731"/>
              </a:lnTo>
            </a:path>
          </a:pathLst>
        </a:custGeom>
        <a:noFill/>
        <a:ln w="25400" cap="flat" cmpd="sng" algn="ctr">
          <a:solidFill>
            <a:schemeClr val="accent1"/>
          </a:solidFill>
          <a:prstDash val="solid"/>
          <a:tailEnd type="triangle"/>
        </a:ln>
        <a:effectLst/>
      </dsp:spPr>
      <dsp:style>
        <a:lnRef idx="2">
          <a:scrgbClr r="0" g="0" b="0"/>
        </a:lnRef>
        <a:fillRef idx="0">
          <a:scrgbClr r="0" g="0" b="0"/>
        </a:fillRef>
        <a:effectRef idx="0">
          <a:scrgbClr r="0" g="0" b="0"/>
        </a:effectRef>
        <a:fontRef idx="minor"/>
      </dsp:style>
    </dsp:sp>
    <dsp:sp modelId="{BC45D694-C36B-4B77-A85F-D70C0FC051DF}">
      <dsp:nvSpPr>
        <dsp:cNvPr id="0" name=""/>
        <dsp:cNvSpPr/>
      </dsp:nvSpPr>
      <dsp:spPr>
        <a:xfrm>
          <a:off x="1805047" y="1082587"/>
          <a:ext cx="2003871" cy="200387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DB5BF-CBB2-47BE-BD9C-11C8A9C52972}">
      <dsp:nvSpPr>
        <dsp:cNvPr id="0" name=""/>
        <dsp:cNvSpPr/>
      </dsp:nvSpPr>
      <dsp:spPr>
        <a:xfrm>
          <a:off x="3957730" y="0"/>
          <a:ext cx="1202322" cy="12023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Patient Arrives at Outpatient ED</a:t>
          </a:r>
          <a:endParaRPr lang="en-US" sz="1400" kern="1200" dirty="0"/>
        </a:p>
      </dsp:txBody>
      <dsp:txXfrm>
        <a:off x="4133806" y="176076"/>
        <a:ext cx="850170" cy="850170"/>
      </dsp:txXfrm>
    </dsp:sp>
    <dsp:sp modelId="{D8A55322-3737-40C3-B7D7-A08F0FA3052E}">
      <dsp:nvSpPr>
        <dsp:cNvPr id="0" name=""/>
        <dsp:cNvSpPr/>
      </dsp:nvSpPr>
      <dsp:spPr>
        <a:xfrm>
          <a:off x="5280285" y="0"/>
          <a:ext cx="1803484" cy="1202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114300" lvl="1" indent="-114300" algn="l" defTabSz="533400">
            <a:lnSpc>
              <a:spcPct val="90000"/>
            </a:lnSpc>
            <a:spcBef>
              <a:spcPct val="0"/>
            </a:spcBef>
            <a:spcAft>
              <a:spcPct val="15000"/>
            </a:spcAft>
            <a:buChar char="••"/>
          </a:pPr>
          <a:endParaRPr lang="en-US" sz="1200" kern="1200" dirty="0"/>
        </a:p>
        <a:p>
          <a:pPr marL="228600" lvl="2" indent="-114300" algn="l" defTabSz="533400">
            <a:lnSpc>
              <a:spcPct val="90000"/>
            </a:lnSpc>
            <a:spcBef>
              <a:spcPct val="0"/>
            </a:spcBef>
            <a:spcAft>
              <a:spcPct val="15000"/>
            </a:spcAft>
            <a:buChar char="••"/>
          </a:pPr>
          <a:r>
            <a:rPr lang="en-US" sz="1200" kern="1200" dirty="0" smtClean="0"/>
            <a:t>Dead on Arrival, Routine Department, Left Against Medical Advice,  Transferred,  Expired in ED</a:t>
          </a:r>
          <a:endParaRPr lang="en-US" sz="1200" kern="1200" dirty="0"/>
        </a:p>
        <a:p>
          <a:pPr marL="228600" lvl="2" indent="-114300" algn="l" defTabSz="533400">
            <a:lnSpc>
              <a:spcPct val="90000"/>
            </a:lnSpc>
            <a:spcBef>
              <a:spcPct val="0"/>
            </a:spcBef>
            <a:spcAft>
              <a:spcPct val="15000"/>
            </a:spcAft>
            <a:buChar char="••"/>
          </a:pPr>
          <a:r>
            <a:rPr lang="en-US" sz="1200" b="1" kern="1200" dirty="0" smtClean="0">
              <a:solidFill>
                <a:srgbClr val="0070C0"/>
              </a:solidFill>
            </a:rPr>
            <a:t>Patient  Seen in Observation Stay</a:t>
          </a:r>
          <a:endParaRPr lang="en-US" sz="1200" b="1" kern="1200" dirty="0">
            <a:solidFill>
              <a:srgbClr val="0070C0"/>
            </a:solidFill>
          </a:endParaRPr>
        </a:p>
        <a:p>
          <a:pPr marL="228600" lvl="2" indent="-114300" algn="l" defTabSz="622300">
            <a:lnSpc>
              <a:spcPct val="90000"/>
            </a:lnSpc>
            <a:spcBef>
              <a:spcPct val="0"/>
            </a:spcBef>
            <a:spcAft>
              <a:spcPct val="15000"/>
            </a:spcAft>
            <a:buChar char="••"/>
          </a:pPr>
          <a:r>
            <a:rPr lang="en-US" sz="1400" b="1" kern="1200" dirty="0" smtClean="0">
              <a:solidFill>
                <a:srgbClr val="FF1B09"/>
              </a:solidFill>
            </a:rPr>
            <a:t>Patient Admitted to Hospital</a:t>
          </a:r>
          <a:endParaRPr lang="en-US" sz="1400" b="1" kern="1200" dirty="0">
            <a:solidFill>
              <a:srgbClr val="FF1B09"/>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0070C0"/>
            </a:solidFill>
          </a:endParaRPr>
        </a:p>
        <a:p>
          <a:pPr marL="114300" lvl="1" indent="-114300" algn="l" defTabSz="533400">
            <a:lnSpc>
              <a:spcPct val="90000"/>
            </a:lnSpc>
            <a:spcBef>
              <a:spcPct val="0"/>
            </a:spcBef>
            <a:spcAft>
              <a:spcPct val="15000"/>
            </a:spcAft>
            <a:buChar char="••"/>
          </a:pPr>
          <a:endParaRPr lang="en-US" sz="1200" b="1" kern="1200" dirty="0">
            <a:solidFill>
              <a:srgbClr val="FF0000"/>
            </a:solidFill>
          </a:endParaRPr>
        </a:p>
      </dsp:txBody>
      <dsp:txXfrm>
        <a:off x="5280285" y="0"/>
        <a:ext cx="1803484" cy="1202322"/>
      </dsp:txXfrm>
    </dsp:sp>
    <dsp:sp modelId="{5FFBE180-0BC2-4211-9B1B-6654C263F67D}">
      <dsp:nvSpPr>
        <dsp:cNvPr id="0" name=""/>
        <dsp:cNvSpPr/>
      </dsp:nvSpPr>
      <dsp:spPr>
        <a:xfrm>
          <a:off x="4092331" y="1493088"/>
          <a:ext cx="1202322" cy="12023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Patient is a direct  Outpatient</a:t>
          </a:r>
        </a:p>
        <a:p>
          <a:pPr lvl="0" algn="ctr" defTabSz="533400">
            <a:lnSpc>
              <a:spcPct val="90000"/>
            </a:lnSpc>
            <a:spcBef>
              <a:spcPct val="0"/>
            </a:spcBef>
            <a:spcAft>
              <a:spcPct val="35000"/>
            </a:spcAft>
          </a:pPr>
          <a:r>
            <a:rPr lang="en-US" sz="1200" kern="1200" dirty="0" smtClean="0"/>
            <a:t>Observation Stay</a:t>
          </a:r>
          <a:endParaRPr lang="en-US" sz="1200" kern="1200" dirty="0"/>
        </a:p>
      </dsp:txBody>
      <dsp:txXfrm>
        <a:off x="4268407" y="1669164"/>
        <a:ext cx="850170" cy="850170"/>
      </dsp:txXfrm>
    </dsp:sp>
    <dsp:sp modelId="{89802486-60FE-480F-BCC8-1D853330F307}">
      <dsp:nvSpPr>
        <dsp:cNvPr id="0" name=""/>
        <dsp:cNvSpPr/>
      </dsp:nvSpPr>
      <dsp:spPr>
        <a:xfrm>
          <a:off x="5414886" y="1493088"/>
          <a:ext cx="1803484" cy="1202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Routine Departure, Left Against Medical Advice, Transferred, Expired in Observation Stay</a:t>
          </a:r>
          <a:endParaRPr lang="en-US" sz="1300" kern="1200" dirty="0"/>
        </a:p>
        <a:p>
          <a:pPr marL="114300" lvl="1" indent="-114300" algn="l" defTabSz="577850">
            <a:lnSpc>
              <a:spcPct val="90000"/>
            </a:lnSpc>
            <a:spcBef>
              <a:spcPct val="0"/>
            </a:spcBef>
            <a:spcAft>
              <a:spcPct val="15000"/>
            </a:spcAft>
            <a:buChar char="••"/>
          </a:pPr>
          <a:r>
            <a:rPr lang="en-US" sz="1300" b="1" kern="1200" dirty="0" smtClean="0">
              <a:solidFill>
                <a:srgbClr val="FF0000"/>
              </a:solidFill>
            </a:rPr>
            <a:t>Patient Admitted to Hospital</a:t>
          </a:r>
          <a:endParaRPr lang="en-US" sz="1300" b="1" kern="1200" dirty="0">
            <a:solidFill>
              <a:srgbClr val="FF0000"/>
            </a:solidFill>
          </a:endParaRPr>
        </a:p>
      </dsp:txBody>
      <dsp:txXfrm>
        <a:off x="5414886" y="1493088"/>
        <a:ext cx="1803484" cy="1202322"/>
      </dsp:txXfrm>
    </dsp:sp>
    <dsp:sp modelId="{E26221E7-918F-4B67-9CA2-FDBEB42EB5DA}">
      <dsp:nvSpPr>
        <dsp:cNvPr id="0" name=""/>
        <dsp:cNvSpPr/>
      </dsp:nvSpPr>
      <dsp:spPr>
        <a:xfrm>
          <a:off x="4074464" y="2956186"/>
          <a:ext cx="1202322" cy="120232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Patient is a direct Inpatient Admission </a:t>
          </a:r>
          <a:endParaRPr lang="en-US" sz="1400" kern="1200" dirty="0"/>
        </a:p>
      </dsp:txBody>
      <dsp:txXfrm>
        <a:off x="4250540" y="3132262"/>
        <a:ext cx="850170" cy="850170"/>
      </dsp:txXfrm>
    </dsp:sp>
    <dsp:sp modelId="{60E320A9-6AB5-4BF1-8B30-0B2E65B2A6A3}">
      <dsp:nvSpPr>
        <dsp:cNvPr id="0" name=""/>
        <dsp:cNvSpPr/>
      </dsp:nvSpPr>
      <dsp:spPr>
        <a:xfrm>
          <a:off x="5397019" y="2956186"/>
          <a:ext cx="1803484" cy="1202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Routine Discharge, Left Against Medical Advice, Discharged/Transferred to another facility, Expired while inpatient</a:t>
          </a:r>
          <a:endParaRPr lang="en-US" sz="1300" kern="1200" dirty="0"/>
        </a:p>
      </dsp:txBody>
      <dsp:txXfrm>
        <a:off x="5397019" y="2956186"/>
        <a:ext cx="1803484" cy="12023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A3C569-2B81-42FB-93BC-716A00178A1C}">
      <dsp:nvSpPr>
        <dsp:cNvPr id="0" name=""/>
        <dsp:cNvSpPr/>
      </dsp:nvSpPr>
      <dsp:spPr>
        <a:xfrm rot="10800000">
          <a:off x="517209" y="20698"/>
          <a:ext cx="2296453" cy="999463"/>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736" tIns="53340" rIns="99568" bIns="53340" numCol="1" spcCol="1270" anchor="ctr" anchorCtr="0">
          <a:noAutofit/>
        </a:bodyPr>
        <a:lstStyle/>
        <a:p>
          <a:pPr lvl="0" algn="ctr" defTabSz="622300" rtl="0">
            <a:lnSpc>
              <a:spcPct val="90000"/>
            </a:lnSpc>
            <a:spcBef>
              <a:spcPct val="0"/>
            </a:spcBef>
            <a:spcAft>
              <a:spcPct val="35000"/>
            </a:spcAft>
          </a:pPr>
          <a:r>
            <a:rPr lang="en-US" sz="1400" b="1" kern="1200" dirty="0" smtClean="0"/>
            <a:t>Filter</a:t>
          </a:r>
          <a:r>
            <a:rPr lang="en-US" sz="1200" kern="1200" dirty="0" smtClean="0"/>
            <a:t> HDD by </a:t>
          </a:r>
          <a:r>
            <a:rPr lang="en-US" sz="1200" b="1" kern="1200" dirty="0" smtClean="0">
              <a:solidFill>
                <a:srgbClr val="FFFF00"/>
              </a:solidFill>
            </a:rPr>
            <a:t>ED Flag Code </a:t>
          </a:r>
          <a:r>
            <a:rPr lang="en-US" sz="1600" b="1" u="sng" kern="1200" dirty="0" smtClean="0">
              <a:solidFill>
                <a:srgbClr val="FFFF00"/>
              </a:solidFill>
            </a:rPr>
            <a:t>2</a:t>
          </a:r>
          <a:r>
            <a:rPr lang="en-US" sz="1200" b="1" kern="1200" dirty="0" smtClean="0">
              <a:solidFill>
                <a:srgbClr val="FFFF00"/>
              </a:solidFill>
            </a:rPr>
            <a:t> </a:t>
          </a:r>
          <a:r>
            <a:rPr lang="en-US" sz="1200" kern="1200" dirty="0" smtClean="0"/>
            <a:t>to count inpatient discharges admitted from the ED</a:t>
          </a:r>
          <a:endParaRPr lang="en-US" sz="1200" kern="1200" dirty="0"/>
        </a:p>
      </dsp:txBody>
      <dsp:txXfrm rot="10800000">
        <a:off x="767075" y="20698"/>
        <a:ext cx="2046587" cy="999463"/>
      </dsp:txXfrm>
    </dsp:sp>
    <dsp:sp modelId="{7D43E362-3CB3-4C7A-B857-C5B3E33DA551}">
      <dsp:nvSpPr>
        <dsp:cNvPr id="0" name=""/>
        <dsp:cNvSpPr/>
      </dsp:nvSpPr>
      <dsp:spPr>
        <a:xfrm>
          <a:off x="172728" y="20698"/>
          <a:ext cx="999463" cy="999463"/>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213F6-EA9B-47BC-BDED-7ED3E5A7A050}">
      <dsp:nvSpPr>
        <dsp:cNvPr id="0" name=""/>
        <dsp:cNvSpPr/>
      </dsp:nvSpPr>
      <dsp:spPr>
        <a:xfrm rot="10800000">
          <a:off x="853777" y="67976"/>
          <a:ext cx="2259749" cy="113836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989" tIns="45720" rIns="85344" bIns="45720" numCol="1" spcCol="1270" anchor="ctr" anchorCtr="0">
          <a:noAutofit/>
        </a:bodyPr>
        <a:lstStyle/>
        <a:p>
          <a:pPr lvl="0" algn="ctr" defTabSz="533400" rtl="0">
            <a:lnSpc>
              <a:spcPct val="90000"/>
            </a:lnSpc>
            <a:spcBef>
              <a:spcPct val="0"/>
            </a:spcBef>
            <a:spcAft>
              <a:spcPct val="35000"/>
            </a:spcAft>
          </a:pPr>
          <a:r>
            <a:rPr lang="en-US" sz="1200" b="1" kern="1200" dirty="0" smtClean="0"/>
            <a:t>Filter</a:t>
          </a:r>
          <a:r>
            <a:rPr lang="en-US" sz="1200" kern="1200" dirty="0" smtClean="0"/>
            <a:t> HDD by </a:t>
          </a:r>
          <a:r>
            <a:rPr lang="en-US" sz="1200" b="1" kern="1200" dirty="0" smtClean="0">
              <a:solidFill>
                <a:srgbClr val="FFFF00"/>
              </a:solidFill>
            </a:rPr>
            <a:t>Primary or Secondary Source of Admission Code </a:t>
          </a:r>
          <a:r>
            <a:rPr lang="en-US" sz="1200" b="1" u="sng" kern="1200" dirty="0" smtClean="0">
              <a:solidFill>
                <a:srgbClr val="FFFF00"/>
              </a:solidFill>
            </a:rPr>
            <a:t>R</a:t>
          </a:r>
          <a:r>
            <a:rPr lang="en-US" sz="1200" b="1" kern="1200" dirty="0" smtClean="0">
              <a:solidFill>
                <a:srgbClr val="FFFF00"/>
              </a:solidFill>
            </a:rPr>
            <a:t> </a:t>
          </a:r>
          <a:r>
            <a:rPr lang="en-US" sz="1200" kern="1200" dirty="0" smtClean="0"/>
            <a:t>to count Inpatient discharges admitted from the ED</a:t>
          </a:r>
          <a:endParaRPr lang="en-US" sz="1200" kern="1200" dirty="0"/>
        </a:p>
      </dsp:txBody>
      <dsp:txXfrm rot="10800000">
        <a:off x="1138369" y="67976"/>
        <a:ext cx="1975157" cy="1138369"/>
      </dsp:txXfrm>
    </dsp:sp>
    <dsp:sp modelId="{0C62DDB1-1695-43D3-84FF-F12A15C62154}">
      <dsp:nvSpPr>
        <dsp:cNvPr id="0" name=""/>
        <dsp:cNvSpPr/>
      </dsp:nvSpPr>
      <dsp:spPr>
        <a:xfrm>
          <a:off x="284592" y="67976"/>
          <a:ext cx="1138369" cy="113836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5213F6-EA9B-47BC-BDED-7ED3E5A7A050}">
      <dsp:nvSpPr>
        <dsp:cNvPr id="0" name=""/>
        <dsp:cNvSpPr/>
      </dsp:nvSpPr>
      <dsp:spPr>
        <a:xfrm rot="10800000">
          <a:off x="853777" y="67976"/>
          <a:ext cx="2259749" cy="113836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1989" tIns="64770" rIns="120904" bIns="64770" numCol="1" spcCol="1270" anchor="ctr" anchorCtr="0">
          <a:noAutofit/>
        </a:bodyPr>
        <a:lstStyle/>
        <a:p>
          <a:pPr lvl="0" algn="ctr" defTabSz="755650" rtl="0">
            <a:lnSpc>
              <a:spcPct val="90000"/>
            </a:lnSpc>
            <a:spcBef>
              <a:spcPct val="0"/>
            </a:spcBef>
            <a:spcAft>
              <a:spcPct val="35000"/>
            </a:spcAft>
          </a:pPr>
          <a:r>
            <a:rPr lang="en-US" sz="1700" b="0" kern="1200" dirty="0" smtClean="0"/>
            <a:t>Filter HDD by Revenue Codes associated with ED use</a:t>
          </a:r>
          <a:endParaRPr lang="en-US" sz="1700" b="0" kern="1200" dirty="0"/>
        </a:p>
      </dsp:txBody>
      <dsp:txXfrm rot="10800000">
        <a:off x="1138369" y="67976"/>
        <a:ext cx="1975157" cy="1138369"/>
      </dsp:txXfrm>
    </dsp:sp>
    <dsp:sp modelId="{0C62DDB1-1695-43D3-84FF-F12A15C62154}">
      <dsp:nvSpPr>
        <dsp:cNvPr id="0" name=""/>
        <dsp:cNvSpPr/>
      </dsp:nvSpPr>
      <dsp:spPr>
        <a:xfrm>
          <a:off x="284592" y="67976"/>
          <a:ext cx="1138369" cy="113836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6.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68947E9A-3C6F-41DD-BBC5-2694D84AAA9E}" type="datetimeFigureOut">
              <a:rPr lang="en-US" smtClean="0"/>
              <a:t>8/26/2014</a:t>
            </a:fld>
            <a:endParaRPr lang="en-US"/>
          </a:p>
        </p:txBody>
      </p:sp>
      <p:sp>
        <p:nvSpPr>
          <p:cNvPr id="4" name="Footer Placeholder 3"/>
          <p:cNvSpPr>
            <a:spLocks noGrp="1"/>
          </p:cNvSpPr>
          <p:nvPr>
            <p:ph type="ftr" sz="quarter" idx="2"/>
          </p:nvPr>
        </p:nvSpPr>
        <p:spPr>
          <a:xfrm>
            <a:off x="0" y="8772525"/>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2525"/>
            <a:ext cx="2971800" cy="461963"/>
          </a:xfrm>
          <a:prstGeom prst="rect">
            <a:avLst/>
          </a:prstGeom>
        </p:spPr>
        <p:txBody>
          <a:bodyPr vert="horz" lIns="91440" tIns="45720" rIns="91440" bIns="45720"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5.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804"/>
          </a:xfrm>
          <a:prstGeom prst="rect">
            <a:avLst/>
          </a:prstGeom>
        </p:spPr>
        <p:txBody>
          <a:bodyPr vert="horz" lIns="91956" tIns="45979" rIns="91956" bIns="45979" rtlCol="0"/>
          <a:lstStyle>
            <a:lvl1pPr algn="l">
              <a:defRPr sz="1200"/>
            </a:lvl1pPr>
          </a:lstStyle>
          <a:p>
            <a:endParaRPr lang="en-US"/>
          </a:p>
        </p:txBody>
      </p:sp>
      <p:sp>
        <p:nvSpPr>
          <p:cNvPr id="3" name="Date Placeholder 2"/>
          <p:cNvSpPr>
            <a:spLocks noGrp="1"/>
          </p:cNvSpPr>
          <p:nvPr>
            <p:ph type="dt" idx="1"/>
          </p:nvPr>
        </p:nvSpPr>
        <p:spPr>
          <a:xfrm>
            <a:off x="3884613" y="0"/>
            <a:ext cx="2971800" cy="461804"/>
          </a:xfrm>
          <a:prstGeom prst="rect">
            <a:avLst/>
          </a:prstGeom>
        </p:spPr>
        <p:txBody>
          <a:bodyPr vert="horz" lIns="91956" tIns="45979" rIns="91956" bIns="45979" rtlCol="0"/>
          <a:lstStyle>
            <a:lvl1pPr algn="r">
              <a:defRPr sz="1200"/>
            </a:lvl1pPr>
          </a:lstStyle>
          <a:p>
            <a:fld id="{2EB98B30-1BD2-4536-9459-AC41928C2B41}" type="datetimeFigureOut">
              <a:rPr lang="en-US" smtClean="0"/>
              <a:pPr/>
              <a:t>8/26/2014</a:t>
            </a:fld>
            <a:endParaRPr lang="en-US"/>
          </a:p>
        </p:txBody>
      </p:sp>
      <p:sp>
        <p:nvSpPr>
          <p:cNvPr id="4" name="Slide Image Placeholder 3"/>
          <p:cNvSpPr>
            <a:spLocks noGrp="1" noRot="1" noChangeAspect="1"/>
          </p:cNvSpPr>
          <p:nvPr>
            <p:ph type="sldImg" idx="2"/>
          </p:nvPr>
        </p:nvSpPr>
        <p:spPr>
          <a:xfrm>
            <a:off x="1120775" y="692150"/>
            <a:ext cx="4616450" cy="3463925"/>
          </a:xfrm>
          <a:prstGeom prst="rect">
            <a:avLst/>
          </a:prstGeom>
          <a:noFill/>
          <a:ln w="12700">
            <a:solidFill>
              <a:prstClr val="black"/>
            </a:solidFill>
          </a:ln>
        </p:spPr>
        <p:txBody>
          <a:bodyPr vert="horz" lIns="91956" tIns="45979" rIns="91956" bIns="45979" rtlCol="0" anchor="ctr"/>
          <a:lstStyle/>
          <a:p>
            <a:endParaRPr lang="en-US"/>
          </a:p>
        </p:txBody>
      </p:sp>
      <p:sp>
        <p:nvSpPr>
          <p:cNvPr id="5" name="Notes Placeholder 4"/>
          <p:cNvSpPr>
            <a:spLocks noGrp="1"/>
          </p:cNvSpPr>
          <p:nvPr>
            <p:ph type="body" sz="quarter" idx="3"/>
          </p:nvPr>
        </p:nvSpPr>
        <p:spPr>
          <a:xfrm>
            <a:off x="685800" y="4387136"/>
            <a:ext cx="5486400" cy="4156234"/>
          </a:xfrm>
          <a:prstGeom prst="rect">
            <a:avLst/>
          </a:prstGeom>
        </p:spPr>
        <p:txBody>
          <a:bodyPr vert="horz" lIns="91956" tIns="45979" rIns="91956" bIns="459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2971800" cy="461804"/>
          </a:xfrm>
          <a:prstGeom prst="rect">
            <a:avLst/>
          </a:prstGeom>
        </p:spPr>
        <p:txBody>
          <a:bodyPr vert="horz" lIns="91956" tIns="45979" rIns="91956" bIns="4597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2669"/>
            <a:ext cx="2971800" cy="461804"/>
          </a:xfrm>
          <a:prstGeom prst="rect">
            <a:avLst/>
          </a:prstGeom>
        </p:spPr>
        <p:txBody>
          <a:bodyPr vert="horz" lIns="91956" tIns="45979" rIns="91956" bIns="45979"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6.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5.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660536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1102397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102397547"/>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3.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4.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3.png"/>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4.png"/>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4.png"/>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4.xml"/>
  <Relationship Id="rId2" Type="http://schemas.openxmlformats.org/officeDocument/2006/relationships/image" Target="../media/image4.png"/>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29C83-62AE-4C40-983D-6EB0EF7F37A0}" type="datetimeFigureOut">
              <a:rPr lang="en-US" smtClean="0"/>
              <a:t>8/26/2014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29C83-62AE-4C40-983D-6EB0EF7F37A0}" type="datetimeFigureOut">
              <a:rPr lang="en-US" smtClean="0"/>
              <a:t>8/26/2014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8/26/2014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8/26/2014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8092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E3F8CBB7-1F1E-45F4-8EB4-4B26E73654E9}" type="slidenum">
              <a:rPr lang="en-US" altLang="en-US"/>
              <a:pPr>
                <a:defRPr/>
              </a:pPr>
              <a:t>‹#›</a:t>
            </a:fld>
            <a:endParaRPr lang="en-US" altLang="en-US"/>
          </a:p>
        </p:txBody>
      </p:sp>
    </p:spTree>
    <p:extLst>
      <p:ext uri="{BB962C8B-B14F-4D97-AF65-F5344CB8AC3E}">
        <p14:creationId xmlns:p14="http://schemas.microsoft.com/office/powerpoint/2010/main" val="711061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pPr>
              <a:defRPr/>
            </a:pPr>
            <a:fld id="{B7092ADE-1AE3-429A-9166-50174417467B}" type="slidenum">
              <a:rPr lang="en-US" altLang="en-US"/>
              <a:pPr>
                <a:defRPr/>
              </a:pPr>
              <a:t>‹#›</a:t>
            </a:fld>
            <a:endParaRPr lang="en-US" altLang="en-US"/>
          </a:p>
        </p:txBody>
      </p:sp>
    </p:spTree>
    <p:extLst>
      <p:ext uri="{BB962C8B-B14F-4D97-AF65-F5344CB8AC3E}">
        <p14:creationId xmlns:p14="http://schemas.microsoft.com/office/powerpoint/2010/main" val="1403104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648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a:solidFill>
                  <a:schemeClr val="bg1">
                    <a:lumMod val="50000"/>
                  </a:schemeClr>
                </a:solidFill>
              </a:defRPr>
            </a:lvl1pPr>
          </a:lstStyle>
          <a:p>
            <a:pPr algn="l">
              <a:defRPr/>
            </a:pPr>
            <a:r>
              <a:rPr lang="en-US">
                <a:solidFill>
                  <a:prstClr val="white">
                    <a:lumMod val="50000"/>
                  </a:prstClr>
                </a:solidFill>
              </a:rPr>
              <a:t>Title  |  Name, Position Title  |  Date     </a:t>
            </a:r>
          </a:p>
          <a:p>
            <a:pPr>
              <a:defRPr/>
            </a:pPr>
            <a:endParaRPr lang="en-US">
              <a:solidFill>
                <a:prstClr val="white">
                  <a:lumMod val="50000"/>
                </a:prstClr>
              </a:solidFill>
            </a:endParaRPr>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pPr>
              <a:defRPr/>
            </a:pPr>
            <a:fld id="{CCCB5D9C-5027-4A6D-A7AC-6F4C1C6B6464}" type="slidenum">
              <a:rPr lang="en-US" altLang="en-US"/>
              <a:pPr>
                <a:defRPr/>
              </a:pPr>
              <a:t>‹#›</a:t>
            </a:fld>
            <a:endParaRPr lang="en-US" altLang="en-US"/>
          </a:p>
        </p:txBody>
      </p:sp>
    </p:spTree>
    <p:extLst>
      <p:ext uri="{BB962C8B-B14F-4D97-AF65-F5344CB8AC3E}">
        <p14:creationId xmlns:p14="http://schemas.microsoft.com/office/powerpoint/2010/main" val="1184451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NO LINE">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5" name="Slide Number Placeholder 2"/>
          <p:cNvSpPr>
            <a:spLocks noGrp="1"/>
          </p:cNvSpPr>
          <p:nvPr>
            <p:ph type="sldNum" sz="quarter" idx="10"/>
          </p:nvPr>
        </p:nvSpPr>
        <p:spPr>
          <a:xfrm>
            <a:off x="6702425" y="6465888"/>
            <a:ext cx="2133600" cy="365125"/>
          </a:xfrm>
        </p:spPr>
        <p:txBody>
          <a:bodyPr/>
          <a:lstStyle>
            <a:lvl1pPr>
              <a:defRPr>
                <a:solidFill>
                  <a:srgbClr val="7F7F7F"/>
                </a:solidFill>
              </a:defRPr>
            </a:lvl1pPr>
          </a:lstStyle>
          <a:p>
            <a:pPr>
              <a:defRPr/>
            </a:pPr>
            <a:fld id="{A1838EB3-8D36-48C4-8A02-5D7A8F9D5B99}" type="slidenum">
              <a:rPr lang="en-US" altLang="en-US"/>
              <a:pPr>
                <a:defRPr/>
              </a:pPr>
              <a:t>‹#›</a:t>
            </a:fld>
            <a:endParaRPr lang="en-US" altLang="en-US"/>
          </a:p>
        </p:txBody>
      </p:sp>
    </p:spTree>
    <p:extLst>
      <p:ext uri="{BB962C8B-B14F-4D97-AF65-F5344CB8AC3E}">
        <p14:creationId xmlns:p14="http://schemas.microsoft.com/office/powerpoint/2010/main" val="963123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pPr>
              <a:defRPr/>
            </a:pPr>
            <a:fld id="{2BB64C0D-885C-4FEE-A292-19CE4538760C}" type="slidenum">
              <a:rPr lang="en-US" altLang="en-US"/>
              <a:pPr>
                <a:defRPr/>
              </a:pPr>
              <a:t>‹#›</a:t>
            </a:fld>
            <a:endParaRPr lang="en-US" altLang="en-US"/>
          </a:p>
        </p:txBody>
      </p:sp>
    </p:spTree>
    <p:extLst>
      <p:ext uri="{BB962C8B-B14F-4D97-AF65-F5344CB8AC3E}">
        <p14:creationId xmlns:p14="http://schemas.microsoft.com/office/powerpoint/2010/main" val="2763515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8/26/2014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929C83-62AE-4C40-983D-6EB0EF7F37A0}" type="datetimeFigureOut">
              <a:rPr lang="en-US" smtClean="0"/>
              <a:t>8/26/2014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929C83-62AE-4C40-983D-6EB0EF7F37A0}" type="datetimeFigureOut">
              <a:rPr lang="en-US" smtClean="0"/>
              <a:t>8/26/2014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929C83-62AE-4C40-983D-6EB0EF7F37A0}" type="datetimeFigureOut">
              <a:rPr lang="en-US" smtClean="0"/>
              <a:t>8/26/2014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929C83-62AE-4C40-983D-6EB0EF7F37A0}" type="datetimeFigureOut">
              <a:rPr lang="en-US" smtClean="0"/>
              <a:t>8/26/2014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929C83-62AE-4C40-983D-6EB0EF7F37A0}" type="datetimeFigureOut">
              <a:rPr lang="en-US" smtClean="0"/>
              <a:t>8/26/2014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29C83-62AE-4C40-983D-6EB0EF7F37A0}" type="datetimeFigureOut">
              <a:rPr lang="en-US" smtClean="0"/>
              <a:t>8/26/2014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1CF7A-3B80-804E-8F86-4FAB9875F9B4}" type="slidenum">
              <a:rPr lang="en-US" smtClean="0"/>
              <a:t>‹#›</a:t>
            </a:fld>
            <a:endParaRPr lang="en-US"/>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theme" Target="../theme/theme1.xml"/>
  <Relationship Id="rId4" Type="http://schemas.openxmlformats.org/officeDocument/2006/relationships/image" Target="../media/image1.jpeg"/>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3.xml"/>
  <Relationship Id="rId10" Type="http://schemas.openxmlformats.org/officeDocument/2006/relationships/slideLayout" Target="../slideLayouts/slideLayout12.xml"/>
  <Relationship Id="rId11" Type="http://schemas.openxmlformats.org/officeDocument/2006/relationships/slideLayout" Target="../slideLayouts/slideLayout13.xml"/>
  <Relationship Id="rId12" Type="http://schemas.openxmlformats.org/officeDocument/2006/relationships/slideLayout" Target="../slideLayouts/slideLayout14.xml"/>
  <Relationship Id="rId13" Type="http://schemas.openxmlformats.org/officeDocument/2006/relationships/theme" Target="../theme/theme2.xml"/>
  <Relationship Id="rId2" Type="http://schemas.openxmlformats.org/officeDocument/2006/relationships/slideLayout" Target="../slideLayouts/slideLayout4.xml"/>
  <Relationship Id="rId3" Type="http://schemas.openxmlformats.org/officeDocument/2006/relationships/slideLayout" Target="../slideLayouts/slideLayout5.xml"/>
  <Relationship Id="rId4" Type="http://schemas.openxmlformats.org/officeDocument/2006/relationships/slideLayout" Target="../slideLayouts/slideLayout6.xml"/>
  <Relationship Id="rId5" Type="http://schemas.openxmlformats.org/officeDocument/2006/relationships/slideLayout" Target="../slideLayouts/slideLayout7.xml"/>
  <Relationship Id="rId6" Type="http://schemas.openxmlformats.org/officeDocument/2006/relationships/slideLayout" Target="../slideLayouts/slideLayout8.xml"/>
  <Relationship Id="rId7" Type="http://schemas.openxmlformats.org/officeDocument/2006/relationships/slideLayout" Target="../slideLayouts/slideLayout9.xml"/>
  <Relationship Id="rId8" Type="http://schemas.openxmlformats.org/officeDocument/2006/relationships/slideLayout" Target="../slideLayouts/slideLayout10.xml"/>
  <Relationship Id="rId9" Type="http://schemas.openxmlformats.org/officeDocument/2006/relationships/slideLayout" Target="../slideLayouts/slideLayout11.xml"/>
</Relationships>

</file>

<file path=ppt/slideMasters/_rels/slideMaster3.xml.rels><?xml version="1.0" encoding="UTF-8"?>

<Relationships xmlns="http://schemas.openxmlformats.org/package/2006/relationships">
  <Relationship Id="rId1" Type="http://schemas.openxmlformats.org/officeDocument/2006/relationships/slideLayout" Target="../slideLayouts/slideLayout15.xml"/>
  <Relationship Id="rId2" Type="http://schemas.openxmlformats.org/officeDocument/2006/relationships/slideLayout" Target="../slideLayouts/slideLayout16.xml"/>
  <Relationship Id="rId3" Type="http://schemas.openxmlformats.org/officeDocument/2006/relationships/theme" Target="../theme/theme3.xml"/>
  <Relationship Id="rId4" Type="http://schemas.openxmlformats.org/officeDocument/2006/relationships/image" Target="../media/image1.jpeg"/>
</Relationships>

</file>

<file path=ppt/slideMasters/_rels/slideMaster4.xml.rels><?xml version="1.0" encoding="UTF-8"?>

<Relationships xmlns="http://schemas.openxmlformats.org/package/2006/relationships">
  <Relationship Id="rId1" Type="http://schemas.openxmlformats.org/officeDocument/2006/relationships/slideLayout" Target="../slideLayouts/slideLayout17.xml"/>
  <Relationship Id="rId2" Type="http://schemas.openxmlformats.org/officeDocument/2006/relationships/slideLayout" Target="../slideLayouts/slideLayout18.xml"/>
  <Relationship Id="rId3" Type="http://schemas.openxmlformats.org/officeDocument/2006/relationships/slideLayout" Target="../slideLayouts/slideLayout19.xml"/>
  <Relationship Id="rId4" Type="http://schemas.openxmlformats.org/officeDocument/2006/relationships/slideLayout" Target="../slideLayouts/slideLayout20.xml"/>
  <Relationship Id="rId5" Type="http://schemas.openxmlformats.org/officeDocument/2006/relationships/slideLayout" Target="../slideLayouts/slideLayout21.xml"/>
  <Relationship Id="rId6" Type="http://schemas.openxmlformats.org/officeDocument/2006/relationships/slideLayout" Target="../slideLayouts/slideLayout22.xml"/>
  <Relationship Id="rId7" Type="http://schemas.openxmlformats.org/officeDocument/2006/relationships/theme" Target="../theme/theme4.xml"/>
  <Relationship Id="rId8" Type="http://schemas.openxmlformats.org/officeDocument/2006/relationships/image" Target="../media/image2.png"/>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29C83-62AE-4C40-983D-6EB0EF7F37A0}" type="datetimeFigureOut">
              <a:rPr lang="en-US" smtClean="0"/>
              <a:t>8/26/2014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1CF7A-3B80-804E-8F86-4FAB9875F9B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8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ea typeface="ＭＳ Ｐゴシック" charset="-128"/>
                <a:cs typeface="Arial" pitchFamily="34" charset="0"/>
              </a:defRPr>
            </a:lvl1pPr>
          </a:lstStyle>
          <a:p>
            <a:pPr>
              <a:defRPr/>
            </a:pPr>
            <a:fld id="{5A8796F1-CB01-439C-9FCA-F93F568A44BC}" type="slidenum">
              <a:rPr lang="en-US" altLang="en-US"/>
              <a:pPr>
                <a:defRPr/>
              </a:pPr>
              <a:t>‹#›</a:t>
            </a:fld>
            <a:endParaRPr lang="en-US" altLang="en-US"/>
          </a:p>
        </p:txBody>
      </p:sp>
    </p:spTree>
    <p:extLst>
      <p:ext uri="{BB962C8B-B14F-4D97-AF65-F5344CB8AC3E}">
        <p14:creationId xmlns:p14="http://schemas.microsoft.com/office/powerpoint/2010/main" val="32979091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Lst>
  <p:timing>
    <p:tnLst>
      <p:par>
        <p:cTn id="1" dur="indefinite" restart="never" nodeType="tmRoot"/>
      </p:par>
    </p:tnLst>
  </p:timing>
  <p:txStyles>
    <p:titleStyle>
      <a:lvl1pPr algn="l" defTabSz="457200" rtl="0" eaLnBrk="0" fontAlgn="base" hangingPunct="0">
        <a:spcBef>
          <a:spcPct val="0"/>
        </a:spcBef>
        <a:spcAft>
          <a:spcPct val="0"/>
        </a:spcAft>
        <a:defRPr sz="2800" b="1" kern="1200">
          <a:solidFill>
            <a:schemeClr val="tx1"/>
          </a:solidFill>
          <a:latin typeface="Arial"/>
          <a:ea typeface="ＭＳ Ｐゴシック" charset="0"/>
          <a:cs typeface="Arial"/>
        </a:defRPr>
      </a:lvl1pPr>
      <a:lvl2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2pPr>
      <a:lvl3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3pPr>
      <a:lvl4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4pPr>
      <a:lvl5pPr algn="l" defTabSz="457200" rtl="0" eaLnBrk="0" fontAlgn="base" hangingPunct="0">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0" fontAlgn="base" hangingPunct="0">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0" fontAlgn="base" hangingPunct="0">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Arial" charset="0"/>
          <a:cs typeface="Arial" charset="0"/>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5.xml"/>
  <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7.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8.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9.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0.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1.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3.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15.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18.xml"/>
  <Relationship Id="rId10" Type="http://schemas.openxmlformats.org/officeDocument/2006/relationships/image" Target="../media/image11.jpeg"/>
  <Relationship Id="rId2" Type="http://schemas.openxmlformats.org/officeDocument/2006/relationships/image" Target="../media/image7.jpeg"/>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 Id="rId8" Type="http://schemas.openxmlformats.org/officeDocument/2006/relationships/image" Target="../media/image9.png"/>
  <Relationship Id="rId9" Type="http://schemas.openxmlformats.org/officeDocument/2006/relationships/image" Target="../media/image10.png"/>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image" Target="../media/image7.jpeg"/>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 Id="rId7" Type="http://schemas.microsoft.com/office/2007/relationships/diagramDrawing" Target="../diagrams/drawing2.xml"/>
  <Relationship Id="rId8" Type="http://schemas.openxmlformats.org/officeDocument/2006/relationships/image" Target="../media/image13.png"/>
</Relationships>

</file>

<file path=ppt/slides/_rels/slide2.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image" Target="../media/image7.jpeg"/>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 Id="rId7" Type="http://schemas.microsoft.com/office/2007/relationships/diagramDrawing" Target="../diagrams/drawing3.xml"/>
  <Relationship Id="rId8" Type="http://schemas.openxmlformats.org/officeDocument/2006/relationships/image" Target="../media/image13.png"/>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18.xml"/>
  <Relationship Id="rId2" Type="http://schemas.openxmlformats.org/officeDocument/2006/relationships/image" Target="../media/image7.jpeg"/>
  <Relationship Id="rId3" Type="http://schemas.openxmlformats.org/officeDocument/2006/relationships/image" Target="../media/image13.png"/>
  <Relationship Id="rId4" Type="http://schemas.openxmlformats.org/officeDocument/2006/relationships/diagramData" Target="../diagrams/data4.xml"/>
  <Relationship Id="rId5" Type="http://schemas.openxmlformats.org/officeDocument/2006/relationships/diagramLayout" Target="../diagrams/layout4.xml"/>
  <Relationship Id="rId6" Type="http://schemas.openxmlformats.org/officeDocument/2006/relationships/diagramQuickStyle" Target="../diagrams/quickStyle4.xml"/>
  <Relationship Id="rId7" Type="http://schemas.openxmlformats.org/officeDocument/2006/relationships/diagramColors" Target="../diagrams/colors4.xml"/>
  <Relationship Id="rId8" Type="http://schemas.microsoft.com/office/2007/relationships/diagramDrawing" Target="../diagrams/drawing4.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18.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18.xml"/>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14.xml"/>
  <Relationship Id="rId3" Type="http://schemas.openxmlformats.org/officeDocument/2006/relationships/hyperlink" TargetMode="External" Target="mailto:CHIA-APCD@state.ma.us"/>
  <Relationship Id="rId4" Type="http://schemas.openxmlformats.org/officeDocument/2006/relationships/hyperlink" TargetMode="External" Target="mailto:apcd.data@state.ma.us"/>
  <Relationship Id="rId5" Type="http://schemas.openxmlformats.org/officeDocument/2006/relationships/hyperlink" TargetMode="External" Target="mailto:casemix.data@state.ma.us"/>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14.xml"/>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14.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14.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3.xml"/>
  <Relationship Id="rId3" Type="http://schemas.openxmlformats.org/officeDocument/2006/relationships/image" Target="../media/image5.png"/>
</Relationships>

</file>

<file path=ppt/slides/_rels/slide5.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image" Target="../media/image6.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14.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4.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5.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14.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Monthly MA APCD User Workgroup Webinar</a:t>
            </a:r>
            <a:endParaRPr lang="en-US" sz="4000"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r>
              <a:rPr lang="en-US" sz="2400" dirty="0" smtClean="0">
                <a:latin typeface="Arial" panose="020B0604020202020204" pitchFamily="34" charset="0"/>
                <a:cs typeface="Arial" panose="020B0604020202020204" pitchFamily="34" charset="0"/>
              </a:rPr>
              <a:t>August 26</a:t>
            </a:r>
            <a:r>
              <a:rPr lang="en-US" sz="2400" baseline="30000" dirty="0" smtClean="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2014</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#2 - Answer</a:t>
            </a:r>
          </a:p>
          <a:p>
            <a:pPr marL="342900" indent="-342900">
              <a:buFont typeface="Arial" panose="020B0604020202020204" pitchFamily="34" charset="0"/>
              <a:buChar char="•"/>
            </a:pPr>
            <a:r>
              <a:rPr lang="en-US" sz="2400" dirty="0"/>
              <a:t>A-level fields can have a value of '0'.  Please note that member deductible </a:t>
            </a:r>
            <a:r>
              <a:rPr lang="en-US" sz="2400" dirty="0" smtClean="0"/>
              <a:t>(ME049) is </a:t>
            </a:r>
            <a:r>
              <a:rPr lang="en-US" sz="2400" dirty="0"/>
              <a:t>not the same as medical </a:t>
            </a:r>
            <a:r>
              <a:rPr lang="en-US" sz="2400" dirty="0" smtClean="0"/>
              <a:t>deductible (ME111), </a:t>
            </a:r>
            <a:r>
              <a:rPr lang="en-US" sz="2400" dirty="0"/>
              <a:t>as described in the Submission Guide</a:t>
            </a:r>
            <a:r>
              <a:rPr lang="en-US" sz="2400" dirty="0" smtClean="0"/>
              <a:t>.</a:t>
            </a:r>
          </a:p>
          <a:p>
            <a:pPr marL="342900" indent="-342900">
              <a:buFont typeface="Arial" panose="020B0604020202020204" pitchFamily="34" charset="0"/>
              <a:buChar char="•"/>
            </a:pPr>
            <a:r>
              <a:rPr lang="en-US" sz="2400" dirty="0" smtClean="0"/>
              <a:t>Note that about 90% of ME049 values are expected to be valid and that carriers may request a variance for a threshold lower than 90%.</a:t>
            </a:r>
          </a:p>
        </p:txBody>
      </p:sp>
    </p:spTree>
    <p:extLst>
      <p:ext uri="{BB962C8B-B14F-4D97-AF65-F5344CB8AC3E}">
        <p14:creationId xmlns:p14="http://schemas.microsoft.com/office/powerpoint/2010/main" val="1200445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#3</a:t>
            </a:r>
          </a:p>
          <a:p>
            <a:pPr marL="342900" indent="-342900">
              <a:buFont typeface="Arial" panose="020B0604020202020204" pitchFamily="34" charset="0"/>
              <a:buChar char="•"/>
            </a:pPr>
            <a:r>
              <a:rPr lang="en-US" sz="2400" dirty="0"/>
              <a:t>The Product File Layout makes references to a Lookup Table similar to the other files (Medical Claims, Dental Claims, </a:t>
            </a:r>
            <a:r>
              <a:rPr lang="en-US" sz="2400" dirty="0" err="1"/>
              <a:t>etc</a:t>
            </a:r>
            <a:r>
              <a:rPr lang="en-US" sz="2400" dirty="0"/>
              <a:t>), but there does not seem to be an appended lookup table in this file’s documentation. </a:t>
            </a:r>
            <a:endParaRPr lang="en-US" sz="2400" dirty="0" smtClean="0"/>
          </a:p>
          <a:p>
            <a:pPr marL="342900" indent="-342900">
              <a:buFont typeface="Arial" panose="020B0604020202020204" pitchFamily="34" charset="0"/>
              <a:buChar char="•"/>
            </a:pPr>
            <a:r>
              <a:rPr lang="en-US" sz="2400" dirty="0" smtClean="0"/>
              <a:t>Could </a:t>
            </a:r>
            <a:r>
              <a:rPr lang="en-US" sz="2400" dirty="0"/>
              <a:t>you point us to the correct document to find the file element Lookup Table for the Product File? </a:t>
            </a:r>
            <a:endParaRPr lang="en-US" sz="2400" dirty="0" smtClean="0"/>
          </a:p>
          <a:p>
            <a:pPr marL="342900" indent="-342900">
              <a:buFont typeface="Arial" panose="020B0604020202020204" pitchFamily="34" charset="0"/>
              <a:buChar char="•"/>
            </a:pPr>
            <a:r>
              <a:rPr lang="en-US" sz="2400" dirty="0" smtClean="0"/>
              <a:t>We </a:t>
            </a:r>
            <a:r>
              <a:rPr lang="en-US" sz="2400" dirty="0"/>
              <a:t>do see similar information in the Product File submission guide – can we assume those definitions are the same as what would be found in the Lookup Table?</a:t>
            </a:r>
            <a:endParaRPr lang="en-US" sz="2400" dirty="0" smtClean="0"/>
          </a:p>
        </p:txBody>
      </p:sp>
    </p:spTree>
    <p:extLst>
      <p:ext uri="{BB962C8B-B14F-4D97-AF65-F5344CB8AC3E}">
        <p14:creationId xmlns:p14="http://schemas.microsoft.com/office/powerpoint/2010/main" val="2837726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#3 - Answer</a:t>
            </a:r>
          </a:p>
          <a:p>
            <a:pPr marL="342900" indent="-342900">
              <a:buFont typeface="Arial" panose="020B0604020202020204" pitchFamily="34" charset="0"/>
              <a:buChar char="•"/>
            </a:pPr>
            <a:r>
              <a:rPr lang="en-US" sz="2400" dirty="0"/>
              <a:t>Tables are embedded in the Submission Guide. Please note that tables will be added to the Release </a:t>
            </a:r>
            <a:r>
              <a:rPr lang="en-US" sz="2400" dirty="0" smtClean="0"/>
              <a:t>3.0 </a:t>
            </a:r>
            <a:r>
              <a:rPr lang="en-US" sz="2400" dirty="0"/>
              <a:t>Documentation Guide.</a:t>
            </a:r>
            <a:endParaRPr lang="en-US" sz="2400" dirty="0" smtClean="0"/>
          </a:p>
        </p:txBody>
      </p:sp>
    </p:spTree>
    <p:extLst>
      <p:ext uri="{BB962C8B-B14F-4D97-AF65-F5344CB8AC3E}">
        <p14:creationId xmlns:p14="http://schemas.microsoft.com/office/powerpoint/2010/main" val="2212758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#4</a:t>
            </a:r>
          </a:p>
          <a:p>
            <a:pPr marL="342900" indent="-342900">
              <a:buFont typeface="Arial" panose="020B0604020202020204" pitchFamily="34" charset="0"/>
              <a:buChar char="•"/>
            </a:pPr>
            <a:r>
              <a:rPr lang="en-US" sz="2400" dirty="0"/>
              <a:t>What is a Coordinated Care model (PR014) for APCD purposes? Does this include HMOs? </a:t>
            </a:r>
            <a:endParaRPr lang="en-US" sz="2400" dirty="0" smtClean="0"/>
          </a:p>
          <a:p>
            <a:pPr marL="342900" indent="-342900">
              <a:buFont typeface="Arial" panose="020B0604020202020204" pitchFamily="34" charset="0"/>
              <a:buChar char="•"/>
            </a:pPr>
            <a:r>
              <a:rPr lang="en-US" sz="2400" dirty="0" smtClean="0"/>
              <a:t>Currently appears that </a:t>
            </a:r>
            <a:r>
              <a:rPr lang="en-US" sz="2400" dirty="0"/>
              <a:t>75% of patients are in a “coordinated care model.” </a:t>
            </a:r>
            <a:endParaRPr lang="en-US" sz="2400" dirty="0" smtClean="0"/>
          </a:p>
          <a:p>
            <a:pPr marL="342900" indent="-342900">
              <a:buFont typeface="Arial" panose="020B0604020202020204" pitchFamily="34" charset="0"/>
              <a:buChar char="•"/>
            </a:pPr>
            <a:r>
              <a:rPr lang="en-US" sz="2400" dirty="0" smtClean="0"/>
              <a:t>The </a:t>
            </a:r>
            <a:r>
              <a:rPr lang="en-US" sz="2400" dirty="0"/>
              <a:t>submission guide states that “1” means “Member's care is clinically coordinated/managed,” but we were wondering if you have further insight into how the payer determines or tracks this field.</a:t>
            </a:r>
            <a:endParaRPr lang="en-US" sz="2400" dirty="0" smtClean="0"/>
          </a:p>
        </p:txBody>
      </p:sp>
    </p:spTree>
    <p:extLst>
      <p:ext uri="{BB962C8B-B14F-4D97-AF65-F5344CB8AC3E}">
        <p14:creationId xmlns:p14="http://schemas.microsoft.com/office/powerpoint/2010/main" val="144305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#4 - Answer</a:t>
            </a:r>
          </a:p>
          <a:p>
            <a:pPr marL="342900" indent="-342900">
              <a:buFont typeface="Arial" panose="020B0604020202020204" pitchFamily="34" charset="0"/>
              <a:buChar char="•"/>
            </a:pPr>
            <a:r>
              <a:rPr lang="en-US" sz="2400" dirty="0"/>
              <a:t>With the 649,759 Products that have Code </a:t>
            </a:r>
            <a:r>
              <a:rPr lang="en-US" sz="2400" dirty="0" smtClean="0"/>
              <a:t>1 </a:t>
            </a:r>
            <a:r>
              <a:rPr lang="en-US" sz="2400" dirty="0"/>
              <a:t>(Yes) for the Coordinated Care Model, 88.98% of those products are attributable to HMOs.  </a:t>
            </a:r>
            <a:endParaRPr lang="en-US" sz="2400" dirty="0" smtClean="0"/>
          </a:p>
          <a:p>
            <a:pPr marL="342900" indent="-342900">
              <a:buFont typeface="Arial" panose="020B0604020202020204" pitchFamily="34" charset="0"/>
              <a:buChar char="•"/>
            </a:pPr>
            <a:r>
              <a:rPr lang="en-US" sz="2400" dirty="0" smtClean="0"/>
              <a:t>For </a:t>
            </a:r>
            <a:r>
              <a:rPr lang="en-US" sz="2400" dirty="0"/>
              <a:t>Release 2.1, this is a C-level field.  </a:t>
            </a:r>
            <a:endParaRPr lang="en-US" sz="2400" dirty="0" smtClean="0"/>
          </a:p>
          <a:p>
            <a:pPr marL="342900" indent="-342900">
              <a:buFont typeface="Arial" panose="020B0604020202020204" pitchFamily="34" charset="0"/>
              <a:buChar char="•"/>
            </a:pPr>
            <a:r>
              <a:rPr lang="en-US" sz="2400" dirty="0"/>
              <a:t>Payers provide information on their website about their Coordinated Care Models.  In addition, payers are indicating on their websites their support of GIC’s Centered Care Initiative. For more information on this initiative and how it relates to coordinated care, see GIC </a:t>
            </a:r>
            <a:r>
              <a:rPr lang="en-US" sz="2400" dirty="0" smtClean="0"/>
              <a:t>website.</a:t>
            </a:r>
          </a:p>
        </p:txBody>
      </p:sp>
    </p:spTree>
    <p:extLst>
      <p:ext uri="{BB962C8B-B14F-4D97-AF65-F5344CB8AC3E}">
        <p14:creationId xmlns:p14="http://schemas.microsoft.com/office/powerpoint/2010/main" val="1898210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#5</a:t>
            </a:r>
          </a:p>
          <a:p>
            <a:pPr marL="342900" indent="-342900">
              <a:buFont typeface="Arial" panose="020B0604020202020204" pitchFamily="34" charset="0"/>
              <a:buChar char="•"/>
            </a:pPr>
            <a:r>
              <a:rPr lang="en-US" sz="2400" dirty="0"/>
              <a:t>What is a Health Care Home (ME035-39) for APCD purposes? </a:t>
            </a:r>
            <a:endParaRPr lang="en-US" sz="2400" dirty="0" smtClean="0"/>
          </a:p>
          <a:p>
            <a:pPr marL="342900" indent="-342900">
              <a:buFont typeface="Arial" panose="020B0604020202020204" pitchFamily="34" charset="0"/>
              <a:buChar char="•"/>
            </a:pPr>
            <a:r>
              <a:rPr lang="en-US" sz="2400" dirty="0" smtClean="0"/>
              <a:t>Currently </a:t>
            </a:r>
            <a:r>
              <a:rPr lang="en-US" sz="2400" dirty="0"/>
              <a:t>7% of patients are reported as in one. </a:t>
            </a:r>
            <a:endParaRPr lang="en-US" sz="2400" dirty="0" smtClean="0"/>
          </a:p>
          <a:p>
            <a:pPr marL="342900" indent="-342900">
              <a:buFont typeface="Arial" panose="020B0604020202020204" pitchFamily="34" charset="0"/>
              <a:buChar char="•"/>
            </a:pPr>
            <a:r>
              <a:rPr lang="en-US" sz="2400" dirty="0" smtClean="0"/>
              <a:t>The </a:t>
            </a:r>
            <a:r>
              <a:rPr lang="en-US" sz="2400" dirty="0"/>
              <a:t>list of named Health Care Homes includes large hospitals and individual providers. The submission guide defines these as “patient centered medical home,” so does that mean that these patients were assigned to a recognized PCMH as of the date of submission?</a:t>
            </a:r>
            <a:endParaRPr lang="en-US" sz="2400" dirty="0" smtClean="0"/>
          </a:p>
        </p:txBody>
      </p:sp>
    </p:spTree>
    <p:extLst>
      <p:ext uri="{BB962C8B-B14F-4D97-AF65-F5344CB8AC3E}">
        <p14:creationId xmlns:p14="http://schemas.microsoft.com/office/powerpoint/2010/main" val="23920125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#5 - Answer</a:t>
            </a:r>
          </a:p>
          <a:p>
            <a:pPr marL="342900" indent="-342900">
              <a:buFont typeface="Arial" panose="020B0604020202020204" pitchFamily="34" charset="0"/>
              <a:buChar char="•"/>
            </a:pPr>
            <a:r>
              <a:rPr lang="en-US" sz="2400" dirty="0"/>
              <a:t>Approved PCMH is determined by </a:t>
            </a:r>
            <a:r>
              <a:rPr lang="en-US" sz="2400" dirty="0" smtClean="0"/>
              <a:t>each carrier using their own criteria.</a:t>
            </a:r>
          </a:p>
          <a:p>
            <a:pPr marL="342900" indent="-342900">
              <a:buFont typeface="Arial" panose="020B0604020202020204" pitchFamily="34" charset="0"/>
              <a:buChar char="•"/>
            </a:pPr>
            <a:r>
              <a:rPr lang="en-US" sz="2400" dirty="0" smtClean="0"/>
              <a:t>For </a:t>
            </a:r>
            <a:r>
              <a:rPr lang="en-US" sz="2400" dirty="0"/>
              <a:t>B- and C-level fields, intake edits are applied but a file does not fail (as noted in the Documentation).</a:t>
            </a:r>
            <a:endParaRPr lang="en-US" sz="2400" dirty="0" smtClean="0"/>
          </a:p>
        </p:txBody>
      </p:sp>
    </p:spTree>
    <p:extLst>
      <p:ext uri="{BB962C8B-B14F-4D97-AF65-F5344CB8AC3E}">
        <p14:creationId xmlns:p14="http://schemas.microsoft.com/office/powerpoint/2010/main" val="3556156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800" dirty="0" smtClean="0"/>
              <a:t>TUTORIAL</a:t>
            </a:r>
            <a:endParaRPr lang="en-US" sz="4800" dirty="0"/>
          </a:p>
        </p:txBody>
      </p:sp>
      <p:sp>
        <p:nvSpPr>
          <p:cNvPr id="7" name="Text Placeholder 6"/>
          <p:cNvSpPr>
            <a:spLocks noGrp="1"/>
          </p:cNvSpPr>
          <p:nvPr>
            <p:ph type="body" sz="quarter" idx="10"/>
          </p:nvPr>
        </p:nvSpPr>
        <p:spPr/>
        <p:txBody>
          <a:bodyPr/>
          <a:lstStyle/>
          <a:p>
            <a:pPr lvl="0"/>
            <a:r>
              <a:rPr lang="en-US" altLang="en-US" sz="3200" dirty="0">
                <a:latin typeface="Arial" charset="0"/>
                <a:ea typeface="ＭＳ Ｐゴシック" pitchFamily="34" charset="-128"/>
                <a:cs typeface="Arial" charset="0"/>
              </a:rPr>
              <a:t>How </a:t>
            </a:r>
            <a:r>
              <a:rPr lang="en-US" altLang="en-US" sz="3200" dirty="0" smtClean="0">
                <a:latin typeface="Arial" charset="0"/>
                <a:ea typeface="ＭＳ Ｐゴシック" pitchFamily="34" charset="-128"/>
                <a:cs typeface="Arial" charset="0"/>
              </a:rPr>
              <a:t>to </a:t>
            </a:r>
            <a:r>
              <a:rPr lang="en-US" altLang="en-US" sz="3200" dirty="0">
                <a:latin typeface="Arial" charset="0"/>
                <a:ea typeface="ＭＳ Ｐゴシック" pitchFamily="34" charset="-128"/>
                <a:cs typeface="Arial" charset="0"/>
              </a:rPr>
              <a:t>Count Patients Admitted from the Emergency Department (ED) in the Casemix Hospital Discharge Data (HDD</a:t>
            </a:r>
            <a:r>
              <a:rPr lang="en-US" altLang="en-US" sz="3200" dirty="0" smtClean="0">
                <a:latin typeface="Arial" charset="0"/>
                <a:ea typeface="ＭＳ Ｐゴシック" pitchFamily="34" charset="-128"/>
                <a:cs typeface="Arial" charset="0"/>
              </a:rPr>
              <a:t>) </a:t>
            </a:r>
            <a:endParaRPr lang="en-US" sz="3200" dirty="0"/>
          </a:p>
        </p:txBody>
      </p:sp>
    </p:spTree>
    <p:extLst>
      <p:ext uri="{BB962C8B-B14F-4D97-AF65-F5344CB8AC3E}">
        <p14:creationId xmlns:p14="http://schemas.microsoft.com/office/powerpoint/2010/main" val="1612464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7558088" cy="641350"/>
          </a:xfrm>
        </p:spPr>
        <p:txBody>
          <a:bodyPr/>
          <a:lstStyle/>
          <a:p>
            <a:pPr algn="ctr"/>
            <a:r>
              <a:rPr lang="en-US" altLang="en-US" sz="1800" dirty="0" smtClean="0">
                <a:latin typeface="Arial" charset="0"/>
                <a:ea typeface="ＭＳ Ｐゴシック" pitchFamily="34" charset="-128"/>
                <a:cs typeface="Arial" charset="0"/>
              </a:rPr>
              <a:t>How Do I Count Patients Admitted from the Emergency Department (ED) in the Casemix Hospital Discharge Data (HDD)?  </a:t>
            </a:r>
          </a:p>
        </p:txBody>
      </p:sp>
      <p:pic>
        <p:nvPicPr>
          <p:cNvPr id="7171" name="Picture 5" descr="http://mylocalhealthguide.com/wp-content/uploads/2008/12/emergency-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5875" y="77788"/>
            <a:ext cx="1411288"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4150" y="977900"/>
            <a:ext cx="1887538" cy="1570038"/>
          </a:xfrm>
          <a:prstGeom prst="rect">
            <a:avLst/>
          </a:prstGeom>
          <a:noFill/>
        </p:spPr>
        <p:txBody>
          <a:bodyPr>
            <a:spAutoFit/>
          </a:bodyPr>
          <a:lstStyle/>
          <a:p>
            <a:pPr algn="ctr">
              <a:defRPr/>
            </a:pPr>
            <a:r>
              <a:rPr lang="en-US" sz="2400" b="1"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Patient Inpatient Admissions Trajectory</a:t>
            </a:r>
          </a:p>
        </p:txBody>
      </p:sp>
      <p:graphicFrame>
        <p:nvGraphicFramePr>
          <p:cNvPr id="5" name="Diagram 4"/>
          <p:cNvGraphicFramePr/>
          <p:nvPr/>
        </p:nvGraphicFramePr>
        <p:xfrm>
          <a:off x="-1756856" y="1648094"/>
          <a:ext cx="9140152" cy="4169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Straight Connector 3"/>
          <p:cNvSpPr/>
          <p:nvPr/>
        </p:nvSpPr>
        <p:spPr>
          <a:xfrm>
            <a:off x="4833938" y="2262188"/>
            <a:ext cx="701675" cy="38100"/>
          </a:xfrm>
          <a:custGeom>
            <a:avLst/>
            <a:gdLst/>
            <a:ahLst/>
            <a:cxnLst/>
            <a:rect l="0" t="0" r="0" b="0"/>
            <a:pathLst>
              <a:path>
                <a:moveTo>
                  <a:pt x="0" y="19731"/>
                </a:moveTo>
                <a:lnTo>
                  <a:pt x="700727" y="19731"/>
                </a:lnTo>
              </a:path>
            </a:pathLst>
          </a:custGeom>
          <a:noFill/>
          <a:ln>
            <a:tailEnd type="triangle"/>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175" name="TextBox 5"/>
          <p:cNvSpPr txBox="1">
            <a:spLocks noChangeArrowheads="1"/>
          </p:cNvSpPr>
          <p:nvPr/>
        </p:nvSpPr>
        <p:spPr bwMode="auto">
          <a:xfrm>
            <a:off x="5705475" y="2120900"/>
            <a:ext cx="20955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buFont typeface="Calibri" pitchFamily="34" charset="0"/>
              <a:buChar char="•"/>
            </a:pPr>
            <a:r>
              <a:rPr lang="en-US" altLang="en-US" sz="1400" b="1" smtClean="0">
                <a:solidFill>
                  <a:srgbClr val="FF1B09"/>
                </a:solidFill>
                <a:cs typeface="+mn-cs"/>
              </a:rPr>
              <a:t>Patient Admitted to Hospital</a:t>
            </a:r>
          </a:p>
        </p:txBody>
      </p:sp>
      <p:sp>
        <p:nvSpPr>
          <p:cNvPr id="29" name="TextBox 28"/>
          <p:cNvSpPr txBox="1"/>
          <p:nvPr/>
        </p:nvSpPr>
        <p:spPr>
          <a:xfrm>
            <a:off x="3657600" y="993775"/>
            <a:ext cx="3094038" cy="307975"/>
          </a:xfrm>
          <a:prstGeom prst="rect">
            <a:avLst/>
          </a:prstGeom>
          <a:noFill/>
        </p:spPr>
        <p:txBody>
          <a:bodyPr>
            <a:spAutoFit/>
          </a:bodyPr>
          <a:lstStyle/>
          <a:p>
            <a:pPr>
              <a:defRPr/>
            </a:pPr>
            <a:r>
              <a:rPr lang="en-US" sz="1400" b="1" u="sng"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Emergency Department</a:t>
            </a:r>
          </a:p>
        </p:txBody>
      </p:sp>
      <p:sp>
        <p:nvSpPr>
          <p:cNvPr id="30" name="TextBox 29"/>
          <p:cNvSpPr txBox="1"/>
          <p:nvPr/>
        </p:nvSpPr>
        <p:spPr>
          <a:xfrm>
            <a:off x="3683000" y="2887663"/>
            <a:ext cx="3094038" cy="307975"/>
          </a:xfrm>
          <a:prstGeom prst="rect">
            <a:avLst/>
          </a:prstGeom>
          <a:noFill/>
        </p:spPr>
        <p:txBody>
          <a:bodyPr>
            <a:spAutoFit/>
          </a:bodyPr>
          <a:lstStyle/>
          <a:p>
            <a:pPr>
              <a:defRPr/>
            </a:pPr>
            <a:r>
              <a:rPr lang="en-US" sz="1400" b="1" u="sng"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Observation Stay</a:t>
            </a:r>
          </a:p>
        </p:txBody>
      </p:sp>
      <p:sp>
        <p:nvSpPr>
          <p:cNvPr id="31" name="TextBox 30"/>
          <p:cNvSpPr txBox="1"/>
          <p:nvPr/>
        </p:nvSpPr>
        <p:spPr>
          <a:xfrm>
            <a:off x="3670300" y="4470400"/>
            <a:ext cx="3094038" cy="307975"/>
          </a:xfrm>
          <a:prstGeom prst="rect">
            <a:avLst/>
          </a:prstGeom>
          <a:noFill/>
        </p:spPr>
        <p:txBody>
          <a:bodyPr>
            <a:spAutoFit/>
          </a:bodyPr>
          <a:lstStyle/>
          <a:p>
            <a:pPr>
              <a:defRPr/>
            </a:pPr>
            <a:r>
              <a:rPr lang="en-US" sz="1400" b="1" u="sng"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Inpatient Admission</a:t>
            </a:r>
          </a:p>
        </p:txBody>
      </p:sp>
      <p:grpSp>
        <p:nvGrpSpPr>
          <p:cNvPr id="3" name="Group 7174"/>
          <p:cNvGrpSpPr>
            <a:grpSpLocks/>
          </p:cNvGrpSpPr>
          <p:nvPr/>
        </p:nvGrpSpPr>
        <p:grpSpPr bwMode="auto">
          <a:xfrm>
            <a:off x="3576638" y="2152650"/>
            <a:ext cx="4021137" cy="2244725"/>
            <a:chOff x="3576536" y="2153056"/>
            <a:chExt cx="4020766" cy="2243846"/>
          </a:xfrm>
        </p:grpSpPr>
        <p:sp>
          <p:nvSpPr>
            <p:cNvPr id="12" name="Rectangle 11"/>
            <p:cNvSpPr/>
            <p:nvPr/>
          </p:nvSpPr>
          <p:spPr>
            <a:xfrm>
              <a:off x="3608283" y="3909731"/>
              <a:ext cx="1654022" cy="487171"/>
            </a:xfrm>
            <a:prstGeom prst="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prstClr val="white"/>
                </a:solidFill>
              </a:endParaRPr>
            </a:p>
          </p:txBody>
        </p:sp>
        <p:sp>
          <p:nvSpPr>
            <p:cNvPr id="35" name="Rectangle 34"/>
            <p:cNvSpPr/>
            <p:nvPr/>
          </p:nvSpPr>
          <p:spPr>
            <a:xfrm>
              <a:off x="3576536" y="2438694"/>
              <a:ext cx="1695294" cy="485585"/>
            </a:xfrm>
            <a:prstGeom prst="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prstClr val="white"/>
                </a:solidFill>
              </a:endParaRPr>
            </a:p>
          </p:txBody>
        </p:sp>
        <p:sp>
          <p:nvSpPr>
            <p:cNvPr id="36" name="Rectangle 35"/>
            <p:cNvSpPr/>
            <p:nvPr/>
          </p:nvSpPr>
          <p:spPr>
            <a:xfrm>
              <a:off x="5743273" y="2153056"/>
              <a:ext cx="1854029" cy="487172"/>
            </a:xfrm>
            <a:prstGeom prst="rect">
              <a:avLst/>
            </a:prstGeom>
            <a:solidFill>
              <a:srgbClr val="FFFF00">
                <a:alpha val="20000"/>
              </a:srgbClr>
            </a:solidFill>
          </p:spPr>
          <p:style>
            <a:lnRef idx="1">
              <a:schemeClr val="accent1"/>
            </a:lnRef>
            <a:fillRef idx="3">
              <a:schemeClr val="accent1"/>
            </a:fillRef>
            <a:effectRef idx="2">
              <a:schemeClr val="accent1"/>
            </a:effectRef>
            <a:fontRef idx="minor">
              <a:schemeClr val="lt1"/>
            </a:fontRef>
          </p:style>
          <p:txBody>
            <a:bodyPr anchor="ctr"/>
            <a:lstStyle/>
            <a:p>
              <a:pPr marL="342900" indent="-342900" algn="ctr">
                <a:buFont typeface="Arial" panose="020B0604020202020204" pitchFamily="34" charset="0"/>
                <a:buChar char="•"/>
                <a:defRPr/>
              </a:pPr>
              <a:endParaRPr lang="en-US" sz="2400">
                <a:solidFill>
                  <a:prstClr val="white"/>
                </a:solidFill>
              </a:endParaRPr>
            </a:p>
          </p:txBody>
        </p:sp>
        <p:cxnSp>
          <p:nvCxnSpPr>
            <p:cNvPr id="24" name="Straight Arrow Connector 23"/>
            <p:cNvCxnSpPr/>
            <p:nvPr/>
          </p:nvCxnSpPr>
          <p:spPr>
            <a:xfrm>
              <a:off x="5278179" y="2906824"/>
              <a:ext cx="1074638" cy="7220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168" name="Straight Arrow Connector 7167"/>
            <p:cNvCxnSpPr/>
            <p:nvPr/>
          </p:nvCxnSpPr>
          <p:spPr>
            <a:xfrm>
              <a:off x="5349609" y="4144589"/>
              <a:ext cx="99209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173" name="Straight Arrow Connector 7172"/>
            <p:cNvCxnSpPr/>
            <p:nvPr/>
          </p:nvCxnSpPr>
          <p:spPr>
            <a:xfrm>
              <a:off x="6663938" y="2694182"/>
              <a:ext cx="19048" cy="8473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7186" name="Picture 6" descr="http://www.clker.com/cliparts/b/5/9/8/1206559775279278925nicubunu_Stick_figure_male_2.svg.med.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32888" y="3764604"/>
              <a:ext cx="268422" cy="535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7" name="Picture 8" descr="http://www.clker.com/cliparts/L/g/T/3/O/L/stick-figure-orange-hi.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7959" y="3745149"/>
              <a:ext cx="257545" cy="513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8" name="Picture 10" descr="http://www.easyvectors.com/assets/images/vectors/afbig/e2db718a0e6a8be46accd81e0c700c9b-stick-figure-female-clip-art.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99494" y="3764603"/>
              <a:ext cx="269985" cy="538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7173"/>
            <p:cNvSpPr/>
            <p:nvPr/>
          </p:nvSpPr>
          <p:spPr>
            <a:xfrm>
              <a:off x="6362341" y="3657417"/>
              <a:ext cx="1079400" cy="710922"/>
            </a:xfrm>
            <a:prstGeom prst="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solidFill>
                  <a:prstClr val="white"/>
                </a:solidFill>
              </a:endParaRPr>
            </a:p>
          </p:txBody>
        </p:sp>
      </p:grpSp>
    </p:spTree>
    <p:extLst>
      <p:ext uri="{BB962C8B-B14F-4D97-AF65-F5344CB8AC3E}">
        <p14:creationId xmlns:p14="http://schemas.microsoft.com/office/powerpoint/2010/main" val="3347221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87313"/>
            <a:ext cx="7896225" cy="641350"/>
          </a:xfrm>
        </p:spPr>
        <p:txBody>
          <a:bodyPr/>
          <a:lstStyle/>
          <a:p>
            <a:pPr algn="ctr"/>
            <a:r>
              <a:rPr lang="en-US" altLang="en-US" sz="1900" smtClean="0">
                <a:latin typeface="Arial" charset="0"/>
                <a:ea typeface="ＭＳ Ｐゴシック" pitchFamily="34" charset="-128"/>
                <a:cs typeface="Arial" charset="0"/>
              </a:rPr>
              <a:t>How to Count Patients Admitted from the Emergency Department (ED) in the Casemix Hospital Discharge Data (HDD)</a:t>
            </a:r>
          </a:p>
        </p:txBody>
      </p:sp>
      <p:sp>
        <p:nvSpPr>
          <p:cNvPr id="8195" name="TextBox 2"/>
          <p:cNvSpPr txBox="1">
            <a:spLocks noChangeArrowheads="1"/>
          </p:cNvSpPr>
          <p:nvPr/>
        </p:nvSpPr>
        <p:spPr bwMode="auto">
          <a:xfrm>
            <a:off x="0" y="781050"/>
            <a:ext cx="90376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just" eaLnBrk="1" hangingPunct="1">
              <a:spcBef>
                <a:spcPct val="0"/>
              </a:spcBef>
              <a:buFontTx/>
              <a:buNone/>
            </a:pPr>
            <a:r>
              <a:rPr lang="en-US" altLang="en-US" sz="1400" smtClean="0">
                <a:solidFill>
                  <a:prstClr val="black"/>
                </a:solidFill>
                <a:latin typeface="Calibri" pitchFamily="34" charset="0"/>
              </a:rPr>
              <a:t>Patients admitted directly from the ED do </a:t>
            </a:r>
            <a:r>
              <a:rPr lang="en-US" altLang="en-US" sz="1400" u="sng" smtClean="0">
                <a:solidFill>
                  <a:prstClr val="black"/>
                </a:solidFill>
                <a:latin typeface="Calibri" pitchFamily="34" charset="0"/>
              </a:rPr>
              <a:t>not</a:t>
            </a:r>
            <a:r>
              <a:rPr lang="en-US" altLang="en-US" sz="1400" smtClean="0">
                <a:solidFill>
                  <a:prstClr val="black"/>
                </a:solidFill>
                <a:latin typeface="Calibri" pitchFamily="34" charset="0"/>
              </a:rPr>
              <a:t> have a record in the </a:t>
            </a:r>
            <a:r>
              <a:rPr lang="en-US" altLang="en-US" sz="1400" u="sng" smtClean="0">
                <a:solidFill>
                  <a:prstClr val="black"/>
                </a:solidFill>
                <a:latin typeface="Calibri" pitchFamily="34" charset="0"/>
              </a:rPr>
              <a:t>ED Visit data</a:t>
            </a:r>
            <a:r>
              <a:rPr lang="en-US" altLang="en-US" sz="1400" smtClean="0">
                <a:solidFill>
                  <a:prstClr val="black"/>
                </a:solidFill>
                <a:latin typeface="Calibri" pitchFamily="34" charset="0"/>
              </a:rPr>
              <a:t>.  Services associated with their ED visit are rolled into their </a:t>
            </a:r>
            <a:r>
              <a:rPr lang="en-US" altLang="en-US" sz="1400" u="sng" smtClean="0">
                <a:solidFill>
                  <a:prstClr val="black"/>
                </a:solidFill>
                <a:latin typeface="Calibri" pitchFamily="34" charset="0"/>
              </a:rPr>
              <a:t>inpatient hospital discharge data </a:t>
            </a:r>
            <a:r>
              <a:rPr lang="en-US" altLang="en-US" sz="1400" smtClean="0">
                <a:solidFill>
                  <a:prstClr val="black"/>
                </a:solidFill>
                <a:latin typeface="Calibri" pitchFamily="34" charset="0"/>
              </a:rPr>
              <a:t>(</a:t>
            </a:r>
            <a:r>
              <a:rPr lang="en-US" altLang="en-US" sz="1400" b="1" smtClean="0">
                <a:solidFill>
                  <a:prstClr val="black"/>
                </a:solidFill>
                <a:latin typeface="Calibri" pitchFamily="34" charset="0"/>
              </a:rPr>
              <a:t>HDD</a:t>
            </a:r>
            <a:r>
              <a:rPr lang="en-US" altLang="en-US" sz="1400" smtClean="0">
                <a:solidFill>
                  <a:prstClr val="black"/>
                </a:solidFill>
                <a:latin typeface="Calibri" pitchFamily="34" charset="0"/>
              </a:rPr>
              <a:t>).  If you need to include these patients in an ED volume count or determine what proportion of ED patients contribute to inpatient discharge volume, here are the methods you can use.</a:t>
            </a:r>
          </a:p>
        </p:txBody>
      </p:sp>
      <p:pic>
        <p:nvPicPr>
          <p:cNvPr id="8196" name="Picture 5" descr="http://mylocalhealthguide.com/wp-content/uploads/2008/12/emergency-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5400"/>
            <a:ext cx="113347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nvGraphicFramePr>
        <p:xfrm>
          <a:off x="0" y="2365375"/>
          <a:ext cx="4757738" cy="1011237"/>
        </p:xfrm>
        <a:graphic>
          <a:graphicData uri="http://schemas.openxmlformats.org/drawingml/2006/table">
            <a:tbl>
              <a:tblPr>
                <a:tableStyleId>{5C22544A-7EE6-4342-B048-85BDC9FD1C3A}</a:tableStyleId>
              </a:tblPr>
              <a:tblGrid>
                <a:gridCol w="951548"/>
                <a:gridCol w="3806190"/>
              </a:tblGrid>
              <a:tr h="236166">
                <a:tc>
                  <a:txBody>
                    <a:bodyPr/>
                    <a:lstStyle/>
                    <a:p>
                      <a:pPr marL="0" marR="0" algn="ctr">
                        <a:lnSpc>
                          <a:spcPct val="130000"/>
                        </a:lnSpc>
                        <a:spcBef>
                          <a:spcPts val="300"/>
                        </a:spcBef>
                        <a:spcAft>
                          <a:spcPts val="300"/>
                        </a:spcAft>
                        <a:tabLst>
                          <a:tab pos="0" algn="l"/>
                        </a:tabLst>
                      </a:pPr>
                      <a:r>
                        <a:rPr lang="en-US" sz="1000" b="1" u="sng" dirty="0">
                          <a:effectLst/>
                        </a:rPr>
                        <a:t>ED Flag Code</a:t>
                      </a:r>
                      <a:endParaRPr lang="en-US" sz="1000" b="1" u="sng" dirty="0">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b="1" u="sng" dirty="0">
                          <a:effectLst/>
                        </a:rPr>
                        <a:t>Admitted ED Patient </a:t>
                      </a:r>
                      <a:r>
                        <a:rPr lang="en-US" sz="1000" b="1" u="sng" dirty="0" smtClean="0">
                          <a:effectLst/>
                        </a:rPr>
                        <a:t>Status Definition</a:t>
                      </a:r>
                      <a:endParaRPr lang="en-US" sz="1000" b="1" u="sng" dirty="0">
                        <a:effectLst/>
                        <a:latin typeface="Arial"/>
                        <a:ea typeface="Times New Roman"/>
                        <a:cs typeface="Times New Roman"/>
                      </a:endParaRPr>
                    </a:p>
                  </a:txBody>
                  <a:tcPr marL="68580" marR="68580" marT="0" marB="0"/>
                </a:tc>
              </a:tr>
              <a:tr h="258357">
                <a:tc>
                  <a:txBody>
                    <a:bodyPr/>
                    <a:lstStyle/>
                    <a:p>
                      <a:pPr marL="0" marR="0" algn="ctr">
                        <a:lnSpc>
                          <a:spcPct val="130000"/>
                        </a:lnSpc>
                        <a:spcBef>
                          <a:spcPts val="300"/>
                        </a:spcBef>
                        <a:spcAft>
                          <a:spcPts val="300"/>
                        </a:spcAft>
                        <a:tabLst>
                          <a:tab pos="0" algn="l"/>
                        </a:tabLst>
                      </a:pPr>
                      <a:r>
                        <a:rPr lang="en-US" sz="1000">
                          <a:effectLst/>
                        </a:rPr>
                        <a:t>0</a:t>
                      </a:r>
                      <a:endParaRPr lang="en-US" sz="1000">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dirty="0">
                          <a:effectLst/>
                        </a:rPr>
                        <a:t>Not admitted from the ED, no ED visit reflected in this record</a:t>
                      </a:r>
                      <a:endParaRPr lang="en-US" sz="1000" dirty="0">
                        <a:effectLst/>
                        <a:latin typeface="Arial"/>
                        <a:ea typeface="Times New Roman"/>
                        <a:cs typeface="Times New Roman"/>
                      </a:endParaRPr>
                    </a:p>
                  </a:txBody>
                  <a:tcPr marL="68580" marR="68580" marT="0" marB="0"/>
                </a:tc>
              </a:tr>
              <a:tr h="258357">
                <a:tc>
                  <a:txBody>
                    <a:bodyPr/>
                    <a:lstStyle/>
                    <a:p>
                      <a:pPr marL="0" marR="0" algn="ctr">
                        <a:lnSpc>
                          <a:spcPct val="130000"/>
                        </a:lnSpc>
                        <a:spcBef>
                          <a:spcPts val="300"/>
                        </a:spcBef>
                        <a:spcAft>
                          <a:spcPts val="300"/>
                        </a:spcAft>
                        <a:tabLst>
                          <a:tab pos="0" algn="l"/>
                        </a:tabLst>
                      </a:pPr>
                      <a:r>
                        <a:rPr lang="en-US" sz="1000" dirty="0" smtClean="0">
                          <a:effectLst/>
                        </a:rPr>
                        <a:t>1*</a:t>
                      </a:r>
                      <a:endParaRPr lang="en-US" sz="1000" dirty="0">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000">
                          <a:effectLst/>
                        </a:rPr>
                        <a:t>Not admitted from the ED, but ED visit(s) reflected in this record</a:t>
                      </a:r>
                      <a:endParaRPr lang="en-US" sz="1000">
                        <a:effectLst/>
                        <a:latin typeface="Arial"/>
                        <a:ea typeface="Times New Roman"/>
                        <a:cs typeface="Times New Roman"/>
                      </a:endParaRPr>
                    </a:p>
                  </a:txBody>
                  <a:tcPr marL="68580" marR="68580" marT="0" marB="0"/>
                </a:tc>
              </a:tr>
              <a:tr h="258357">
                <a:tc>
                  <a:txBody>
                    <a:bodyPr/>
                    <a:lstStyle/>
                    <a:p>
                      <a:pPr marL="0" marR="0" algn="ctr">
                        <a:lnSpc>
                          <a:spcPct val="130000"/>
                        </a:lnSpc>
                        <a:spcBef>
                          <a:spcPts val="300"/>
                        </a:spcBef>
                        <a:spcAft>
                          <a:spcPts val="300"/>
                        </a:spcAft>
                        <a:tabLst>
                          <a:tab pos="0" algn="l"/>
                        </a:tabLst>
                      </a:pPr>
                      <a:r>
                        <a:rPr lang="en-US" sz="1100" b="1" dirty="0">
                          <a:solidFill>
                            <a:srgbClr val="FF0000"/>
                          </a:solidFill>
                          <a:effectLst/>
                        </a:rPr>
                        <a:t>2</a:t>
                      </a:r>
                      <a:endParaRPr lang="en-US" sz="1100" b="1" dirty="0">
                        <a:solidFill>
                          <a:srgbClr val="FF0000"/>
                        </a:solidFill>
                        <a:effectLst/>
                        <a:latin typeface="Arial"/>
                        <a:ea typeface="Times New Roman"/>
                        <a:cs typeface="Times New Roman"/>
                      </a:endParaRPr>
                    </a:p>
                  </a:txBody>
                  <a:tcPr marL="68580" marR="68580" marT="0" marB="0"/>
                </a:tc>
                <a:tc>
                  <a:txBody>
                    <a:bodyPr/>
                    <a:lstStyle/>
                    <a:p>
                      <a:pPr marL="0" marR="0">
                        <a:lnSpc>
                          <a:spcPct val="130000"/>
                        </a:lnSpc>
                        <a:spcBef>
                          <a:spcPts val="300"/>
                        </a:spcBef>
                        <a:spcAft>
                          <a:spcPts val="300"/>
                        </a:spcAft>
                        <a:tabLst>
                          <a:tab pos="0" algn="l"/>
                        </a:tabLst>
                      </a:pPr>
                      <a:r>
                        <a:rPr lang="en-US" sz="1100" b="1" dirty="0">
                          <a:solidFill>
                            <a:srgbClr val="FF0000"/>
                          </a:solidFill>
                          <a:effectLst/>
                        </a:rPr>
                        <a:t>Admitted from the ED</a:t>
                      </a:r>
                      <a:endParaRPr lang="en-US" sz="1100" b="1" dirty="0">
                        <a:solidFill>
                          <a:srgbClr val="FF0000"/>
                        </a:solidFill>
                        <a:effectLst/>
                        <a:latin typeface="Arial"/>
                        <a:ea typeface="Times New Roman"/>
                        <a:cs typeface="Times New Roman"/>
                      </a:endParaRPr>
                    </a:p>
                  </a:txBody>
                  <a:tcPr marL="68580" marR="68580" marT="0" marB="0"/>
                </a:tc>
              </a:tr>
            </a:tbl>
          </a:graphicData>
        </a:graphic>
      </p:graphicFrame>
      <p:sp>
        <p:nvSpPr>
          <p:cNvPr id="8214" name="TextBox 6"/>
          <p:cNvSpPr txBox="1">
            <a:spLocks noChangeArrowheads="1"/>
          </p:cNvSpPr>
          <p:nvPr/>
        </p:nvSpPr>
        <p:spPr bwMode="auto">
          <a:xfrm>
            <a:off x="388938" y="1731963"/>
            <a:ext cx="760888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2200" u="sng" smtClean="0">
                <a:solidFill>
                  <a:srgbClr val="0070C0"/>
                </a:solidFill>
                <a:latin typeface="Calibri" pitchFamily="34" charset="0"/>
                <a:cs typeface="Arial" charset="0"/>
              </a:rPr>
              <a:t>HDD contains an </a:t>
            </a:r>
            <a:r>
              <a:rPr lang="en-US" altLang="en-US" sz="2200" b="1" u="sng" smtClean="0">
                <a:solidFill>
                  <a:srgbClr val="0070C0"/>
                </a:solidFill>
                <a:latin typeface="Calibri" pitchFamily="34" charset="0"/>
                <a:cs typeface="Arial" charset="0"/>
              </a:rPr>
              <a:t>ED Flag Code </a:t>
            </a:r>
            <a:r>
              <a:rPr lang="en-US" altLang="en-US" sz="2200" u="sng" smtClean="0">
                <a:solidFill>
                  <a:srgbClr val="0070C0"/>
                </a:solidFill>
                <a:latin typeface="Calibri" pitchFamily="34" charset="0"/>
                <a:cs typeface="Arial" charset="0"/>
              </a:rPr>
              <a:t>with the following coding options:</a:t>
            </a:r>
          </a:p>
        </p:txBody>
      </p:sp>
      <p:graphicFrame>
        <p:nvGraphicFramePr>
          <p:cNvPr id="9" name="Diagram 8"/>
          <p:cNvGraphicFramePr/>
          <p:nvPr/>
        </p:nvGraphicFramePr>
        <p:xfrm>
          <a:off x="4934152" y="2387939"/>
          <a:ext cx="2986391" cy="10408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216" name="Picture 7" descr="http://www.google.com/url?sa=i&amp;source=images&amp;cd=&amp;docid=dILm2u2Zm0HlgM&amp;tbnid=FHy4p59pOk8I_M&amp;ved=0CAUQjBw&amp;url=http%3A%2F%2Ficonizer.net%2Ffiles%2FPlastic_XP%2Forig%2Ffilter_data.png&amp;ei=KxT2U63wGZLmsASh_oLgAg&amp;psig=AFQjCNGro0YGwsLILaj7pEpLL_uXjZfGcA&amp;ust=140872234751348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32750" y="2532063"/>
            <a:ext cx="725488"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5929313" y="2027238"/>
            <a:ext cx="1352550" cy="461962"/>
          </a:xfrm>
          <a:prstGeom prst="rect">
            <a:avLst/>
          </a:prstGeom>
          <a:noFill/>
        </p:spPr>
        <p:txBody>
          <a:bodyPr wrap="none">
            <a:spAutoFit/>
          </a:bodyPr>
          <a:lstStyle/>
          <a:p>
            <a:pPr>
              <a:defRPr/>
            </a:pPr>
            <a:r>
              <a:rPr lang="en-US" sz="2400" b="1"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METHOD</a:t>
            </a:r>
          </a:p>
        </p:txBody>
      </p:sp>
      <p:sp>
        <p:nvSpPr>
          <p:cNvPr id="8218" name="TextBox 3"/>
          <p:cNvSpPr txBox="1">
            <a:spLocks noChangeArrowheads="1"/>
          </p:cNvSpPr>
          <p:nvPr/>
        </p:nvSpPr>
        <p:spPr bwMode="auto">
          <a:xfrm>
            <a:off x="7880350" y="2155825"/>
            <a:ext cx="920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200" b="1" smtClean="0">
                <a:solidFill>
                  <a:srgbClr val="0070C0"/>
                </a:solidFill>
                <a:latin typeface="Calibri" pitchFamily="34" charset="0"/>
                <a:cs typeface="Arial" charset="0"/>
              </a:rPr>
              <a:t>Filter by ED Flag Code 2</a:t>
            </a:r>
          </a:p>
        </p:txBody>
      </p:sp>
      <p:sp>
        <p:nvSpPr>
          <p:cNvPr id="18" name="TextBox 17"/>
          <p:cNvSpPr txBox="1"/>
          <p:nvPr/>
        </p:nvSpPr>
        <p:spPr>
          <a:xfrm>
            <a:off x="3209925" y="1390650"/>
            <a:ext cx="1830388" cy="461963"/>
          </a:xfrm>
          <a:prstGeom prst="rect">
            <a:avLst/>
          </a:prstGeom>
          <a:noFill/>
        </p:spPr>
        <p:txBody>
          <a:bodyPr wrap="none">
            <a:spAutoFit/>
          </a:bodyPr>
          <a:lstStyle/>
          <a:p>
            <a:pPr>
              <a:defRPr/>
            </a:pPr>
            <a:r>
              <a:rPr lang="en-US" sz="2400" b="1" u="sng"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ED Flag Code</a:t>
            </a:r>
          </a:p>
        </p:txBody>
      </p:sp>
      <p:sp>
        <p:nvSpPr>
          <p:cNvPr id="8220" name="Rectangle 1"/>
          <p:cNvSpPr>
            <a:spLocks noChangeArrowheads="1"/>
          </p:cNvSpPr>
          <p:nvPr/>
        </p:nvSpPr>
        <p:spPr bwMode="auto">
          <a:xfrm>
            <a:off x="276225" y="5145088"/>
            <a:ext cx="8458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r>
              <a:rPr lang="en-US" altLang="en-US" sz="1200" smtClean="0">
                <a:solidFill>
                  <a:prstClr val="black"/>
                </a:solidFill>
                <a:cs typeface="+mn-cs"/>
              </a:rPr>
              <a:t>* </a:t>
            </a:r>
            <a:r>
              <a:rPr lang="en-US" altLang="en-US" sz="1200" u="sng" smtClean="0">
                <a:solidFill>
                  <a:prstClr val="black"/>
                </a:solidFill>
                <a:cs typeface="+mn-cs"/>
              </a:rPr>
              <a:t>Note</a:t>
            </a:r>
            <a:r>
              <a:rPr lang="en-US" altLang="en-US" sz="1200" smtClean="0">
                <a:solidFill>
                  <a:prstClr val="black"/>
                </a:solidFill>
                <a:cs typeface="+mn-cs"/>
              </a:rPr>
              <a:t>: Code 1 is for patients not admitted as an inpatient directly from the ED, but a recent ED visit is included in</a:t>
            </a:r>
          </a:p>
          <a:p>
            <a:pPr eaLnBrk="1" hangingPunct="1"/>
            <a:r>
              <a:rPr lang="en-US" altLang="en-US" sz="1200" smtClean="0">
                <a:solidFill>
                  <a:prstClr val="black"/>
                </a:solidFill>
                <a:cs typeface="+mn-cs"/>
              </a:rPr>
              <a:t>   this record because of “payment window” rules.</a:t>
            </a:r>
          </a:p>
        </p:txBody>
      </p:sp>
      <p:sp>
        <p:nvSpPr>
          <p:cNvPr id="8221" name="TextBox 3"/>
          <p:cNvSpPr txBox="1">
            <a:spLocks noChangeArrowheads="1"/>
          </p:cNvSpPr>
          <p:nvPr/>
        </p:nvSpPr>
        <p:spPr bwMode="auto">
          <a:xfrm>
            <a:off x="742950" y="3819525"/>
            <a:ext cx="75819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r>
              <a:rPr lang="en-US" altLang="en-US" sz="1800" b="1" i="1" smtClean="0">
                <a:solidFill>
                  <a:srgbClr val="FF1B09"/>
                </a:solidFill>
                <a:cs typeface="+mn-cs"/>
              </a:rPr>
              <a:t>Approximately 90% of hospitals submit enough data  ED Flag Code data to determine the number of patients admitted through the ED.  Other field can be used to determine admissions through ED for the other 10%.</a:t>
            </a:r>
          </a:p>
        </p:txBody>
      </p:sp>
    </p:spTree>
    <p:extLst>
      <p:ext uri="{BB962C8B-B14F-4D97-AF65-F5344CB8AC3E}">
        <p14:creationId xmlns:p14="http://schemas.microsoft.com/office/powerpoint/2010/main" val="1364155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mj-lt"/>
              <a:buAutoNum type="romanUcPeriod"/>
            </a:pPr>
            <a:r>
              <a:rPr lang="en-US" sz="2800" dirty="0" smtClean="0">
                <a:latin typeface="Calibri"/>
              </a:rPr>
              <a:t>Announcements</a:t>
            </a:r>
          </a:p>
          <a:p>
            <a:pPr marL="571500" lvl="0" indent="-571500">
              <a:buFont typeface="+mj-lt"/>
              <a:buAutoNum type="romanUcPeriod"/>
            </a:pPr>
            <a:r>
              <a:rPr lang="en-US" sz="2800" dirty="0" smtClean="0">
                <a:latin typeface="Calibri"/>
              </a:rPr>
              <a:t>Common Application Issues / Questions</a:t>
            </a:r>
          </a:p>
          <a:p>
            <a:pPr marL="571500" lvl="0" indent="-571500">
              <a:buFont typeface="+mj-lt"/>
              <a:buAutoNum type="romanUcPeriod"/>
            </a:pPr>
            <a:r>
              <a:rPr lang="en-US" sz="2800" dirty="0" smtClean="0">
                <a:latin typeface="Calibri"/>
              </a:rPr>
              <a:t>Questions from Current APCD Users</a:t>
            </a:r>
          </a:p>
          <a:p>
            <a:pPr marL="571500" lvl="0" indent="-571500">
              <a:buFont typeface="+mj-lt"/>
              <a:buAutoNum type="romanUcPeriod"/>
            </a:pPr>
            <a:r>
              <a:rPr lang="en-US" sz="2800" dirty="0" smtClean="0">
                <a:latin typeface="Calibri"/>
              </a:rPr>
              <a:t>Tutorial </a:t>
            </a:r>
            <a:r>
              <a:rPr lang="en-US" sz="2800" dirty="0" smtClean="0">
                <a:latin typeface="Calibri"/>
              </a:rPr>
              <a:t>on how to count patients admitted through the ED in Case Mix </a:t>
            </a:r>
            <a:r>
              <a:rPr lang="en-US" sz="2800" dirty="0" smtClean="0">
                <a:latin typeface="Calibri"/>
              </a:rPr>
              <a:t>data</a:t>
            </a:r>
          </a:p>
          <a:p>
            <a:pPr marL="571500" indent="-571500">
              <a:buFont typeface="+mj-lt"/>
              <a:buAutoNum type="romanUcPeriod"/>
            </a:pPr>
            <a:r>
              <a:rPr lang="en-US" sz="2800" dirty="0">
                <a:latin typeface="Calibri"/>
              </a:rPr>
              <a:t>Tutorial on how to identify managed care patients in the MA APCD</a:t>
            </a:r>
          </a:p>
          <a:p>
            <a:pPr marL="571500" lvl="0" indent="-571500">
              <a:buFont typeface="+mj-lt"/>
              <a:buAutoNum type="romanUcPeriod"/>
            </a:pPr>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87313"/>
            <a:ext cx="7896225" cy="641350"/>
          </a:xfrm>
        </p:spPr>
        <p:txBody>
          <a:bodyPr/>
          <a:lstStyle/>
          <a:p>
            <a:pPr algn="ctr"/>
            <a:r>
              <a:rPr lang="en-US" altLang="en-US" sz="1800" smtClean="0">
                <a:latin typeface="Arial" charset="0"/>
                <a:ea typeface="ＭＳ Ｐゴシック" pitchFamily="34" charset="-128"/>
                <a:cs typeface="Arial" charset="0"/>
              </a:rPr>
              <a:t>How Do I Count Patients Admitted from the Emergency Department (ED) in the Casemix Hospital Discharge Data (HDD)? </a:t>
            </a:r>
            <a:r>
              <a:rPr lang="en-US" altLang="en-US" sz="1800" b="0" i="1" smtClean="0">
                <a:latin typeface="Arial" charset="0"/>
                <a:ea typeface="ＭＳ Ｐゴシック" pitchFamily="34" charset="-128"/>
                <a:cs typeface="Arial" charset="0"/>
              </a:rPr>
              <a:t>(continued)</a:t>
            </a:r>
            <a:r>
              <a:rPr lang="en-US" altLang="en-US" sz="1800" smtClean="0">
                <a:latin typeface="Arial" charset="0"/>
                <a:ea typeface="ＭＳ Ｐゴシック" pitchFamily="34" charset="-128"/>
                <a:cs typeface="Arial" charset="0"/>
              </a:rPr>
              <a:t> </a:t>
            </a:r>
          </a:p>
        </p:txBody>
      </p:sp>
      <p:pic>
        <p:nvPicPr>
          <p:cNvPr id="9219" name="Picture 5" descr="http://mylocalhealthguide.com/wp-content/uploads/2008/12/emergency-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3825" y="77788"/>
            <a:ext cx="11699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Box 1"/>
          <p:cNvSpPr txBox="1">
            <a:spLocks noChangeArrowheads="1"/>
          </p:cNvSpPr>
          <p:nvPr/>
        </p:nvSpPr>
        <p:spPr bwMode="auto">
          <a:xfrm>
            <a:off x="379413" y="1133475"/>
            <a:ext cx="8302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400" smtClean="0">
                <a:solidFill>
                  <a:prstClr val="black"/>
                </a:solidFill>
                <a:latin typeface="Calibri" pitchFamily="34" charset="0"/>
                <a:cs typeface="Arial" charset="0"/>
              </a:rPr>
              <a:t>While 90% of hospitals consistently use the ED Flag Code to indicate admissions through ED, for the 10% that do not, primary and secondary </a:t>
            </a:r>
            <a:r>
              <a:rPr lang="en-US" altLang="en-US" sz="1400" b="1" smtClean="0">
                <a:solidFill>
                  <a:prstClr val="black"/>
                </a:solidFill>
                <a:latin typeface="Calibri" pitchFamily="34" charset="0"/>
                <a:cs typeface="Arial" charset="0"/>
              </a:rPr>
              <a:t>source of admission codes </a:t>
            </a:r>
            <a:r>
              <a:rPr lang="en-US" altLang="en-US" sz="1400" smtClean="0">
                <a:solidFill>
                  <a:prstClr val="black"/>
                </a:solidFill>
                <a:latin typeface="Calibri" pitchFamily="34" charset="0"/>
                <a:cs typeface="Arial" charset="0"/>
              </a:rPr>
              <a:t>can be used.</a:t>
            </a:r>
          </a:p>
        </p:txBody>
      </p:sp>
      <p:graphicFrame>
        <p:nvGraphicFramePr>
          <p:cNvPr id="3" name="Table 2"/>
          <p:cNvGraphicFramePr>
            <a:graphicFrameLocks noGrp="1"/>
          </p:cNvGraphicFramePr>
          <p:nvPr/>
        </p:nvGraphicFramePr>
        <p:xfrm>
          <a:off x="206375" y="2543175"/>
          <a:ext cx="4918075" cy="1879601"/>
        </p:xfrm>
        <a:graphic>
          <a:graphicData uri="http://schemas.openxmlformats.org/drawingml/2006/table">
            <a:tbl>
              <a:tblPr>
                <a:tableStyleId>{5C22544A-7EE6-4342-B048-85BDC9FD1C3A}</a:tableStyleId>
              </a:tblPr>
              <a:tblGrid>
                <a:gridCol w="2159093"/>
                <a:gridCol w="2758982"/>
              </a:tblGrid>
              <a:tr h="230634">
                <a:tc>
                  <a:txBody>
                    <a:bodyPr/>
                    <a:lstStyle/>
                    <a:p>
                      <a:pPr algn="l" fontAlgn="b"/>
                      <a:r>
                        <a:rPr lang="en-US" sz="1000" u="none" strike="noStrike" dirty="0" smtClean="0">
                          <a:effectLst/>
                        </a:rPr>
                        <a:t>0 = Information </a:t>
                      </a:r>
                      <a:r>
                        <a:rPr lang="en-US" sz="1000" u="none" strike="noStrike" dirty="0">
                          <a:effectLst/>
                        </a:rPr>
                        <a:t>N/A</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9 = Other </a:t>
                      </a:r>
                      <a:r>
                        <a:rPr lang="en-US" sz="1000" u="none" strike="noStrike" dirty="0">
                          <a:effectLst/>
                        </a:rPr>
                        <a:t>(to include level 4 Nursing Facility)</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1 = Direct </a:t>
                      </a:r>
                      <a:r>
                        <a:rPr lang="en-US" sz="1000" u="none" strike="noStrike" dirty="0">
                          <a:effectLst/>
                        </a:rPr>
                        <a:t>Physician Referral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L = Outside </a:t>
                      </a:r>
                      <a:r>
                        <a:rPr lang="en-US" sz="1000" u="none" strike="noStrike" dirty="0">
                          <a:effectLst/>
                        </a:rPr>
                        <a:t>Hospital Clinic Referral</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2 = Within </a:t>
                      </a:r>
                      <a:r>
                        <a:rPr lang="en-US" sz="1000" u="none" strike="noStrike" dirty="0">
                          <a:effectLst/>
                        </a:rPr>
                        <a:t>Hospital Clinic Referral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M = Walk-In/Self </a:t>
                      </a:r>
                      <a:r>
                        <a:rPr lang="en-US" sz="1000" u="none" strike="noStrike" dirty="0">
                          <a:effectLst/>
                        </a:rPr>
                        <a:t>Referral</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3 = Direct </a:t>
                      </a:r>
                      <a:r>
                        <a:rPr lang="en-US" sz="1000" u="none" strike="noStrike" dirty="0">
                          <a:effectLst/>
                        </a:rPr>
                        <a:t>Health </a:t>
                      </a:r>
                      <a:r>
                        <a:rPr lang="en-US" sz="1000" u="none" strike="noStrike" dirty="0" smtClean="0">
                          <a:effectLst/>
                        </a:rPr>
                        <a:t>Plan or HMO Referral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100" b="1" u="none" strike="noStrike" dirty="0" smtClean="0">
                          <a:solidFill>
                            <a:srgbClr val="FF0000"/>
                          </a:solidFill>
                          <a:effectLst/>
                        </a:rPr>
                        <a:t>R = Within </a:t>
                      </a:r>
                      <a:r>
                        <a:rPr lang="en-US" sz="1100" b="1" u="none" strike="noStrike" dirty="0">
                          <a:solidFill>
                            <a:srgbClr val="FF0000"/>
                          </a:solidFill>
                          <a:effectLst/>
                        </a:rPr>
                        <a:t>Hospital </a:t>
                      </a:r>
                      <a:r>
                        <a:rPr lang="en-US" sz="1100" b="1" u="none" strike="noStrike" dirty="0" smtClean="0">
                          <a:solidFill>
                            <a:srgbClr val="FF0000"/>
                          </a:solidFill>
                          <a:effectLst/>
                        </a:rPr>
                        <a:t>ED</a:t>
                      </a:r>
                      <a:r>
                        <a:rPr lang="en-US" sz="1100" b="1" u="none" strike="noStrike" baseline="0" dirty="0" smtClean="0">
                          <a:solidFill>
                            <a:srgbClr val="FF0000"/>
                          </a:solidFill>
                          <a:effectLst/>
                        </a:rPr>
                        <a:t> </a:t>
                      </a:r>
                      <a:r>
                        <a:rPr lang="en-US" sz="1100" b="1" u="none" strike="noStrike" dirty="0" smtClean="0">
                          <a:solidFill>
                            <a:srgbClr val="FF0000"/>
                          </a:solidFill>
                          <a:effectLst/>
                        </a:rPr>
                        <a:t>Transfer</a:t>
                      </a:r>
                      <a:endParaRPr lang="en-US" sz="1100" b="1" i="0" u="none" strike="noStrike" dirty="0">
                        <a:solidFill>
                          <a:srgbClr val="FF0000"/>
                        </a:solidFill>
                        <a:effectLst/>
                        <a:latin typeface="Calibri"/>
                      </a:endParaRPr>
                    </a:p>
                  </a:txBody>
                  <a:tcPr marL="9525" marR="9525" marT="9532" marB="0" anchor="b"/>
                </a:tc>
              </a:tr>
              <a:tr h="314543">
                <a:tc>
                  <a:txBody>
                    <a:bodyPr/>
                    <a:lstStyle/>
                    <a:p>
                      <a:pPr algn="l" fontAlgn="b"/>
                      <a:r>
                        <a:rPr lang="en-US" sz="1000" u="none" strike="noStrike" dirty="0" smtClean="0">
                          <a:effectLst/>
                        </a:rPr>
                        <a:t>4 = Transfer </a:t>
                      </a:r>
                      <a:r>
                        <a:rPr lang="en-US" sz="1000" u="none" strike="noStrike" dirty="0">
                          <a:effectLst/>
                        </a:rPr>
                        <a:t>from an Acute Hospital</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T = Transfer </a:t>
                      </a:r>
                      <a:r>
                        <a:rPr lang="en-US" sz="1000" u="none" strike="noStrike" dirty="0">
                          <a:effectLst/>
                        </a:rPr>
                        <a:t>from Another Institution’s </a:t>
                      </a:r>
                      <a:endParaRPr lang="en-US" sz="1000" u="none" strike="noStrike" dirty="0" smtClean="0">
                        <a:effectLst/>
                      </a:endParaRPr>
                    </a:p>
                    <a:p>
                      <a:pPr algn="l" fontAlgn="b"/>
                      <a:r>
                        <a:rPr lang="en-US" sz="1000" u="none" strike="noStrike" dirty="0" smtClean="0">
                          <a:effectLst/>
                        </a:rPr>
                        <a:t>Ambulatory </a:t>
                      </a:r>
                      <a:r>
                        <a:rPr lang="en-US" sz="1000" u="none" strike="noStrike" dirty="0">
                          <a:effectLst/>
                        </a:rPr>
                        <a:t>Surgery</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5 = Transfer </a:t>
                      </a:r>
                      <a:r>
                        <a:rPr lang="en-US" sz="1000" u="none" strike="noStrike" dirty="0">
                          <a:effectLst/>
                        </a:rPr>
                        <a:t>from a SNF</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W = Extramural </a:t>
                      </a:r>
                      <a:r>
                        <a:rPr lang="en-US" sz="1000" u="none" strike="noStrike" dirty="0">
                          <a:effectLst/>
                        </a:rPr>
                        <a:t>Birth</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6 = Transfer </a:t>
                      </a:r>
                      <a:r>
                        <a:rPr lang="en-US" sz="1000" u="none" strike="noStrike" dirty="0">
                          <a:effectLst/>
                        </a:rPr>
                        <a:t>from Intermediate Care</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X = Observation</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7 = Outside </a:t>
                      </a:r>
                      <a:r>
                        <a:rPr lang="en-US" sz="1000" u="none" strike="noStrike" dirty="0">
                          <a:effectLst/>
                        </a:rPr>
                        <a:t>Hospital </a:t>
                      </a:r>
                      <a:r>
                        <a:rPr lang="en-US" sz="1000" u="none" strike="noStrike" dirty="0" smtClean="0">
                          <a:effectLst/>
                        </a:rPr>
                        <a:t>ED </a:t>
                      </a:r>
                      <a:r>
                        <a:rPr lang="en-US" sz="1000" u="none" strike="noStrike" dirty="0">
                          <a:effectLst/>
                        </a:rPr>
                        <a:t>Transfer</a:t>
                      </a:r>
                      <a:endParaRPr lang="en-US" sz="1000" b="0" i="0" u="none" strike="noStrike" dirty="0">
                        <a:solidFill>
                          <a:srgbClr val="000000"/>
                        </a:solidFill>
                        <a:effectLst/>
                        <a:latin typeface="Calibri"/>
                      </a:endParaRPr>
                    </a:p>
                  </a:txBody>
                  <a:tcPr marL="9525" marR="9525" marT="9532" marB="0" anchor="b"/>
                </a:tc>
                <a:tc>
                  <a:txBody>
                    <a:bodyPr/>
                    <a:lstStyle/>
                    <a:p>
                      <a:pPr algn="l" fontAlgn="b"/>
                      <a:r>
                        <a:rPr lang="en-US" sz="1000" u="none" strike="noStrike" dirty="0" smtClean="0">
                          <a:effectLst/>
                        </a:rPr>
                        <a:t>Y = Within </a:t>
                      </a:r>
                      <a:r>
                        <a:rPr lang="en-US" sz="1000" u="none" strike="noStrike" dirty="0">
                          <a:effectLst/>
                        </a:rPr>
                        <a:t>Hospital Ambulatory Surgery Transfer</a:t>
                      </a:r>
                      <a:endParaRPr lang="en-US" sz="1000" b="0" i="0" u="none" strike="noStrike" dirty="0">
                        <a:solidFill>
                          <a:srgbClr val="000000"/>
                        </a:solidFill>
                        <a:effectLst/>
                        <a:latin typeface="Calibri"/>
                      </a:endParaRPr>
                    </a:p>
                  </a:txBody>
                  <a:tcPr marL="9525" marR="9525" marT="9532" marB="0" anchor="b"/>
                </a:tc>
              </a:tr>
              <a:tr h="190632">
                <a:tc>
                  <a:txBody>
                    <a:bodyPr/>
                    <a:lstStyle/>
                    <a:p>
                      <a:pPr algn="l" fontAlgn="b"/>
                      <a:r>
                        <a:rPr lang="en-US" sz="1000" u="none" strike="noStrike" dirty="0" smtClean="0">
                          <a:effectLst/>
                        </a:rPr>
                        <a:t>8 = Court/Law </a:t>
                      </a:r>
                      <a:r>
                        <a:rPr lang="en-US" sz="1000" u="none" strike="noStrike" dirty="0">
                          <a:effectLst/>
                        </a:rPr>
                        <a:t>Enforcement</a:t>
                      </a:r>
                      <a:endParaRPr lang="en-US" sz="1000" b="0" i="0" u="none" strike="noStrike" dirty="0">
                        <a:solidFill>
                          <a:srgbClr val="000000"/>
                        </a:solidFill>
                        <a:effectLst/>
                        <a:latin typeface="Calibri"/>
                      </a:endParaRPr>
                    </a:p>
                  </a:txBody>
                  <a:tcPr marL="9525" marR="9525" marT="9532" marB="0" anchor="b"/>
                </a:tc>
                <a:tc>
                  <a:txBody>
                    <a:bodyPr/>
                    <a:lstStyle/>
                    <a:p>
                      <a:pPr algn="l" fontAlgn="b"/>
                      <a:endParaRPr lang="en-US" sz="1000" b="0" i="0" u="none" strike="noStrike" dirty="0">
                        <a:solidFill>
                          <a:srgbClr val="000000"/>
                        </a:solidFill>
                        <a:effectLst/>
                        <a:latin typeface="Calibri"/>
                      </a:endParaRPr>
                    </a:p>
                  </a:txBody>
                  <a:tcPr marL="9525" marR="9525" marT="9532" marB="0" anchor="b"/>
                </a:tc>
              </a:tr>
            </a:tbl>
          </a:graphicData>
        </a:graphic>
      </p:graphicFrame>
      <p:sp>
        <p:nvSpPr>
          <p:cNvPr id="9253" name="TextBox 6"/>
          <p:cNvSpPr txBox="1">
            <a:spLocks noChangeArrowheads="1"/>
          </p:cNvSpPr>
          <p:nvPr/>
        </p:nvSpPr>
        <p:spPr bwMode="auto">
          <a:xfrm>
            <a:off x="190500" y="1944688"/>
            <a:ext cx="87915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2200" u="sng" smtClean="0">
                <a:solidFill>
                  <a:srgbClr val="0070C0"/>
                </a:solidFill>
                <a:latin typeface="Calibri" pitchFamily="34" charset="0"/>
                <a:cs typeface="Arial" charset="0"/>
              </a:rPr>
              <a:t>HDD contains </a:t>
            </a:r>
            <a:r>
              <a:rPr lang="en-US" altLang="en-US" sz="2200" b="1" u="sng" smtClean="0">
                <a:solidFill>
                  <a:srgbClr val="0070C0"/>
                </a:solidFill>
                <a:latin typeface="Calibri" pitchFamily="34" charset="0"/>
                <a:cs typeface="Arial" charset="0"/>
              </a:rPr>
              <a:t>Source of Admission Code </a:t>
            </a:r>
            <a:r>
              <a:rPr lang="en-US" altLang="en-US" sz="2200" u="sng" smtClean="0">
                <a:solidFill>
                  <a:srgbClr val="0070C0"/>
                </a:solidFill>
                <a:latin typeface="Calibri" pitchFamily="34" charset="0"/>
                <a:cs typeface="Arial" charset="0"/>
              </a:rPr>
              <a:t>with the following coding options:</a:t>
            </a:r>
          </a:p>
        </p:txBody>
      </p:sp>
      <p:sp>
        <p:nvSpPr>
          <p:cNvPr id="13" name="TextBox 12"/>
          <p:cNvSpPr txBox="1"/>
          <p:nvPr/>
        </p:nvSpPr>
        <p:spPr>
          <a:xfrm>
            <a:off x="6264275" y="2422525"/>
            <a:ext cx="1352550" cy="461963"/>
          </a:xfrm>
          <a:prstGeom prst="rect">
            <a:avLst/>
          </a:prstGeom>
          <a:noFill/>
        </p:spPr>
        <p:txBody>
          <a:bodyPr wrap="none">
            <a:spAutoFit/>
          </a:bodyPr>
          <a:lstStyle/>
          <a:p>
            <a:pPr>
              <a:defRPr/>
            </a:pPr>
            <a:r>
              <a:rPr lang="en-US" sz="2400" b="1"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METHOD</a:t>
            </a:r>
          </a:p>
        </p:txBody>
      </p:sp>
      <p:graphicFrame>
        <p:nvGraphicFramePr>
          <p:cNvPr id="7" name="Diagram 6"/>
          <p:cNvGraphicFramePr/>
          <p:nvPr/>
        </p:nvGraphicFramePr>
        <p:xfrm>
          <a:off x="4903921" y="2777856"/>
          <a:ext cx="3398119" cy="12743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256" name="Picture 7" descr="http://www.google.com/url?sa=i&amp;source=images&amp;cd=&amp;docid=dILm2u2Zm0HlgM&amp;tbnid=FHy4p59pOk8I_M&amp;ved=0CAUQjBw&amp;url=http%3A%2F%2Ficonizer.net%2Ffiles%2FPlastic_XP%2Forig%2Ffilter_data.png&amp;ei=KxT2U63wGZLmsASh_oLgAg&amp;psig=AFQjCNGro0YGwsLILaj7pEpLL_uXjZfGcA&amp;ust=140872234751348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24813" y="292893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57" name="TextBox 17"/>
          <p:cNvSpPr txBox="1">
            <a:spLocks noChangeArrowheads="1"/>
          </p:cNvSpPr>
          <p:nvPr/>
        </p:nvSpPr>
        <p:spPr bwMode="auto">
          <a:xfrm>
            <a:off x="7870825" y="2560638"/>
            <a:ext cx="11874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1200" b="1" smtClean="0">
                <a:solidFill>
                  <a:srgbClr val="0070C0"/>
                </a:solidFill>
                <a:latin typeface="Calibri" pitchFamily="34" charset="0"/>
                <a:cs typeface="Arial" charset="0"/>
              </a:rPr>
              <a:t>Filter by Code R</a:t>
            </a:r>
          </a:p>
        </p:txBody>
      </p:sp>
      <p:sp>
        <p:nvSpPr>
          <p:cNvPr id="18" name="TextBox 17"/>
          <p:cNvSpPr txBox="1"/>
          <p:nvPr/>
        </p:nvSpPr>
        <p:spPr>
          <a:xfrm>
            <a:off x="3162300" y="762000"/>
            <a:ext cx="2778125" cy="461963"/>
          </a:xfrm>
          <a:prstGeom prst="rect">
            <a:avLst/>
          </a:prstGeom>
          <a:noFill/>
        </p:spPr>
        <p:txBody>
          <a:bodyPr wrap="none">
            <a:spAutoFit/>
          </a:bodyPr>
          <a:lstStyle/>
          <a:p>
            <a:pPr>
              <a:defRPr/>
            </a:pPr>
            <a:r>
              <a:rPr lang="en-US" sz="2400" b="1" u="sng"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Source of Admission</a:t>
            </a:r>
          </a:p>
        </p:txBody>
      </p:sp>
    </p:spTree>
    <p:extLst>
      <p:ext uri="{BB962C8B-B14F-4D97-AF65-F5344CB8AC3E}">
        <p14:creationId xmlns:p14="http://schemas.microsoft.com/office/powerpoint/2010/main" val="3821321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87313"/>
            <a:ext cx="7534275" cy="641350"/>
          </a:xfrm>
        </p:spPr>
        <p:txBody>
          <a:bodyPr/>
          <a:lstStyle/>
          <a:p>
            <a:pPr algn="ctr"/>
            <a:r>
              <a:rPr lang="en-US" altLang="en-US" sz="1800" dirty="0" smtClean="0">
                <a:latin typeface="Arial" charset="0"/>
                <a:ea typeface="ＭＳ Ｐゴシック" pitchFamily="34" charset="-128"/>
                <a:cs typeface="Arial" charset="0"/>
              </a:rPr>
              <a:t>How Do I Count Patients Admitted from the Emergency Department (ED) in the Casemix Hospital Discharge Data (HDD)?  </a:t>
            </a:r>
            <a:r>
              <a:rPr lang="en-US" altLang="en-US" sz="1800" b="0" i="1" dirty="0" smtClean="0">
                <a:latin typeface="Arial" charset="0"/>
                <a:ea typeface="ＭＳ Ｐゴシック" pitchFamily="34" charset="-128"/>
                <a:cs typeface="Arial" charset="0"/>
              </a:rPr>
              <a:t>(concluded)</a:t>
            </a:r>
          </a:p>
        </p:txBody>
      </p:sp>
      <p:pic>
        <p:nvPicPr>
          <p:cNvPr id="10243" name="Picture 5" descr="http://mylocalhealthguide.com/wp-content/uploads/2008/12/emergency-ro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3825" y="77788"/>
            <a:ext cx="11699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438525" y="752475"/>
            <a:ext cx="2133600" cy="461963"/>
          </a:xfrm>
          <a:prstGeom prst="rect">
            <a:avLst/>
          </a:prstGeom>
          <a:noFill/>
        </p:spPr>
        <p:txBody>
          <a:bodyPr wrap="none">
            <a:spAutoFit/>
          </a:bodyPr>
          <a:lstStyle/>
          <a:p>
            <a:pPr>
              <a:defRPr/>
            </a:pPr>
            <a:r>
              <a:rPr lang="en-US" sz="2400" b="1"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Revenue Codes</a:t>
            </a:r>
          </a:p>
        </p:txBody>
      </p:sp>
      <p:sp>
        <p:nvSpPr>
          <p:cNvPr id="10245" name="TextBox 3"/>
          <p:cNvSpPr txBox="1">
            <a:spLocks noChangeArrowheads="1"/>
          </p:cNvSpPr>
          <p:nvPr/>
        </p:nvSpPr>
        <p:spPr bwMode="auto">
          <a:xfrm>
            <a:off x="200025" y="1171575"/>
            <a:ext cx="8667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r>
              <a:rPr lang="en-US" altLang="en-US" sz="1400" smtClean="0">
                <a:solidFill>
                  <a:prstClr val="black"/>
                </a:solidFill>
                <a:cs typeface="+mn-cs"/>
              </a:rPr>
              <a:t>Outpatient ED services provided to those admitted to inpatient status appear in the inpatient HDD </a:t>
            </a:r>
            <a:r>
              <a:rPr lang="en-US" altLang="en-US" sz="1400" b="1" smtClean="0">
                <a:solidFill>
                  <a:prstClr val="black"/>
                </a:solidFill>
                <a:cs typeface="+mn-cs"/>
              </a:rPr>
              <a:t>Revenue Codes</a:t>
            </a:r>
            <a:r>
              <a:rPr lang="en-US" altLang="en-US" sz="1400" smtClean="0">
                <a:solidFill>
                  <a:prstClr val="black"/>
                </a:solidFill>
                <a:cs typeface="+mn-cs"/>
              </a:rPr>
              <a:t>.</a:t>
            </a:r>
          </a:p>
        </p:txBody>
      </p:sp>
      <p:sp>
        <p:nvSpPr>
          <p:cNvPr id="10246" name="TextBox 6"/>
          <p:cNvSpPr txBox="1">
            <a:spLocks noChangeArrowheads="1"/>
          </p:cNvSpPr>
          <p:nvPr/>
        </p:nvSpPr>
        <p:spPr bwMode="auto">
          <a:xfrm>
            <a:off x="179388" y="1560513"/>
            <a:ext cx="896461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algn="l" eaLnBrk="1" hangingPunct="1">
              <a:spcBef>
                <a:spcPct val="0"/>
              </a:spcBef>
              <a:buFontTx/>
              <a:buNone/>
            </a:pPr>
            <a:r>
              <a:rPr lang="en-US" altLang="en-US" sz="2200" u="sng" smtClean="0">
                <a:solidFill>
                  <a:srgbClr val="0070C0"/>
                </a:solidFill>
                <a:latin typeface="Calibri" pitchFamily="34" charset="0"/>
                <a:cs typeface="Arial" charset="0"/>
              </a:rPr>
              <a:t>HDD contains </a:t>
            </a:r>
            <a:r>
              <a:rPr lang="en-US" altLang="en-US" sz="2200" b="1" u="sng" smtClean="0">
                <a:solidFill>
                  <a:srgbClr val="0070C0"/>
                </a:solidFill>
                <a:latin typeface="Calibri" pitchFamily="34" charset="0"/>
                <a:cs typeface="Arial" charset="0"/>
              </a:rPr>
              <a:t>Revenue Codes with </a:t>
            </a:r>
            <a:r>
              <a:rPr lang="en-US" altLang="en-US" sz="2200" u="sng" smtClean="0">
                <a:solidFill>
                  <a:srgbClr val="0070C0"/>
                </a:solidFill>
                <a:latin typeface="Calibri" pitchFamily="34" charset="0"/>
                <a:cs typeface="Arial" charset="0"/>
              </a:rPr>
              <a:t>the following coding options for ED use:</a:t>
            </a:r>
          </a:p>
        </p:txBody>
      </p:sp>
      <p:sp>
        <p:nvSpPr>
          <p:cNvPr id="21" name="TextBox 20"/>
          <p:cNvSpPr txBox="1"/>
          <p:nvPr/>
        </p:nvSpPr>
        <p:spPr>
          <a:xfrm>
            <a:off x="5862638" y="1984375"/>
            <a:ext cx="1352550" cy="461963"/>
          </a:xfrm>
          <a:prstGeom prst="rect">
            <a:avLst/>
          </a:prstGeom>
          <a:noFill/>
        </p:spPr>
        <p:txBody>
          <a:bodyPr wrap="none">
            <a:spAutoFit/>
          </a:bodyPr>
          <a:lstStyle/>
          <a:p>
            <a:pPr>
              <a:defRPr/>
            </a:pPr>
            <a:r>
              <a:rPr lang="en-US" sz="2400" b="1" dirty="0">
                <a:solidFill>
                  <a:srgbClr val="0070C0"/>
                </a:solidFill>
                <a:effectLst>
                  <a:outerShdw blurRad="38100" dist="38100" dir="2700000" algn="tl">
                    <a:srgbClr val="000000">
                      <a:alpha val="43137"/>
                    </a:srgbClr>
                  </a:outerShdw>
                </a:effectLst>
                <a:latin typeface="Calibri" pitchFamily="34" charset="0"/>
                <a:ea typeface="ＭＳ Ｐゴシック" pitchFamily="34" charset="-128"/>
                <a:cs typeface="Arial" charset="0"/>
              </a:rPr>
              <a:t>METHOD</a:t>
            </a:r>
          </a:p>
        </p:txBody>
      </p:sp>
      <p:graphicFrame>
        <p:nvGraphicFramePr>
          <p:cNvPr id="5" name="Table 4"/>
          <p:cNvGraphicFramePr>
            <a:graphicFrameLocks noGrp="1"/>
          </p:cNvGraphicFramePr>
          <p:nvPr/>
        </p:nvGraphicFramePr>
        <p:xfrm>
          <a:off x="77788" y="2265363"/>
          <a:ext cx="4370387" cy="1143000"/>
        </p:xfrm>
        <a:graphic>
          <a:graphicData uri="http://schemas.openxmlformats.org/drawingml/2006/table">
            <a:tbl>
              <a:tblPr>
                <a:tableStyleId>{7DF18680-E054-41AD-8BC1-D1AEF772440D}</a:tableStyleId>
              </a:tblPr>
              <a:tblGrid>
                <a:gridCol w="4370387"/>
              </a:tblGrid>
              <a:tr h="190500">
                <a:tc>
                  <a:txBody>
                    <a:bodyPr/>
                    <a:lstStyle/>
                    <a:p>
                      <a:pPr algn="l" fontAlgn="b"/>
                      <a:r>
                        <a:rPr lang="en-US" sz="1100" u="none" strike="noStrike" dirty="0">
                          <a:effectLst/>
                        </a:rPr>
                        <a:t>0450 = Emergency Room</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0451 = </a:t>
                      </a:r>
                      <a:r>
                        <a:rPr lang="en-US" sz="1100" u="none" strike="noStrike" dirty="0" smtClean="0">
                          <a:effectLst/>
                        </a:rPr>
                        <a:t>Emergency </a:t>
                      </a:r>
                      <a:r>
                        <a:rPr lang="en-US" sz="1100" u="none" strike="noStrike" dirty="0">
                          <a:effectLst/>
                        </a:rPr>
                        <a:t>Room: EM/EMTALA</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0452 </a:t>
                      </a:r>
                      <a:r>
                        <a:rPr lang="en-US" sz="1100" u="none" strike="noStrike" dirty="0" smtClean="0">
                          <a:effectLst/>
                        </a:rPr>
                        <a:t>= </a:t>
                      </a:r>
                      <a:r>
                        <a:rPr lang="en-US" sz="1100" u="none" strike="noStrike" dirty="0">
                          <a:effectLst/>
                        </a:rPr>
                        <a:t>Emergency Room: ER/ Beyond EMTALA</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0456 </a:t>
                      </a:r>
                      <a:r>
                        <a:rPr lang="en-US" sz="1100" u="none" strike="noStrike" dirty="0" smtClean="0">
                          <a:effectLst/>
                        </a:rPr>
                        <a:t>= Emergency </a:t>
                      </a:r>
                      <a:r>
                        <a:rPr lang="en-US" sz="1100" u="none" strike="noStrike" dirty="0">
                          <a:effectLst/>
                        </a:rPr>
                        <a:t>Room: Urgent care</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0459 </a:t>
                      </a:r>
                      <a:r>
                        <a:rPr lang="en-US" sz="1100" u="none" strike="noStrike" dirty="0" smtClean="0">
                          <a:effectLst/>
                        </a:rPr>
                        <a:t>= </a:t>
                      </a:r>
                      <a:r>
                        <a:rPr lang="en-US" sz="1100" u="none" strike="noStrike" dirty="0">
                          <a:effectLst/>
                        </a:rPr>
                        <a:t>Emergency Room: Other emergency room</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0981 = </a:t>
                      </a:r>
                      <a:r>
                        <a:rPr lang="en-US" sz="1100" u="none" strike="noStrike" dirty="0" smtClean="0">
                          <a:effectLst/>
                        </a:rPr>
                        <a:t>Professional </a:t>
                      </a:r>
                      <a:r>
                        <a:rPr lang="en-US" sz="1100" u="none" strike="noStrike" dirty="0">
                          <a:effectLst/>
                        </a:rPr>
                        <a:t>fees </a:t>
                      </a:r>
                      <a:r>
                        <a:rPr lang="en-US" sz="1100" u="none" strike="noStrike" dirty="0" smtClean="0">
                          <a:effectLst/>
                        </a:rPr>
                        <a:t>: Emergency </a:t>
                      </a:r>
                      <a:r>
                        <a:rPr lang="en-US" sz="1100" u="none" strike="noStrike" dirty="0">
                          <a:effectLst/>
                        </a:rPr>
                        <a:t>room</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264" name="TextBox 3"/>
          <p:cNvSpPr txBox="1">
            <a:spLocks noChangeArrowheads="1"/>
          </p:cNvSpPr>
          <p:nvPr/>
        </p:nvSpPr>
        <p:spPr bwMode="auto">
          <a:xfrm>
            <a:off x="7689850" y="2079625"/>
            <a:ext cx="1292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ctr" eaLnBrk="0" hangingPunct="0">
              <a:spcBef>
                <a:spcPct val="20000"/>
              </a:spcBef>
              <a:buFont typeface="Arial" charset="0"/>
              <a:defRPr sz="2000">
                <a:solidFill>
                  <a:schemeClr val="tx1"/>
                </a:solidFill>
                <a:latin typeface="Arial" charset="0"/>
                <a:ea typeface="ＭＳ Ｐゴシック" pitchFamily="34" charset="-128"/>
                <a:cs typeface="ＭＳ Ｐゴシック" pitchFamily="34" charset="-128"/>
              </a:defRPr>
            </a:lvl1pPr>
            <a:lvl2pPr marL="742950" indent="-285750" eaLnBrk="0" hangingPunct="0">
              <a:spcBef>
                <a:spcPct val="20000"/>
              </a:spcBef>
              <a:buFont typeface="Wingdings" pitchFamily="2" charset="2"/>
              <a:defRPr sz="2400">
                <a:solidFill>
                  <a:schemeClr val="tx1"/>
                </a:solidFill>
                <a:latin typeface="Arial" charset="0"/>
                <a:ea typeface="ＭＳ Ｐゴシック" pitchFamily="34" charset="-128"/>
                <a:cs typeface="Arial" charset="0"/>
              </a:defRPr>
            </a:lvl2pPr>
            <a:lvl3pPr marL="1143000" indent="-228600" eaLnBrk="0" hangingPunct="0">
              <a:spcBef>
                <a:spcPct val="20000"/>
              </a:spcBef>
              <a:buFont typeface="Arial" charset="0"/>
              <a:buChar char="•"/>
              <a:defRPr sz="2400">
                <a:solidFill>
                  <a:schemeClr val="tx1"/>
                </a:solidFill>
                <a:latin typeface="Calibri" pitchFamily="34" charset="0"/>
                <a:ea typeface="Arial" charset="0"/>
                <a:cs typeface="Arial" charset="0"/>
              </a:defRPr>
            </a:lvl3pPr>
            <a:lvl4pPr marL="16002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4pPr>
            <a:lvl5pPr marL="2057400" indent="-228600" eaLnBrk="0" hangingPunct="0">
              <a:spcBef>
                <a:spcPct val="20000"/>
              </a:spcBef>
              <a:buFont typeface="Arial" charset="0"/>
              <a:buChar char="»"/>
              <a:defRPr sz="2000">
                <a:solidFill>
                  <a:schemeClr val="tx1"/>
                </a:solidFill>
                <a:latin typeface="Calibri" pitchFamily="34" charset="0"/>
                <a:ea typeface="Arial" charset="0"/>
                <a:cs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ea typeface="Arial" charset="0"/>
                <a:cs typeface="Arial" charset="0"/>
              </a:defRPr>
            </a:lvl9pPr>
          </a:lstStyle>
          <a:p>
            <a:pPr eaLnBrk="1" hangingPunct="1">
              <a:spcBef>
                <a:spcPct val="0"/>
              </a:spcBef>
              <a:buFontTx/>
              <a:buNone/>
            </a:pPr>
            <a:r>
              <a:rPr lang="en-US" altLang="en-US" sz="1200" b="1" smtClean="0">
                <a:solidFill>
                  <a:srgbClr val="0070C0"/>
                </a:solidFill>
                <a:latin typeface="Calibri" pitchFamily="34" charset="0"/>
                <a:cs typeface="Arial" charset="0"/>
              </a:rPr>
              <a:t>Filter by Revenue</a:t>
            </a:r>
          </a:p>
          <a:p>
            <a:pPr eaLnBrk="1" hangingPunct="1">
              <a:spcBef>
                <a:spcPct val="0"/>
              </a:spcBef>
              <a:buFontTx/>
              <a:buNone/>
            </a:pPr>
            <a:r>
              <a:rPr lang="en-US" altLang="en-US" sz="1200" b="1" smtClean="0">
                <a:solidFill>
                  <a:srgbClr val="0070C0"/>
                </a:solidFill>
                <a:latin typeface="Calibri" pitchFamily="34" charset="0"/>
                <a:cs typeface="Arial" charset="0"/>
              </a:rPr>
              <a:t>Codes</a:t>
            </a:r>
          </a:p>
        </p:txBody>
      </p:sp>
      <p:pic>
        <p:nvPicPr>
          <p:cNvPr id="10265" name="Picture 7" descr="http://www.google.com/url?sa=i&amp;source=images&amp;cd=&amp;docid=dILm2u2Zm0HlgM&amp;tbnid=FHy4p59pOk8I_M&amp;ved=0CAUQjBw&amp;url=http%3A%2F%2Ficonizer.net%2Ffiles%2FPlastic_XP%2Forig%2Ffilter_data.png&amp;ei=KxT2U63wGZLmsASh_oLgAg&amp;psig=AFQjCNGro0YGwsLILaj7pEpLL_uXjZfGcA&amp;ust=1408722347513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638" y="2465388"/>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3" name="Diagram 32"/>
          <p:cNvGraphicFramePr/>
          <p:nvPr/>
        </p:nvGraphicFramePr>
        <p:xfrm>
          <a:off x="4359409" y="2377806"/>
          <a:ext cx="3398119" cy="1274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267" name="TextBox 33"/>
          <p:cNvSpPr txBox="1">
            <a:spLocks noChangeArrowheads="1"/>
          </p:cNvSpPr>
          <p:nvPr/>
        </p:nvSpPr>
        <p:spPr bwMode="auto">
          <a:xfrm>
            <a:off x="742950" y="3819525"/>
            <a:ext cx="75819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r>
              <a:rPr lang="en-US" altLang="en-US" sz="1800" b="1" i="1" smtClean="0">
                <a:solidFill>
                  <a:srgbClr val="FF1B09"/>
                </a:solidFill>
                <a:cs typeface="+mn-cs"/>
              </a:rPr>
              <a:t>The most commonly used revenue code for emergency department services is Revenue Code 0450. In the past 2 years, a few began using codes 0459 and 0981.</a:t>
            </a:r>
          </a:p>
        </p:txBody>
      </p:sp>
    </p:spTree>
    <p:extLst>
      <p:ext uri="{BB962C8B-B14F-4D97-AF65-F5344CB8AC3E}">
        <p14:creationId xmlns:p14="http://schemas.microsoft.com/office/powerpoint/2010/main" val="3773601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46100" y="1651749"/>
            <a:ext cx="8039100" cy="1143000"/>
          </a:xfrm>
        </p:spPr>
        <p:txBody>
          <a:bodyPr/>
          <a:lstStyle/>
          <a:p>
            <a:r>
              <a:rPr lang="en-US" sz="4800" dirty="0" smtClean="0"/>
              <a:t>TUTORIAL</a:t>
            </a:r>
            <a:endParaRPr lang="en-US" sz="4800" dirty="0"/>
          </a:p>
        </p:txBody>
      </p:sp>
      <p:sp>
        <p:nvSpPr>
          <p:cNvPr id="7" name="Text Placeholder 6"/>
          <p:cNvSpPr>
            <a:spLocks noGrp="1"/>
          </p:cNvSpPr>
          <p:nvPr>
            <p:ph type="body" sz="quarter" idx="10"/>
          </p:nvPr>
        </p:nvSpPr>
        <p:spPr>
          <a:xfrm>
            <a:off x="319178" y="2696623"/>
            <a:ext cx="8448586" cy="1065213"/>
          </a:xfrm>
        </p:spPr>
        <p:txBody>
          <a:bodyPr/>
          <a:lstStyle/>
          <a:p>
            <a:pPr lvl="0"/>
            <a:r>
              <a:rPr lang="en-US" altLang="en-US" sz="4400" dirty="0">
                <a:latin typeface="Arial" charset="0"/>
                <a:ea typeface="ＭＳ Ｐゴシック" pitchFamily="34" charset="-128"/>
                <a:cs typeface="Arial" charset="0"/>
              </a:rPr>
              <a:t>What APCD Fields Can be Used to Filter for </a:t>
            </a:r>
            <a:r>
              <a:rPr lang="en-US" altLang="en-US" sz="4400" dirty="0" smtClean="0">
                <a:latin typeface="Arial" charset="0"/>
                <a:ea typeface="ＭＳ Ｐゴシック" pitchFamily="34" charset="-128"/>
                <a:cs typeface="Arial" charset="0"/>
              </a:rPr>
              <a:t>Medicaid Managed </a:t>
            </a:r>
            <a:r>
              <a:rPr lang="en-US" altLang="en-US" sz="4400" dirty="0">
                <a:latin typeface="Arial" charset="0"/>
                <a:ea typeface="ＭＳ Ｐゴシック" pitchFamily="34" charset="-128"/>
                <a:cs typeface="Arial" charset="0"/>
              </a:rPr>
              <a:t>Care Beneficiaries?</a:t>
            </a:r>
            <a:endParaRPr lang="en-US" dirty="0"/>
          </a:p>
        </p:txBody>
      </p:sp>
    </p:spTree>
    <p:extLst>
      <p:ext uri="{BB962C8B-B14F-4D97-AF65-F5344CB8AC3E}">
        <p14:creationId xmlns:p14="http://schemas.microsoft.com/office/powerpoint/2010/main" val="1719265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2143" y="550559"/>
            <a:ext cx="4572000" cy="374385"/>
          </a:xfrm>
        </p:spPr>
        <p:txBody>
          <a:bodyPr/>
          <a:lstStyle/>
          <a:p>
            <a:r>
              <a:rPr lang="en-US" sz="1400" b="1" dirty="0" smtClean="0">
                <a:solidFill>
                  <a:srgbClr val="FF0000"/>
                </a:solidFill>
              </a:rPr>
              <a:t>Product File – </a:t>
            </a:r>
            <a:r>
              <a:rPr lang="en-US" sz="1400" b="1" u="sng" dirty="0" smtClean="0">
                <a:solidFill>
                  <a:srgbClr val="FF0000"/>
                </a:solidFill>
              </a:rPr>
              <a:t>PR004</a:t>
            </a:r>
            <a:r>
              <a:rPr lang="en-US" sz="1400" b="1" dirty="0" smtClean="0">
                <a:solidFill>
                  <a:srgbClr val="FF0000"/>
                </a:solidFill>
              </a:rPr>
              <a:t> – Product Line of Business</a:t>
            </a:r>
          </a:p>
          <a:p>
            <a:endParaRPr lang="en-US" dirty="0"/>
          </a:p>
        </p:txBody>
      </p:sp>
      <p:sp>
        <p:nvSpPr>
          <p:cNvPr id="3" name="Title 2"/>
          <p:cNvSpPr>
            <a:spLocks noGrp="1"/>
          </p:cNvSpPr>
          <p:nvPr>
            <p:ph type="title"/>
          </p:nvPr>
        </p:nvSpPr>
        <p:spPr>
          <a:xfrm>
            <a:off x="-112143" y="-27411"/>
            <a:ext cx="9256143" cy="641350"/>
          </a:xfrm>
        </p:spPr>
        <p:txBody>
          <a:bodyPr/>
          <a:lstStyle/>
          <a:p>
            <a:pPr algn="ctr"/>
            <a:r>
              <a:rPr lang="en-US" altLang="en-US" sz="1800" dirty="0" smtClean="0">
                <a:solidFill>
                  <a:srgbClr val="0070C0"/>
                </a:solidFill>
                <a:latin typeface="Arial" charset="0"/>
                <a:ea typeface="ＭＳ Ｐゴシック" pitchFamily="34" charset="-128"/>
                <a:cs typeface="Arial" charset="0"/>
              </a:rPr>
              <a:t>In Currently Released Data, Two  </a:t>
            </a:r>
            <a:r>
              <a:rPr lang="en-US" altLang="en-US" sz="1800" dirty="0">
                <a:solidFill>
                  <a:srgbClr val="0070C0"/>
                </a:solidFill>
                <a:latin typeface="Arial" charset="0"/>
                <a:ea typeface="ＭＳ Ｐゴシック" pitchFamily="34" charset="-128"/>
                <a:cs typeface="Arial" charset="0"/>
              </a:rPr>
              <a:t>APCD Fields </a:t>
            </a:r>
            <a:r>
              <a:rPr lang="en-US" altLang="en-US" sz="1800" dirty="0" smtClean="0">
                <a:solidFill>
                  <a:srgbClr val="0070C0"/>
                </a:solidFill>
                <a:latin typeface="Arial" charset="0"/>
                <a:ea typeface="ＭＳ Ｐゴシック" pitchFamily="34" charset="-128"/>
                <a:cs typeface="Arial" charset="0"/>
              </a:rPr>
              <a:t>in the Product File and Eligibility File Can </a:t>
            </a:r>
            <a:r>
              <a:rPr lang="en-US" altLang="en-US" sz="1800" dirty="0">
                <a:solidFill>
                  <a:srgbClr val="0070C0"/>
                </a:solidFill>
                <a:latin typeface="Arial" charset="0"/>
                <a:ea typeface="ＭＳ Ｐゴシック" pitchFamily="34" charset="-128"/>
                <a:cs typeface="Arial" charset="0"/>
              </a:rPr>
              <a:t>be Used to Filter for </a:t>
            </a:r>
            <a:r>
              <a:rPr lang="en-US" altLang="en-US" sz="1800" dirty="0" smtClean="0">
                <a:solidFill>
                  <a:srgbClr val="0070C0"/>
                </a:solidFill>
                <a:latin typeface="Arial" charset="0"/>
                <a:ea typeface="ＭＳ Ｐゴシック" pitchFamily="34" charset="-128"/>
                <a:cs typeface="Arial" charset="0"/>
              </a:rPr>
              <a:t>Medicaid Managed </a:t>
            </a:r>
            <a:r>
              <a:rPr lang="en-US" altLang="en-US" sz="1800" dirty="0">
                <a:solidFill>
                  <a:srgbClr val="0070C0"/>
                </a:solidFill>
                <a:latin typeface="Arial" charset="0"/>
                <a:ea typeface="ＭＳ Ｐゴシック" pitchFamily="34" charset="-128"/>
                <a:cs typeface="Arial" charset="0"/>
              </a:rPr>
              <a:t>Care </a:t>
            </a:r>
            <a:r>
              <a:rPr lang="en-US" altLang="en-US" sz="1800" dirty="0" smtClean="0">
                <a:solidFill>
                  <a:srgbClr val="0070C0"/>
                </a:solidFill>
                <a:latin typeface="Arial" charset="0"/>
                <a:ea typeface="ＭＳ Ｐゴシック" pitchFamily="34" charset="-128"/>
                <a:cs typeface="Arial" charset="0"/>
              </a:rPr>
              <a:t>Beneficiaries</a:t>
            </a:r>
            <a:endParaRPr lang="en-US" sz="1800" dirty="0">
              <a:solidFill>
                <a:srgbClr val="0070C0"/>
              </a:solidFill>
            </a:endParaRPr>
          </a:p>
        </p:txBody>
      </p:sp>
      <p:sp>
        <p:nvSpPr>
          <p:cNvPr id="4" name="Content Placeholder 3"/>
          <p:cNvSpPr>
            <a:spLocks noGrp="1"/>
          </p:cNvSpPr>
          <p:nvPr>
            <p:ph idx="10"/>
          </p:nvPr>
        </p:nvSpPr>
        <p:spPr>
          <a:xfrm>
            <a:off x="4123427" y="567745"/>
            <a:ext cx="5287992" cy="543532"/>
          </a:xfrm>
        </p:spPr>
        <p:txBody>
          <a:bodyPr>
            <a:normAutofit/>
          </a:bodyPr>
          <a:lstStyle/>
          <a:p>
            <a:r>
              <a:rPr lang="en-US" sz="1400" b="1" dirty="0" smtClean="0">
                <a:solidFill>
                  <a:srgbClr val="FF0000"/>
                </a:solidFill>
              </a:rPr>
              <a:t>Member Eligibility – </a:t>
            </a:r>
            <a:r>
              <a:rPr lang="en-US" sz="1400" b="1" u="sng" dirty="0" smtClean="0">
                <a:solidFill>
                  <a:srgbClr val="FF0000"/>
                </a:solidFill>
              </a:rPr>
              <a:t>ME003</a:t>
            </a:r>
            <a:r>
              <a:rPr lang="en-US" sz="1400" b="1" dirty="0" smtClean="0">
                <a:solidFill>
                  <a:srgbClr val="FF0000"/>
                </a:solidFill>
              </a:rPr>
              <a:t> – Insurance Type /Product</a:t>
            </a:r>
            <a:endParaRPr lang="en-US" sz="14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67343801"/>
              </p:ext>
            </p:extLst>
          </p:nvPr>
        </p:nvGraphicFramePr>
        <p:xfrm>
          <a:off x="94890" y="873985"/>
          <a:ext cx="4149307" cy="5831826"/>
        </p:xfrm>
        <a:graphic>
          <a:graphicData uri="http://schemas.openxmlformats.org/drawingml/2006/table">
            <a:tbl>
              <a:tblPr>
                <a:tableStyleId>{5C22544A-7EE6-4342-B048-85BDC9FD1C3A}</a:tableStyleId>
              </a:tblPr>
              <a:tblGrid>
                <a:gridCol w="552091"/>
                <a:gridCol w="3597216"/>
              </a:tblGrid>
              <a:tr h="216909">
                <a:tc>
                  <a:txBody>
                    <a:bodyPr/>
                    <a:lstStyle/>
                    <a:p>
                      <a:pPr marL="0" marR="0" algn="ctr">
                        <a:lnSpc>
                          <a:spcPct val="115000"/>
                        </a:lnSpc>
                        <a:spcBef>
                          <a:spcPts val="0"/>
                        </a:spcBef>
                        <a:spcAft>
                          <a:spcPts val="1000"/>
                        </a:spcAft>
                      </a:pPr>
                      <a:r>
                        <a:rPr lang="en-US" sz="1100" b="1" dirty="0" smtClean="0">
                          <a:effectLst/>
                        </a:rPr>
                        <a:t>Code</a:t>
                      </a:r>
                      <a:endParaRPr lang="en-US" sz="1100" b="1" dirty="0">
                        <a:effectLst/>
                        <a:latin typeface="Calibri"/>
                        <a:ea typeface="Calibri"/>
                        <a:cs typeface="Times New Roman"/>
                      </a:endParaRPr>
                    </a:p>
                  </a:txBody>
                  <a:tcPr marL="0" marR="0" marT="0" marB="0"/>
                </a:tc>
                <a:tc>
                  <a:txBody>
                    <a:bodyPr/>
                    <a:lstStyle/>
                    <a:p>
                      <a:pPr marL="0" marR="0" algn="ctr">
                        <a:lnSpc>
                          <a:spcPct val="115000"/>
                        </a:lnSpc>
                        <a:spcBef>
                          <a:spcPts val="0"/>
                        </a:spcBef>
                        <a:spcAft>
                          <a:spcPts val="1000"/>
                        </a:spcAft>
                      </a:pPr>
                      <a:r>
                        <a:rPr lang="en-US" sz="1100" b="1" dirty="0">
                          <a:effectLst/>
                        </a:rPr>
                        <a:t>Product Line Of Business Model</a:t>
                      </a:r>
                      <a:endParaRPr lang="en-US" sz="1100" b="1" dirty="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12</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Preferred Provider Organization (PPO)</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13</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Point of Service (POS)</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14</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dirty="0">
                          <a:effectLst/>
                        </a:rPr>
                        <a:t>Exclusive Provider Organization (EPO)</a:t>
                      </a:r>
                      <a:endParaRPr lang="en-US" sz="1100" dirty="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15</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dirty="0">
                          <a:effectLst/>
                        </a:rPr>
                        <a:t>Indemnity Insurance</a:t>
                      </a:r>
                      <a:endParaRPr lang="en-US" sz="1100" dirty="0">
                        <a:effectLst/>
                        <a:latin typeface="Calibri"/>
                        <a:ea typeface="Calibri"/>
                        <a:cs typeface="Times New Roman"/>
                      </a:endParaRPr>
                    </a:p>
                  </a:txBody>
                  <a:tcPr marL="0" marR="0" marT="0" marB="0"/>
                </a:tc>
              </a:tr>
              <a:tr h="216909">
                <a:tc>
                  <a:txBody>
                    <a:bodyPr/>
                    <a:lstStyle/>
                    <a:p>
                      <a:pPr marL="0" marR="0" algn="ctr">
                        <a:lnSpc>
                          <a:spcPct val="115000"/>
                        </a:lnSpc>
                        <a:spcBef>
                          <a:spcPts val="0"/>
                        </a:spcBef>
                        <a:spcAft>
                          <a:spcPts val="1000"/>
                        </a:spcAft>
                      </a:pPr>
                      <a:r>
                        <a:rPr lang="en-US" sz="1100">
                          <a:effectLst/>
                        </a:rPr>
                        <a:t>16</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dirty="0">
                          <a:effectLst/>
                        </a:rPr>
                        <a:t>Health Maintenance </a:t>
                      </a:r>
                      <a:r>
                        <a:rPr lang="en-US" sz="1100" dirty="0" smtClean="0">
                          <a:effectLst/>
                        </a:rPr>
                        <a:t>Organization (HMO) Medicare </a:t>
                      </a:r>
                      <a:r>
                        <a:rPr lang="en-US" sz="1100" dirty="0">
                          <a:effectLst/>
                        </a:rPr>
                        <a:t>Advantage</a:t>
                      </a:r>
                      <a:endParaRPr lang="en-US" sz="1100" dirty="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AC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Accident Only</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BH</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Basic Hospital</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CH</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CHAMPUS</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DM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Dental Maintenance Organization</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DS</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Disability</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HC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HMO - Closed</a:t>
                      </a:r>
                      <a:endParaRPr lang="en-US" sz="1100">
                        <a:effectLst/>
                        <a:latin typeface="Calibri"/>
                        <a:ea typeface="Calibri"/>
                        <a:cs typeface="Times New Roman"/>
                      </a:endParaRPr>
                    </a:p>
                  </a:txBody>
                  <a:tcPr marL="0" marR="0" marT="0" marB="0"/>
                </a:tc>
              </a:tr>
              <a:tr h="168985">
                <a:tc>
                  <a:txBody>
                    <a:bodyPr/>
                    <a:lstStyle/>
                    <a:p>
                      <a:pPr marL="0" marR="0" algn="ctr">
                        <a:lnSpc>
                          <a:spcPct val="115000"/>
                        </a:lnSpc>
                        <a:spcBef>
                          <a:spcPts val="0"/>
                        </a:spcBef>
                        <a:spcAft>
                          <a:spcPts val="1000"/>
                        </a:spcAft>
                      </a:pPr>
                      <a:r>
                        <a:rPr lang="en-US" sz="1100">
                          <a:effectLst/>
                        </a:rPr>
                        <a:t>HO</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HMO - Open</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IN</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Individual</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LM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Liability Medical</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MC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Medicaid FFS</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b="1">
                          <a:solidFill>
                            <a:srgbClr val="FF0000"/>
                          </a:solidFill>
                          <a:effectLst/>
                        </a:rPr>
                        <a:t>MO</a:t>
                      </a:r>
                      <a:endParaRPr lang="en-US" sz="1100" b="1">
                        <a:solidFill>
                          <a:srgbClr val="FF0000"/>
                        </a:solidFill>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b="1" dirty="0">
                          <a:solidFill>
                            <a:srgbClr val="FF0000"/>
                          </a:solidFill>
                          <a:effectLst/>
                        </a:rPr>
                        <a:t>Medicaid Managed Care Organization</a:t>
                      </a:r>
                      <a:endParaRPr lang="en-US" sz="1100" b="1" dirty="0">
                        <a:solidFill>
                          <a:srgbClr val="FF0000"/>
                        </a:solidFill>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MP</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Medicare Primary</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MR</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Medicare</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OF</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Other Federal Program (e.g. Black Lung)</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PC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Medicaid Primary Care Clinician Plan</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PR</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Preferred Provider Organization (PPO)</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QM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Qualified Medicare Beneficiary/SLMB</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SA</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Self Administered Group</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SC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Senior Care Option</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SP</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Supplemental Policy</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TV</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Title V</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VA</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Veterans Administration Plan</a:t>
                      </a:r>
                      <a:endParaRPr lang="en-US" sz="1100">
                        <a:effectLst/>
                        <a:latin typeface="Calibri"/>
                        <a:ea typeface="Calibri"/>
                        <a:cs typeface="Times New Roman"/>
                      </a:endParaRPr>
                    </a:p>
                  </a:txBody>
                  <a:tcPr marL="0" marR="0" marT="0" marB="0"/>
                </a:tc>
              </a:tr>
              <a:tr h="112250">
                <a:tc>
                  <a:txBody>
                    <a:bodyPr/>
                    <a:lstStyle/>
                    <a:p>
                      <a:pPr marL="0" marR="0" algn="ctr">
                        <a:lnSpc>
                          <a:spcPct val="115000"/>
                        </a:lnSpc>
                        <a:spcBef>
                          <a:spcPts val="0"/>
                        </a:spcBef>
                        <a:spcAft>
                          <a:spcPts val="1000"/>
                        </a:spcAft>
                      </a:pPr>
                      <a:r>
                        <a:rPr lang="en-US" sz="1100">
                          <a:effectLst/>
                        </a:rPr>
                        <a:t>WC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a:effectLst/>
                        </a:rPr>
                        <a:t>Workers' Compensation</a:t>
                      </a:r>
                      <a:endParaRPr lang="en-US" sz="1100">
                        <a:effectLst/>
                        <a:latin typeface="Calibri"/>
                        <a:ea typeface="Calibri"/>
                        <a:cs typeface="Times New Roman"/>
                      </a:endParaRPr>
                    </a:p>
                  </a:txBody>
                  <a:tcPr marL="0" marR="0" marT="0" marB="0"/>
                </a:tc>
              </a:tr>
              <a:tr h="115233">
                <a:tc>
                  <a:txBody>
                    <a:bodyPr/>
                    <a:lstStyle/>
                    <a:p>
                      <a:pPr marL="0" marR="0" algn="ctr">
                        <a:lnSpc>
                          <a:spcPct val="115000"/>
                        </a:lnSpc>
                        <a:spcBef>
                          <a:spcPts val="0"/>
                        </a:spcBef>
                        <a:spcAft>
                          <a:spcPts val="1000"/>
                        </a:spcAft>
                      </a:pPr>
                      <a:r>
                        <a:rPr lang="en-US" sz="1100" dirty="0">
                          <a:effectLst/>
                        </a:rPr>
                        <a:t>ZZ</a:t>
                      </a:r>
                      <a:endParaRPr lang="en-US" sz="1100" dirty="0">
                        <a:effectLst/>
                        <a:latin typeface="Calibri"/>
                        <a:ea typeface="Calibri"/>
                        <a:cs typeface="Times New Roman"/>
                      </a:endParaRPr>
                    </a:p>
                  </a:txBody>
                  <a:tcPr marL="0" marR="0" marT="0" marB="0"/>
                </a:tc>
                <a:tc>
                  <a:txBody>
                    <a:bodyPr/>
                    <a:lstStyle/>
                    <a:p>
                      <a:pPr marL="0" marR="0">
                        <a:lnSpc>
                          <a:spcPct val="115000"/>
                        </a:lnSpc>
                        <a:spcBef>
                          <a:spcPts val="0"/>
                        </a:spcBef>
                        <a:spcAft>
                          <a:spcPts val="1000"/>
                        </a:spcAft>
                      </a:pPr>
                      <a:r>
                        <a:rPr lang="en-US" sz="1100" dirty="0">
                          <a:effectLst/>
                        </a:rPr>
                        <a:t>Mutually Defined Other</a:t>
                      </a:r>
                      <a:endParaRPr lang="en-US" sz="1100" dirty="0">
                        <a:effectLst/>
                        <a:latin typeface="Calibri"/>
                        <a:ea typeface="Calibri"/>
                        <a:cs typeface="Times New Roman"/>
                      </a:endParaRPr>
                    </a:p>
                  </a:txBody>
                  <a:tcPr marL="0" marR="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21909693"/>
              </p:ext>
            </p:extLst>
          </p:nvPr>
        </p:nvGraphicFramePr>
        <p:xfrm>
          <a:off x="4459857" y="873985"/>
          <a:ext cx="4192436" cy="5076244"/>
        </p:xfrm>
        <a:graphic>
          <a:graphicData uri="http://schemas.openxmlformats.org/drawingml/2006/table">
            <a:tbl>
              <a:tblPr>
                <a:tableStyleId>{5C22544A-7EE6-4342-B048-85BDC9FD1C3A}</a:tableStyleId>
              </a:tblPr>
              <a:tblGrid>
                <a:gridCol w="550445"/>
                <a:gridCol w="3641991"/>
              </a:tblGrid>
              <a:tr h="132788">
                <a:tc>
                  <a:txBody>
                    <a:bodyPr/>
                    <a:lstStyle/>
                    <a:p>
                      <a:pPr marL="0" marR="0" algn="ctr">
                        <a:lnSpc>
                          <a:spcPct val="115000"/>
                        </a:lnSpc>
                        <a:spcBef>
                          <a:spcPts val="0"/>
                        </a:spcBef>
                        <a:spcAft>
                          <a:spcPts val="0"/>
                        </a:spcAft>
                      </a:pPr>
                      <a:r>
                        <a:rPr lang="en-US" sz="1100" b="1" dirty="0" smtClean="0">
                          <a:effectLst/>
                        </a:rPr>
                        <a:t>Code</a:t>
                      </a:r>
                      <a:endParaRPr lang="en-US" sz="1100" b="1" dirty="0">
                        <a:effectLst/>
                        <a:latin typeface="Calibri"/>
                        <a:ea typeface="Calibri"/>
                        <a:cs typeface="Times New Roman"/>
                      </a:endParaRPr>
                    </a:p>
                  </a:txBody>
                  <a:tcPr marL="0" marR="0" marT="0" marB="0"/>
                </a:tc>
                <a:tc>
                  <a:txBody>
                    <a:bodyPr/>
                    <a:lstStyle/>
                    <a:p>
                      <a:pPr marL="0" marR="0" algn="ctr">
                        <a:lnSpc>
                          <a:spcPct val="115000"/>
                        </a:lnSpc>
                        <a:spcBef>
                          <a:spcPts val="0"/>
                        </a:spcBef>
                        <a:spcAft>
                          <a:spcPts val="0"/>
                        </a:spcAft>
                      </a:pPr>
                      <a:r>
                        <a:rPr lang="en-US" sz="1100" b="1" dirty="0">
                          <a:effectLst/>
                        </a:rPr>
                        <a:t>Insurance Type</a:t>
                      </a:r>
                      <a:endParaRPr lang="en-US" sz="1100" b="1" dirty="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12</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Preferred Provider Organization (PPO)</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13</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Point of Service (POS)</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14</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Exclusive Provider Organization (EPO)</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15</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Indemnity Insurance</a:t>
                      </a:r>
                      <a:endParaRPr lang="en-US" sz="1100">
                        <a:effectLst/>
                        <a:latin typeface="Calibri"/>
                        <a:ea typeface="Calibri"/>
                        <a:cs typeface="Times New Roman"/>
                      </a:endParaRPr>
                    </a:p>
                  </a:txBody>
                  <a:tcPr marL="0" marR="0" marT="0" marB="0"/>
                </a:tc>
              </a:tr>
              <a:tr h="256594">
                <a:tc>
                  <a:txBody>
                    <a:bodyPr/>
                    <a:lstStyle/>
                    <a:p>
                      <a:pPr marL="0" marR="0" algn="ctr">
                        <a:lnSpc>
                          <a:spcPct val="115000"/>
                        </a:lnSpc>
                        <a:spcBef>
                          <a:spcPts val="0"/>
                        </a:spcBef>
                        <a:spcAft>
                          <a:spcPts val="0"/>
                        </a:spcAft>
                      </a:pPr>
                      <a:r>
                        <a:rPr lang="en-US" sz="1100">
                          <a:effectLst/>
                        </a:rPr>
                        <a:t>16</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dirty="0">
                          <a:effectLst/>
                        </a:rPr>
                        <a:t>Health Maintenance Organization </a:t>
                      </a:r>
                      <a:r>
                        <a:rPr lang="en-US" sz="1100" dirty="0" smtClean="0">
                          <a:effectLst/>
                        </a:rPr>
                        <a:t>(HMO) Medicare </a:t>
                      </a:r>
                      <a:r>
                        <a:rPr lang="en-US" sz="1100" dirty="0">
                          <a:effectLst/>
                        </a:rPr>
                        <a:t>Advantage</a:t>
                      </a:r>
                      <a:endParaRPr lang="en-US" sz="1100" dirty="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17</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dirty="0">
                          <a:effectLst/>
                        </a:rPr>
                        <a:t>Dental Maintenance Organization (DMO)</a:t>
                      </a:r>
                      <a:endParaRPr lang="en-US" sz="1100" dirty="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AM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Automobile Medical</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DS</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Disability</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HM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Health Maintenance Organization</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HN</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HMO Medicare Risk/Medicare Part C</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LI</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Liability</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LM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Liability Medical</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MA</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Medicare Part A</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MB</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Medicare Part B</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MC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Medicaid</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MD</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Medicare Part D</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b="1">
                          <a:solidFill>
                            <a:srgbClr val="FF0000"/>
                          </a:solidFill>
                          <a:effectLst/>
                        </a:rPr>
                        <a:t>MO</a:t>
                      </a:r>
                      <a:endParaRPr lang="en-US" sz="1100" b="1">
                        <a:solidFill>
                          <a:srgbClr val="FF0000"/>
                        </a:solidFill>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b="1" dirty="0">
                          <a:solidFill>
                            <a:srgbClr val="FF0000"/>
                          </a:solidFill>
                          <a:effectLst/>
                        </a:rPr>
                        <a:t>Medicaid Managed Care Organization</a:t>
                      </a:r>
                      <a:endParaRPr lang="en-US" sz="1100" b="1" dirty="0">
                        <a:solidFill>
                          <a:srgbClr val="FF0000"/>
                        </a:solidFill>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MP</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Medicare Primary</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OF</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Other Federal Program (e.g. Black Lung)</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QM</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Qualified Medicare Beneficiary</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SC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Senior Care Option</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SP</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Supplemental Policy</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TV</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Title V</a:t>
                      </a:r>
                      <a:endParaRPr lang="en-US" sz="1100">
                        <a:effectLst/>
                        <a:latin typeface="Calibri"/>
                        <a:ea typeface="Calibri"/>
                        <a:cs typeface="Times New Roman"/>
                      </a:endParaRPr>
                    </a:p>
                  </a:txBody>
                  <a:tcPr marL="0" marR="0" marT="0" marB="0"/>
                </a:tc>
              </a:tr>
              <a:tr h="132788">
                <a:tc>
                  <a:txBody>
                    <a:bodyPr/>
                    <a:lstStyle/>
                    <a:p>
                      <a:pPr marL="0" marR="0" algn="ctr">
                        <a:lnSpc>
                          <a:spcPct val="115000"/>
                        </a:lnSpc>
                        <a:spcBef>
                          <a:spcPts val="0"/>
                        </a:spcBef>
                        <a:spcAft>
                          <a:spcPts val="0"/>
                        </a:spcAft>
                      </a:pPr>
                      <a:r>
                        <a:rPr lang="en-US" sz="1100">
                          <a:effectLst/>
                        </a:rPr>
                        <a:t>VA</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a:effectLst/>
                        </a:rPr>
                        <a:t>Veterans Administration Plan</a:t>
                      </a:r>
                      <a:endParaRPr lang="en-US" sz="1100">
                        <a:effectLst/>
                        <a:latin typeface="Calibri"/>
                        <a:ea typeface="Calibri"/>
                        <a:cs typeface="Times New Roman"/>
                      </a:endParaRPr>
                    </a:p>
                  </a:txBody>
                  <a:tcPr marL="0" marR="0" marT="0" marB="0"/>
                </a:tc>
              </a:tr>
              <a:tr h="136316">
                <a:tc>
                  <a:txBody>
                    <a:bodyPr/>
                    <a:lstStyle/>
                    <a:p>
                      <a:pPr marL="0" marR="0" algn="ctr">
                        <a:lnSpc>
                          <a:spcPct val="115000"/>
                        </a:lnSpc>
                        <a:spcBef>
                          <a:spcPts val="0"/>
                        </a:spcBef>
                        <a:spcAft>
                          <a:spcPts val="0"/>
                        </a:spcAft>
                      </a:pPr>
                      <a:r>
                        <a:rPr lang="en-US" sz="1100">
                          <a:effectLst/>
                        </a:rPr>
                        <a:t>WC</a:t>
                      </a:r>
                      <a:endParaRPr lang="en-US" sz="11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100" dirty="0">
                          <a:effectLst/>
                        </a:rPr>
                        <a:t>Workers' Compensation</a:t>
                      </a:r>
                      <a:endParaRPr lang="en-US" sz="11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3254045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3517" y="-86264"/>
            <a:ext cx="8876581" cy="641350"/>
          </a:xfrm>
        </p:spPr>
        <p:txBody>
          <a:bodyPr/>
          <a:lstStyle/>
          <a:p>
            <a:pPr algn="ctr"/>
            <a:r>
              <a:rPr lang="en-US" altLang="en-US" sz="2000" dirty="0" smtClean="0">
                <a:latin typeface="Arial" charset="0"/>
                <a:ea typeface="ＭＳ Ｐゴシック" pitchFamily="34" charset="-128"/>
                <a:cs typeface="Arial" charset="0"/>
              </a:rPr>
              <a:t/>
            </a:r>
            <a:br>
              <a:rPr lang="en-US" altLang="en-US" sz="2000" dirty="0" smtClean="0">
                <a:latin typeface="Arial" charset="0"/>
                <a:ea typeface="ＭＳ Ｐゴシック" pitchFamily="34" charset="-128"/>
                <a:cs typeface="Arial" charset="0"/>
              </a:rPr>
            </a:br>
            <a:r>
              <a:rPr lang="en-US" altLang="en-US" sz="2000" dirty="0">
                <a:latin typeface="Arial" charset="0"/>
                <a:ea typeface="ＭＳ Ｐゴシック" pitchFamily="34" charset="-128"/>
                <a:cs typeface="Arial" charset="0"/>
              </a:rPr>
              <a:t/>
            </a:r>
            <a:br>
              <a:rPr lang="en-US" altLang="en-US" sz="2000" dirty="0">
                <a:latin typeface="Arial" charset="0"/>
                <a:ea typeface="ＭＳ Ｐゴシック" pitchFamily="34" charset="-128"/>
                <a:cs typeface="Arial" charset="0"/>
              </a:rPr>
            </a:br>
            <a:r>
              <a:rPr lang="en-US" altLang="en-US" sz="2000" dirty="0">
                <a:solidFill>
                  <a:srgbClr val="0070C0"/>
                </a:solidFill>
                <a:latin typeface="Arial" charset="0"/>
                <a:ea typeface="ＭＳ Ｐゴシック" pitchFamily="34" charset="-128"/>
                <a:cs typeface="Arial" charset="0"/>
              </a:rPr>
              <a:t>In </a:t>
            </a:r>
            <a:r>
              <a:rPr lang="en-US" altLang="en-US" sz="2000" dirty="0" smtClean="0">
                <a:solidFill>
                  <a:srgbClr val="0070C0"/>
                </a:solidFill>
                <a:latin typeface="Arial" charset="0"/>
                <a:ea typeface="ＭＳ Ｐゴシック" pitchFamily="34" charset="-128"/>
                <a:cs typeface="Arial" charset="0"/>
              </a:rPr>
              <a:t>the June 2013 APCD Specifications, a new Medical Claims Field was incorporated to designate Medicaid </a:t>
            </a:r>
            <a:r>
              <a:rPr lang="en-US" altLang="en-US" sz="2000" dirty="0">
                <a:solidFill>
                  <a:srgbClr val="0070C0"/>
                </a:solidFill>
                <a:latin typeface="Arial" charset="0"/>
                <a:ea typeface="ＭＳ Ｐゴシック" pitchFamily="34" charset="-128"/>
                <a:cs typeface="Arial" charset="0"/>
              </a:rPr>
              <a:t>Managed Care Beneficiaries</a:t>
            </a:r>
            <a:endParaRPr lang="en-US" altLang="en-US" sz="2000" b="0" i="1" dirty="0" smtClean="0">
              <a:latin typeface="Arial" charset="0"/>
              <a:ea typeface="ＭＳ Ｐゴシック" pitchFamily="34" charset="-128"/>
              <a:cs typeface="Arial"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837586861"/>
              </p:ext>
            </p:extLst>
          </p:nvPr>
        </p:nvGraphicFramePr>
        <p:xfrm>
          <a:off x="2668737" y="2594663"/>
          <a:ext cx="3800475" cy="1524000"/>
        </p:xfrm>
        <a:graphic>
          <a:graphicData uri="http://schemas.openxmlformats.org/drawingml/2006/table">
            <a:tbl>
              <a:tblPr>
                <a:tableStyleId>{22838BEF-8BB2-4498-84A7-C5851F593DF1}</a:tableStyleId>
              </a:tblPr>
              <a:tblGrid>
                <a:gridCol w="460375"/>
                <a:gridCol w="3340100"/>
              </a:tblGrid>
              <a:tr h="190500">
                <a:tc>
                  <a:txBody>
                    <a:bodyPr/>
                    <a:lstStyle/>
                    <a:p>
                      <a:pPr algn="ctr" fontAlgn="b"/>
                      <a:r>
                        <a:rPr lang="en-US" sz="1100" b="1" u="none" strike="noStrike" dirty="0">
                          <a:effectLst/>
                        </a:rPr>
                        <a:t>Value</a:t>
                      </a:r>
                      <a:endParaRPr lang="en-US" sz="1100" b="1" i="0" u="none" strike="noStrike" dirty="0">
                        <a:solidFill>
                          <a:srgbClr val="000000"/>
                        </a:solidFill>
                        <a:effectLst/>
                        <a:latin typeface="Calibri"/>
                      </a:endParaRPr>
                    </a:p>
                  </a:txBody>
                  <a:tcPr marL="9525" marR="9525" marT="9525" marB="0" anchor="b"/>
                </a:tc>
                <a:tc>
                  <a:txBody>
                    <a:bodyPr/>
                    <a:lstStyle/>
                    <a:p>
                      <a:pPr algn="l" fontAlgn="b"/>
                      <a:r>
                        <a:rPr lang="en-US" sz="1100" b="1" u="none" strike="noStrike" dirty="0">
                          <a:effectLst/>
                        </a:rPr>
                        <a:t>Description</a:t>
                      </a:r>
                      <a:endParaRPr lang="en-US" sz="1100" b="1" i="0" u="none" strike="noStrike" dirty="0">
                        <a:solidFill>
                          <a:srgbClr val="000000"/>
                        </a:solidFill>
                        <a:effectLst/>
                        <a:latin typeface="Calibri"/>
                      </a:endParaRPr>
                    </a:p>
                  </a:txBody>
                  <a:tcPr marL="9525" marR="9525" marT="9525" marB="0" anchor="b"/>
                </a:tc>
              </a:tr>
              <a:tr h="190500">
                <a:tc>
                  <a:txBody>
                    <a:bodyPr/>
                    <a:lstStyle/>
                    <a:p>
                      <a:pPr algn="ctr" fontAlgn="b"/>
                      <a:r>
                        <a:rPr lang="en-US" sz="1100" u="none" strike="noStrike" dirty="0">
                          <a:effectLst/>
                        </a:rPr>
                        <a:t>1</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FIG - Fully-Insured Commercial Group Enrollee</a:t>
                      </a:r>
                      <a:endParaRPr lang="en-US" sz="1100" b="0" i="0" u="none" strike="noStrike" dirty="0">
                        <a:solidFill>
                          <a:srgbClr val="000000"/>
                        </a:solidFill>
                        <a:effectLst/>
                        <a:latin typeface="Calibri"/>
                      </a:endParaRPr>
                    </a:p>
                  </a:txBody>
                  <a:tcPr marL="9525" marR="9525" marT="9525" marB="0" anchor="b"/>
                </a:tc>
              </a:tr>
              <a:tr h="190500">
                <a:tc>
                  <a:txBody>
                    <a:bodyPr/>
                    <a:lstStyle/>
                    <a:p>
                      <a:pPr algn="ctr" fontAlgn="b"/>
                      <a:r>
                        <a:rPr lang="en-US" sz="1100" u="none" strike="noStrike" dirty="0">
                          <a:effectLst/>
                        </a:rPr>
                        <a:t>2</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SIG - Self-Insured Group Enrollee</a:t>
                      </a:r>
                      <a:endParaRPr lang="en-US" sz="1100" b="0" i="0" u="none" strike="noStrike">
                        <a:solidFill>
                          <a:srgbClr val="000000"/>
                        </a:solidFill>
                        <a:effectLst/>
                        <a:latin typeface="Calibri"/>
                      </a:endParaRPr>
                    </a:p>
                  </a:txBody>
                  <a:tcPr marL="9525" marR="9525" marT="9525" marB="0" anchor="b"/>
                </a:tc>
              </a:tr>
              <a:tr h="190500">
                <a:tc>
                  <a:txBody>
                    <a:bodyPr/>
                    <a:lstStyle/>
                    <a:p>
                      <a:pPr algn="ctr" fontAlgn="b"/>
                      <a:r>
                        <a:rPr lang="en-US" sz="1100" u="none" strike="noStrike" dirty="0">
                          <a:effectLst/>
                        </a:rPr>
                        <a:t>3</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GIC - Group Insurance Commission Enrollee</a:t>
                      </a:r>
                      <a:endParaRPr lang="en-US" sz="1100" b="0" i="0" u="none" strike="noStrike">
                        <a:solidFill>
                          <a:srgbClr val="000000"/>
                        </a:solidFill>
                        <a:effectLst/>
                        <a:latin typeface="Calibri"/>
                      </a:endParaRPr>
                    </a:p>
                  </a:txBody>
                  <a:tcPr marL="9525" marR="9525" marT="9525" marB="0" anchor="b"/>
                </a:tc>
              </a:tr>
              <a:tr h="190500">
                <a:tc>
                  <a:txBody>
                    <a:bodyPr/>
                    <a:lstStyle/>
                    <a:p>
                      <a:pPr algn="ctr" fontAlgn="b"/>
                      <a:r>
                        <a:rPr lang="en-US" sz="1100" b="1" u="none" strike="noStrike" dirty="0">
                          <a:solidFill>
                            <a:srgbClr val="FF0000"/>
                          </a:solidFill>
                          <a:effectLst/>
                        </a:rPr>
                        <a:t>4</a:t>
                      </a:r>
                      <a:endParaRPr lang="en-US" sz="1100" b="1" i="0" u="none" strike="noStrike" dirty="0">
                        <a:solidFill>
                          <a:srgbClr val="FF0000"/>
                        </a:solidFill>
                        <a:effectLst/>
                        <a:latin typeface="Calibri"/>
                      </a:endParaRPr>
                    </a:p>
                  </a:txBody>
                  <a:tcPr marL="9525" marR="9525" marT="9525" marB="0" anchor="b"/>
                </a:tc>
                <a:tc>
                  <a:txBody>
                    <a:bodyPr/>
                    <a:lstStyle/>
                    <a:p>
                      <a:pPr algn="l" fontAlgn="b"/>
                      <a:r>
                        <a:rPr lang="en-US" sz="1100" b="1" u="none" strike="noStrike" dirty="0">
                          <a:solidFill>
                            <a:srgbClr val="FF0000"/>
                          </a:solidFill>
                          <a:effectLst/>
                        </a:rPr>
                        <a:t>MCO - MassHealth Managed Care Organization Enrollee</a:t>
                      </a:r>
                      <a:endParaRPr lang="en-US" sz="1100" b="1" i="0" u="none" strike="noStrike" dirty="0">
                        <a:solidFill>
                          <a:srgbClr val="FF0000"/>
                        </a:solidFill>
                        <a:effectLst/>
                        <a:latin typeface="Calibri"/>
                      </a:endParaRPr>
                    </a:p>
                  </a:txBody>
                  <a:tcPr marL="9525" marR="9525" marT="9525" marB="0" anchor="b"/>
                </a:tc>
              </a:tr>
              <a:tr h="190500">
                <a:tc>
                  <a:txBody>
                    <a:bodyPr/>
                    <a:lstStyle/>
                    <a:p>
                      <a:pPr algn="ctr" fontAlgn="b"/>
                      <a:r>
                        <a:rPr lang="en-US" sz="1100" u="none" strike="noStrike" dirty="0">
                          <a:effectLst/>
                        </a:rPr>
                        <a:t>5</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Supplemental Policy Enrollee</a:t>
                      </a:r>
                      <a:endParaRPr lang="en-US" sz="1100" b="0" i="0" u="none" strike="noStrike">
                        <a:solidFill>
                          <a:srgbClr val="000000"/>
                        </a:solidFill>
                        <a:effectLst/>
                        <a:latin typeface="Calibri"/>
                      </a:endParaRPr>
                    </a:p>
                  </a:txBody>
                  <a:tcPr marL="9525" marR="9525" marT="9525" marB="0" anchor="b"/>
                </a:tc>
              </a:tr>
              <a:tr h="190500">
                <a:tc>
                  <a:txBody>
                    <a:bodyPr/>
                    <a:lstStyle/>
                    <a:p>
                      <a:pPr algn="ctr" fontAlgn="b"/>
                      <a:r>
                        <a:rPr lang="en-US" sz="1100" u="none" strike="noStrike" dirty="0">
                          <a:effectLst/>
                        </a:rPr>
                        <a:t>6</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a:effectLst/>
                        </a:rPr>
                        <a:t>ICO - Integrated Care Organization</a:t>
                      </a:r>
                      <a:endParaRPr lang="en-US" sz="1100" b="0" i="0" u="none" strike="noStrike">
                        <a:solidFill>
                          <a:srgbClr val="000000"/>
                        </a:solidFill>
                        <a:effectLst/>
                        <a:latin typeface="Calibri"/>
                      </a:endParaRPr>
                    </a:p>
                  </a:txBody>
                  <a:tcPr marL="9525" marR="9525" marT="9525" marB="0" anchor="b"/>
                </a:tc>
              </a:tr>
              <a:tr h="190500">
                <a:tc>
                  <a:txBody>
                    <a:bodyPr/>
                    <a:lstStyle/>
                    <a:p>
                      <a:pPr algn="ctr" fontAlgn="b"/>
                      <a:r>
                        <a:rPr lang="en-US" sz="1100" u="none" strike="noStrike" dirty="0">
                          <a:effectLst/>
                        </a:rPr>
                        <a:t>0</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Unknown / Not Applicable</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1380" name="TextBox 15"/>
          <p:cNvSpPr txBox="1">
            <a:spLocks noChangeArrowheads="1"/>
          </p:cNvSpPr>
          <p:nvPr/>
        </p:nvSpPr>
        <p:spPr bwMode="auto">
          <a:xfrm>
            <a:off x="2668737" y="2059030"/>
            <a:ext cx="39401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r>
              <a:rPr lang="en-US" altLang="en-US" sz="1600" b="1" dirty="0" smtClean="0">
                <a:solidFill>
                  <a:srgbClr val="0070C0"/>
                </a:solidFill>
                <a:cs typeface="+mn-cs"/>
              </a:rPr>
              <a:t>New Field MC241 Member Enrollment Type </a:t>
            </a:r>
          </a:p>
        </p:txBody>
      </p:sp>
      <p:sp>
        <p:nvSpPr>
          <p:cNvPr id="2" name="Rectangle 1"/>
          <p:cNvSpPr/>
          <p:nvPr/>
        </p:nvSpPr>
        <p:spPr>
          <a:xfrm>
            <a:off x="569344" y="961316"/>
            <a:ext cx="8410754" cy="1292662"/>
          </a:xfrm>
          <a:prstGeom prst="rect">
            <a:avLst/>
          </a:prstGeom>
        </p:spPr>
        <p:txBody>
          <a:bodyPr wrap="square">
            <a:spAutoFit/>
          </a:bodyPr>
          <a:lstStyle/>
          <a:p>
            <a:r>
              <a:rPr lang="en-US" sz="2000" dirty="0" smtClean="0"/>
              <a:t>In addition to </a:t>
            </a:r>
            <a:r>
              <a:rPr lang="en-US" sz="2000" b="1" dirty="0" smtClean="0"/>
              <a:t>Product </a:t>
            </a:r>
            <a:r>
              <a:rPr lang="en-US" sz="2000" b="1" dirty="0"/>
              <a:t>File </a:t>
            </a:r>
            <a:r>
              <a:rPr lang="en-US" sz="2000" dirty="0"/>
              <a:t>– </a:t>
            </a:r>
            <a:r>
              <a:rPr lang="en-US" sz="2000" u="sng" dirty="0"/>
              <a:t>PR004</a:t>
            </a:r>
            <a:r>
              <a:rPr lang="en-US" sz="2000" dirty="0"/>
              <a:t> – Product Line of </a:t>
            </a:r>
            <a:r>
              <a:rPr lang="en-US" sz="2000" dirty="0" smtClean="0"/>
              <a:t>Business and  </a:t>
            </a:r>
          </a:p>
          <a:p>
            <a:r>
              <a:rPr lang="en-US" sz="2000" b="1" dirty="0" smtClean="0"/>
              <a:t>Member </a:t>
            </a:r>
            <a:r>
              <a:rPr lang="en-US" sz="2000" b="1" dirty="0"/>
              <a:t>Eligibility </a:t>
            </a:r>
            <a:r>
              <a:rPr lang="en-US" sz="2000" dirty="0"/>
              <a:t>– </a:t>
            </a:r>
            <a:r>
              <a:rPr lang="en-US" sz="2000" u="sng" dirty="0"/>
              <a:t>ME003</a:t>
            </a:r>
            <a:r>
              <a:rPr lang="en-US" sz="2000" dirty="0"/>
              <a:t> – Insurance Type /</a:t>
            </a:r>
            <a:r>
              <a:rPr lang="en-US" sz="2000" dirty="0" smtClean="0"/>
              <a:t>Product, in June 2013 filing specifications a new data element to designate </a:t>
            </a:r>
            <a:endParaRPr lang="en-US" sz="2000" dirty="0"/>
          </a:p>
          <a:p>
            <a:endParaRPr lang="en-US" b="1" dirty="0">
              <a:solidFill>
                <a:srgbClr val="FF0000"/>
              </a:solidFill>
            </a:endParaRPr>
          </a:p>
        </p:txBody>
      </p:sp>
      <p:sp>
        <p:nvSpPr>
          <p:cNvPr id="3" name="TextBox 2"/>
          <p:cNvSpPr txBox="1"/>
          <p:nvPr/>
        </p:nvSpPr>
        <p:spPr>
          <a:xfrm>
            <a:off x="845389" y="4537494"/>
            <a:ext cx="5684807" cy="369332"/>
          </a:xfrm>
          <a:prstGeom prst="rect">
            <a:avLst/>
          </a:prstGeom>
          <a:noFill/>
        </p:spPr>
        <p:txBody>
          <a:bodyPr wrap="square" rtlCol="0">
            <a:spAutoFit/>
          </a:bodyPr>
          <a:lstStyle/>
          <a:p>
            <a:r>
              <a:rPr lang="en-US" dirty="0" smtClean="0"/>
              <a:t>**Will be available with Release 3.0**</a:t>
            </a:r>
            <a:endParaRPr lang="en-US" dirty="0"/>
          </a:p>
        </p:txBody>
      </p:sp>
    </p:spTree>
    <p:extLst>
      <p:ext uri="{BB962C8B-B14F-4D97-AF65-F5344CB8AC3E}">
        <p14:creationId xmlns:p14="http://schemas.microsoft.com/office/powerpoint/2010/main" val="22014202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a:latin typeface="+mn-lt"/>
              </a:rPr>
              <a:t>General questions about the APCD:</a:t>
            </a:r>
          </a:p>
          <a:p>
            <a:pPr marL="457200" lvl="0" indent="-457200" fontAlgn="auto">
              <a:spcAft>
                <a:spcPts val="0"/>
              </a:spcAft>
            </a:pPr>
            <a:r>
              <a:rPr lang="en-US" sz="3200" dirty="0">
                <a:latin typeface="+mn-lt"/>
              </a:rPr>
              <a:t>	(</a:t>
            </a:r>
            <a:r>
              <a:rPr lang="en-US" sz="3200" u="sng" dirty="0">
                <a:latin typeface="+mn-lt"/>
                <a:hlinkClick r:id="rId3"/>
              </a:rPr>
              <a:t>CHIA-APCD@state.ma.us</a:t>
            </a:r>
            <a:r>
              <a:rPr lang="en-US" sz="3200" dirty="0">
                <a:latin typeface="+mn-lt"/>
              </a:rPr>
              <a:t>)  </a:t>
            </a:r>
          </a:p>
          <a:p>
            <a:pPr marL="457200" lvl="0" indent="-457200" fontAlgn="auto">
              <a:spcAft>
                <a:spcPts val="0"/>
              </a:spcAft>
              <a:buFont typeface="Arial"/>
              <a:buChar char="•"/>
            </a:pPr>
            <a:r>
              <a:rPr lang="en-US" sz="3200" dirty="0">
                <a:latin typeface="+mn-lt"/>
              </a:rPr>
              <a:t>Questions related to APCD applications: (</a:t>
            </a:r>
            <a:r>
              <a:rPr lang="en-US" sz="3200" dirty="0">
                <a:latin typeface="+mn-lt"/>
                <a:hlinkClick r:id="rId4"/>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Casemix: (</a:t>
            </a:r>
            <a:r>
              <a:rPr lang="en-US" sz="3200" dirty="0">
                <a:latin typeface="+mn-lt"/>
                <a:hlinkClick r:id="rId5"/>
              </a:rPr>
              <a:t>casemix.data@state.ma.us</a:t>
            </a:r>
            <a:r>
              <a:rPr lang="en-US" sz="3200" dirty="0">
                <a:latin typeface="+mn-lt"/>
              </a:rPr>
              <a:t>)</a:t>
            </a: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Upcoming Workgroup Topics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800" dirty="0" smtClean="0"/>
              <a:t>CHIA will be publishing data profiles in the coming months</a:t>
            </a:r>
          </a:p>
          <a:p>
            <a:pPr marL="914400" lvl="1" indent="-457200" algn="l">
              <a:buFont typeface="Arial" panose="020B0604020202020204" pitchFamily="34" charset="0"/>
              <a:buChar char="•"/>
            </a:pPr>
            <a:r>
              <a:rPr lang="en-US" sz="2400" dirty="0" smtClean="0"/>
              <a:t>Frequencies on common fields for the top 7 payers</a:t>
            </a:r>
          </a:p>
          <a:p>
            <a:pPr marL="457200" indent="-457200">
              <a:buFont typeface="Arial" panose="020B0604020202020204" pitchFamily="34" charset="0"/>
              <a:buChar char="•"/>
            </a:pPr>
            <a:r>
              <a:rPr lang="en-US" sz="2800" dirty="0" smtClean="0"/>
              <a:t>Lessons learned from CHIA’s analysis of the Member Eligibility file</a:t>
            </a:r>
          </a:p>
          <a:p>
            <a:pPr marL="457200" indent="-457200">
              <a:buFont typeface="Arial" panose="020B0604020202020204" pitchFamily="34" charset="0"/>
              <a:buChar char="•"/>
            </a:pPr>
            <a:r>
              <a:rPr lang="en-US" sz="2800" dirty="0" smtClean="0"/>
              <a:t>Additional Suggestions?</a:t>
            </a:r>
          </a:p>
        </p:txBody>
      </p:sp>
    </p:spTree>
    <p:extLst>
      <p:ext uri="{BB962C8B-B14F-4D97-AF65-F5344CB8AC3E}">
        <p14:creationId xmlns:p14="http://schemas.microsoft.com/office/powerpoint/2010/main" val="7900093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Poll</a:t>
            </a:r>
            <a:endParaRPr lang="en-US" dirty="0"/>
          </a:p>
        </p:txBody>
      </p:sp>
      <p:sp>
        <p:nvSpPr>
          <p:cNvPr id="3" name="Subtitle 2"/>
          <p:cNvSpPr>
            <a:spLocks noGrp="1"/>
          </p:cNvSpPr>
          <p:nvPr>
            <p:ph type="subTitle" idx="1"/>
          </p:nvPr>
        </p:nvSpPr>
        <p:spPr/>
        <p:txBody>
          <a:bodyPr/>
          <a:lstStyle/>
          <a:p>
            <a:r>
              <a:rPr lang="en-US" dirty="0" smtClean="0"/>
              <a:t>Are you interested in seeing more information / tutorials during these webinars on Case Mix data?</a:t>
            </a:r>
            <a:endParaRPr lang="en-US" dirty="0"/>
          </a:p>
        </p:txBody>
      </p:sp>
    </p:spTree>
    <p:extLst>
      <p:ext uri="{BB962C8B-B14F-4D97-AF65-F5344CB8AC3E}">
        <p14:creationId xmlns:p14="http://schemas.microsoft.com/office/powerpoint/2010/main" val="336219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Announcements</a:t>
            </a:r>
            <a:endParaRPr lang="en-US"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Case Mix Level 1 is now fully de-identified</a:t>
            </a:r>
          </a:p>
          <a:p>
            <a:pPr marL="914400" lvl="1" indent="-457200" algn="l">
              <a:buFont typeface="Arial" panose="020B0604020202020204" pitchFamily="34" charset="0"/>
              <a:buChar char="•"/>
            </a:pPr>
            <a:r>
              <a:rPr lang="en-US" sz="2400" dirty="0" smtClean="0">
                <a:solidFill>
                  <a:schemeClr val="tx1">
                    <a:lumMod val="95000"/>
                    <a:lumOff val="5000"/>
                  </a:schemeClr>
                </a:solidFill>
              </a:rPr>
              <a:t>Still not a “public” dataset, however</a:t>
            </a:r>
          </a:p>
          <a:p>
            <a:pPr marL="914400" lvl="1" indent="-457200" algn="l">
              <a:buFont typeface="Arial" panose="020B0604020202020204" pitchFamily="34" charset="0"/>
              <a:buChar char="•"/>
            </a:pPr>
            <a:r>
              <a:rPr lang="en-US" sz="2400" dirty="0" smtClean="0">
                <a:solidFill>
                  <a:schemeClr val="tx1">
                    <a:lumMod val="95000"/>
                    <a:lumOff val="5000"/>
                  </a:schemeClr>
                </a:solidFill>
              </a:rPr>
              <a:t>You must still apply for the data the same way you would apply for any other Case Mix data</a:t>
            </a:r>
            <a:endParaRPr lang="en-US" sz="2400" dirty="0">
              <a:solidFill>
                <a:schemeClr val="tx1">
                  <a:lumMod val="95000"/>
                  <a:lumOff val="5000"/>
                </a:schemeClr>
              </a:solidFill>
            </a:endParaRPr>
          </a:p>
        </p:txBody>
      </p:sp>
    </p:spTree>
    <p:extLst>
      <p:ext uri="{BB962C8B-B14F-4D97-AF65-F5344CB8AC3E}">
        <p14:creationId xmlns:p14="http://schemas.microsoft.com/office/powerpoint/2010/main" val="2385569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Application Issues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800" dirty="0" smtClean="0"/>
              <a:t>#1 – Failure to specify which years of data are requested</a:t>
            </a:r>
          </a:p>
          <a:p>
            <a:pPr lvl="1" algn="l"/>
            <a:endParaRPr lang="en-US" dirty="0"/>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3595" t="17435" r="28404" b="22832"/>
          <a:stretch/>
        </p:blipFill>
        <p:spPr bwMode="auto">
          <a:xfrm>
            <a:off x="3533776" y="2500531"/>
            <a:ext cx="5019674" cy="3513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3288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Application Issues</a:t>
            </a:r>
            <a:endParaRPr lang="en-US" dirty="0"/>
          </a:p>
        </p:txBody>
      </p:sp>
      <p:sp>
        <p:nvSpPr>
          <p:cNvPr id="3" name="Subtitle 2"/>
          <p:cNvSpPr>
            <a:spLocks noGrp="1"/>
          </p:cNvSpPr>
          <p:nvPr>
            <p:ph type="subTitle" idx="1"/>
          </p:nvPr>
        </p:nvSpPr>
        <p:spPr/>
        <p:txBody>
          <a:bodyPr>
            <a:normAutofit/>
          </a:bodyPr>
          <a:lstStyle/>
          <a:p>
            <a:pPr marL="457200" indent="-457200">
              <a:buFont typeface="Arial" panose="020B0604020202020204" pitchFamily="34" charset="0"/>
              <a:buChar char="•"/>
            </a:pPr>
            <a:r>
              <a:rPr lang="en-US" sz="2800" dirty="0" smtClean="0"/>
              <a:t>#2 - Data security questions left BLANK</a:t>
            </a:r>
            <a:endParaRPr lang="en-US" sz="2800"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7496" t="-1691" r="29407" b="40843"/>
          <a:stretch/>
        </p:blipFill>
        <p:spPr bwMode="auto">
          <a:xfrm>
            <a:off x="2874644" y="2446020"/>
            <a:ext cx="5193031" cy="38515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7382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Application Issues</a:t>
            </a:r>
            <a:endParaRPr lang="en-US" dirty="0"/>
          </a:p>
        </p:txBody>
      </p:sp>
      <p:sp>
        <p:nvSpPr>
          <p:cNvPr id="3" name="Subtitle 2"/>
          <p:cNvSpPr>
            <a:spLocks noGrp="1"/>
          </p:cNvSpPr>
          <p:nvPr>
            <p:ph type="subTitle" idx="1"/>
          </p:nvPr>
        </p:nvSpPr>
        <p:spPr>
          <a:xfrm>
            <a:off x="485415" y="1895499"/>
            <a:ext cx="7761815" cy="561951"/>
          </a:xfrm>
        </p:spPr>
        <p:txBody>
          <a:bodyPr>
            <a:normAutofit/>
          </a:bodyPr>
          <a:lstStyle/>
          <a:p>
            <a:pPr marL="457200" indent="-457200">
              <a:buFont typeface="Arial" panose="020B0604020202020204" pitchFamily="34" charset="0"/>
              <a:buChar char="•"/>
            </a:pPr>
            <a:r>
              <a:rPr lang="en-US" sz="2800" dirty="0" smtClean="0"/>
              <a:t>#3 – Missing application materials</a:t>
            </a:r>
          </a:p>
        </p:txBody>
      </p:sp>
      <p:sp>
        <p:nvSpPr>
          <p:cNvPr id="4" name="TextBox 3"/>
          <p:cNvSpPr txBox="1"/>
          <p:nvPr/>
        </p:nvSpPr>
        <p:spPr>
          <a:xfrm>
            <a:off x="657224" y="2476499"/>
            <a:ext cx="3590926" cy="2308324"/>
          </a:xfrm>
          <a:prstGeom prst="rect">
            <a:avLst/>
          </a:prstGeom>
          <a:noFill/>
        </p:spPr>
        <p:txBody>
          <a:bodyPr wrap="square" rtlCol="0">
            <a:spAutoFit/>
          </a:bodyPr>
          <a:lstStyle/>
          <a:p>
            <a:r>
              <a:rPr lang="en-US" dirty="0" smtClean="0"/>
              <a:t>Required prior to REVIEW:</a:t>
            </a:r>
          </a:p>
          <a:p>
            <a:pPr marL="285750" indent="-285750">
              <a:buFont typeface="Wingdings" panose="05000000000000000000" pitchFamily="2" charset="2"/>
              <a:buChar char="ü"/>
            </a:pPr>
            <a:r>
              <a:rPr lang="en-US" dirty="0" smtClean="0"/>
              <a:t>Data Request Application</a:t>
            </a:r>
          </a:p>
          <a:p>
            <a:pPr marL="285750" indent="-285750">
              <a:buFont typeface="Wingdings" panose="05000000000000000000" pitchFamily="2" charset="2"/>
              <a:buChar char="ü"/>
            </a:pPr>
            <a:r>
              <a:rPr lang="en-US" dirty="0" smtClean="0"/>
              <a:t>Data Specification Worksheet</a:t>
            </a:r>
          </a:p>
          <a:p>
            <a:pPr marL="285750" indent="-285750">
              <a:buFont typeface="Wingdings" panose="05000000000000000000" pitchFamily="2" charset="2"/>
              <a:buChar char="ü"/>
            </a:pPr>
            <a:r>
              <a:rPr lang="en-US" dirty="0" smtClean="0"/>
              <a:t>Research Methodology</a:t>
            </a:r>
          </a:p>
          <a:p>
            <a:pPr marL="285750" indent="-285750">
              <a:buFont typeface="Wingdings" panose="05000000000000000000" pitchFamily="2" charset="2"/>
              <a:buChar char="ü"/>
            </a:pPr>
            <a:r>
              <a:rPr lang="en-US" dirty="0" smtClean="0"/>
              <a:t>Application Fee / Request for Fee Waiver</a:t>
            </a:r>
          </a:p>
          <a:p>
            <a:pPr marL="285750" indent="-285750">
              <a:buFont typeface="Wingdings" panose="05000000000000000000" pitchFamily="2" charset="2"/>
              <a:buChar char="ü"/>
            </a:pPr>
            <a:r>
              <a:rPr lang="en-US" dirty="0" smtClean="0"/>
              <a:t>Documentation of IRB Approval (if necessary)</a:t>
            </a:r>
          </a:p>
        </p:txBody>
      </p:sp>
      <p:sp>
        <p:nvSpPr>
          <p:cNvPr id="5" name="TextBox 4"/>
          <p:cNvSpPr txBox="1"/>
          <p:nvPr/>
        </p:nvSpPr>
        <p:spPr>
          <a:xfrm>
            <a:off x="4656304" y="2476499"/>
            <a:ext cx="3590926" cy="2308324"/>
          </a:xfrm>
          <a:prstGeom prst="rect">
            <a:avLst/>
          </a:prstGeom>
          <a:noFill/>
        </p:spPr>
        <p:txBody>
          <a:bodyPr wrap="square" rtlCol="0">
            <a:spAutoFit/>
          </a:bodyPr>
          <a:lstStyle/>
          <a:p>
            <a:r>
              <a:rPr lang="en-US" dirty="0" smtClean="0"/>
              <a:t>Required prior to FULFILLMENT:</a:t>
            </a:r>
          </a:p>
          <a:p>
            <a:pPr marL="285750" indent="-285750">
              <a:buFont typeface="Wingdings" panose="05000000000000000000" pitchFamily="2" charset="2"/>
              <a:buChar char="ü"/>
            </a:pPr>
            <a:r>
              <a:rPr lang="en-US" dirty="0" smtClean="0"/>
              <a:t>Data Use Agreement</a:t>
            </a:r>
          </a:p>
          <a:p>
            <a:pPr marL="285750" indent="-285750">
              <a:buFont typeface="Wingdings" panose="05000000000000000000" pitchFamily="2" charset="2"/>
              <a:buChar char="ü"/>
            </a:pPr>
            <a:r>
              <a:rPr lang="en-US" dirty="0" smtClean="0"/>
              <a:t>Confidentiality Agreements for All Members of the Project Team</a:t>
            </a:r>
          </a:p>
          <a:p>
            <a:pPr marL="285750" indent="-285750">
              <a:buFont typeface="Wingdings" panose="05000000000000000000" pitchFamily="2" charset="2"/>
              <a:buChar char="ü"/>
            </a:pPr>
            <a:r>
              <a:rPr lang="en-US" dirty="0" smtClean="0"/>
              <a:t>Research Methodology</a:t>
            </a:r>
          </a:p>
          <a:p>
            <a:pPr marL="285750" indent="-285750">
              <a:buFont typeface="Wingdings" panose="05000000000000000000" pitchFamily="2" charset="2"/>
              <a:buChar char="ü"/>
            </a:pPr>
            <a:r>
              <a:rPr lang="en-US" dirty="0" smtClean="0"/>
              <a:t>Medicaid Acknowledgement of Conditions (if applicable)</a:t>
            </a:r>
          </a:p>
          <a:p>
            <a:pPr marL="285750" indent="-285750">
              <a:buFont typeface="Wingdings" panose="05000000000000000000" pitchFamily="2" charset="2"/>
              <a:buChar char="ü"/>
            </a:pPr>
            <a:r>
              <a:rPr lang="en-US" dirty="0" smtClean="0"/>
              <a:t>Fee Waiver Request</a:t>
            </a:r>
            <a:endParaRPr lang="en-US" dirty="0"/>
          </a:p>
        </p:txBody>
      </p:sp>
      <p:sp>
        <p:nvSpPr>
          <p:cNvPr id="6" name="TextBox 5"/>
          <p:cNvSpPr txBox="1"/>
          <p:nvPr/>
        </p:nvSpPr>
        <p:spPr>
          <a:xfrm>
            <a:off x="657224" y="5086349"/>
            <a:ext cx="6657976" cy="923330"/>
          </a:xfrm>
          <a:prstGeom prst="rect">
            <a:avLst/>
          </a:prstGeom>
          <a:noFill/>
        </p:spPr>
        <p:txBody>
          <a:bodyPr wrap="square" rtlCol="0">
            <a:spAutoFit/>
          </a:bodyPr>
          <a:lstStyle/>
          <a:p>
            <a:r>
              <a:rPr lang="en-US" dirty="0" smtClean="0"/>
              <a:t>Required prior to DELIVERY OF DATA:</a:t>
            </a:r>
          </a:p>
          <a:p>
            <a:pPr marL="285750" indent="-285750">
              <a:buFont typeface="Wingdings" panose="05000000000000000000" pitchFamily="2" charset="2"/>
              <a:buChar char="ü"/>
            </a:pPr>
            <a:r>
              <a:rPr lang="en-US" dirty="0" smtClean="0"/>
              <a:t>Data Fees</a:t>
            </a:r>
          </a:p>
          <a:p>
            <a:r>
              <a:rPr lang="en-US" dirty="0" smtClean="0"/>
              <a:t>[unless you applied for and were granted a fee waiver by CHIA]</a:t>
            </a:r>
          </a:p>
        </p:txBody>
      </p:sp>
    </p:spTree>
    <p:extLst>
      <p:ext uri="{BB962C8B-B14F-4D97-AF65-F5344CB8AC3E}">
        <p14:creationId xmlns:p14="http://schemas.microsoft.com/office/powerpoint/2010/main" val="2615260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Questions from MA APCD Users</a:t>
            </a:r>
            <a:endParaRPr lang="en-US" dirty="0"/>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#1</a:t>
            </a:r>
          </a:p>
          <a:p>
            <a:pPr marL="342900" indent="-342900">
              <a:buFont typeface="Arial" panose="020B0604020202020204" pitchFamily="34" charset="0"/>
              <a:buChar char="•"/>
            </a:pPr>
            <a:r>
              <a:rPr lang="en-US" sz="2400" dirty="0" smtClean="0"/>
              <a:t>The Member Deductible </a:t>
            </a:r>
            <a:r>
              <a:rPr lang="en-US" sz="2400" dirty="0"/>
              <a:t>(ME049), </a:t>
            </a:r>
            <a:r>
              <a:rPr lang="en-US" sz="2400" dirty="0" smtClean="0"/>
              <a:t>Medical Deductible </a:t>
            </a:r>
            <a:r>
              <a:rPr lang="en-US" sz="2400" dirty="0"/>
              <a:t>(</a:t>
            </a:r>
            <a:r>
              <a:rPr lang="en-US" sz="2400" dirty="0" smtClean="0"/>
              <a:t>ME111), </a:t>
            </a:r>
            <a:r>
              <a:rPr lang="en-US" sz="2400" dirty="0" smtClean="0"/>
              <a:t>Pharmacy Deductible </a:t>
            </a:r>
            <a:r>
              <a:rPr lang="en-US" sz="2400" dirty="0"/>
              <a:t>(ME112), and </a:t>
            </a:r>
            <a:r>
              <a:rPr lang="en-US" sz="2400" dirty="0" smtClean="0"/>
              <a:t>Behavioral Health Deductible </a:t>
            </a:r>
            <a:r>
              <a:rPr lang="en-US" sz="2400" dirty="0"/>
              <a:t>(ME114) seem to be categorical variables. </a:t>
            </a:r>
            <a:endParaRPr lang="en-US" sz="2400" dirty="0" smtClean="0"/>
          </a:p>
          <a:p>
            <a:pPr marL="342900" indent="-342900">
              <a:buFont typeface="Arial" panose="020B0604020202020204" pitchFamily="34" charset="0"/>
              <a:buChar char="•"/>
            </a:pPr>
            <a:r>
              <a:rPr lang="en-US" sz="2400" dirty="0" smtClean="0"/>
              <a:t>For </a:t>
            </a:r>
            <a:r>
              <a:rPr lang="en-US" sz="2400" dirty="0"/>
              <a:t>instance for </a:t>
            </a:r>
            <a:r>
              <a:rPr lang="en-US" sz="2400" dirty="0" smtClean="0"/>
              <a:t>Member Deductible</a:t>
            </a:r>
            <a:r>
              <a:rPr lang="en-US" sz="2400" dirty="0"/>
              <a:t>, values range from 0-60, with smaller step-wise increments in the lower values (0,1, 1.5, 2, 2.4, 4, 3.5, 4, 5, 6, 7….40, 50, 60 </a:t>
            </a:r>
            <a:r>
              <a:rPr lang="en-US" sz="2400" dirty="0" err="1"/>
              <a:t>etc</a:t>
            </a:r>
            <a:r>
              <a:rPr lang="en-US" sz="2400" dirty="0"/>
              <a:t>). </a:t>
            </a:r>
            <a:endParaRPr lang="en-US" sz="2400" dirty="0" smtClean="0"/>
          </a:p>
          <a:p>
            <a:pPr marL="342900" indent="-342900">
              <a:buFont typeface="Arial" panose="020B0604020202020204" pitchFamily="34" charset="0"/>
              <a:buChar char="•"/>
            </a:pPr>
            <a:r>
              <a:rPr lang="en-US" sz="2400" dirty="0" smtClean="0"/>
              <a:t>This </a:t>
            </a:r>
            <a:r>
              <a:rPr lang="en-US" sz="2400" dirty="0"/>
              <a:t>does not match what </a:t>
            </a:r>
            <a:r>
              <a:rPr lang="en-US" sz="2400" dirty="0" smtClean="0"/>
              <a:t>is specified in the </a:t>
            </a:r>
            <a:r>
              <a:rPr lang="en-US" sz="2400" dirty="0"/>
              <a:t>submission </a:t>
            </a:r>
            <a:r>
              <a:rPr lang="en-US" sz="2400" dirty="0" smtClean="0"/>
              <a:t>guidelines.</a:t>
            </a:r>
          </a:p>
        </p:txBody>
      </p:sp>
    </p:spTree>
    <p:extLst>
      <p:ext uri="{BB962C8B-B14F-4D97-AF65-F5344CB8AC3E}">
        <p14:creationId xmlns:p14="http://schemas.microsoft.com/office/powerpoint/2010/main" val="691414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#1 - Answer</a:t>
            </a:r>
          </a:p>
          <a:p>
            <a:pPr marL="342900" indent="-342900">
              <a:buFont typeface="Arial" panose="020B0604020202020204" pitchFamily="34" charset="0"/>
              <a:buChar char="•"/>
            </a:pPr>
            <a:r>
              <a:rPr lang="en-US" sz="2400" dirty="0"/>
              <a:t>For currency fields, CHIA imputes a decimal.  Note that '0' is a value (not null).</a:t>
            </a:r>
            <a:endParaRPr lang="en-US" sz="2400" dirty="0" smtClean="0"/>
          </a:p>
        </p:txBody>
      </p:sp>
    </p:spTree>
    <p:extLst>
      <p:ext uri="{BB962C8B-B14F-4D97-AF65-F5344CB8AC3E}">
        <p14:creationId xmlns:p14="http://schemas.microsoft.com/office/powerpoint/2010/main" val="2410109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Questions from MA APCD Users</a:t>
            </a:r>
          </a:p>
        </p:txBody>
      </p:sp>
      <p:sp>
        <p:nvSpPr>
          <p:cNvPr id="3" name="Subtitle 2"/>
          <p:cNvSpPr>
            <a:spLocks noGrp="1"/>
          </p:cNvSpPr>
          <p:nvPr>
            <p:ph type="subTitle" idx="1"/>
          </p:nvPr>
        </p:nvSpPr>
        <p:spPr>
          <a:xfrm>
            <a:off x="485415" y="1895499"/>
            <a:ext cx="8458560" cy="4362426"/>
          </a:xfrm>
        </p:spPr>
        <p:txBody>
          <a:bodyPr>
            <a:normAutofit/>
          </a:bodyPr>
          <a:lstStyle/>
          <a:p>
            <a:r>
              <a:rPr lang="en-US" sz="2400" dirty="0" smtClean="0"/>
              <a:t>QUESTION #2</a:t>
            </a:r>
          </a:p>
          <a:p>
            <a:pPr marL="342900" indent="-342900">
              <a:buFont typeface="Arial" panose="020B0604020202020204" pitchFamily="34" charset="0"/>
              <a:buChar char="•"/>
            </a:pPr>
            <a:r>
              <a:rPr lang="en-US" sz="2400" dirty="0"/>
              <a:t>Around 54% of members in the claims sample (when </a:t>
            </a:r>
            <a:r>
              <a:rPr lang="en-US" sz="2400" dirty="0" smtClean="0"/>
              <a:t>de-duplicated </a:t>
            </a:r>
            <a:r>
              <a:rPr lang="en-US" sz="2400" dirty="0"/>
              <a:t>by payer specific member code) have no value in the </a:t>
            </a:r>
            <a:r>
              <a:rPr lang="en-US" sz="2400" dirty="0" smtClean="0"/>
              <a:t>Member Deductible </a:t>
            </a:r>
            <a:r>
              <a:rPr lang="en-US" sz="2400" dirty="0"/>
              <a:t>(ME049) variable. </a:t>
            </a:r>
            <a:endParaRPr lang="en-US" sz="2400" dirty="0" smtClean="0"/>
          </a:p>
          <a:p>
            <a:pPr marL="342900" indent="-342900">
              <a:buFont typeface="Arial" panose="020B0604020202020204" pitchFamily="34" charset="0"/>
              <a:buChar char="•"/>
            </a:pPr>
            <a:r>
              <a:rPr lang="en-US" sz="2400" dirty="0" smtClean="0"/>
              <a:t>Do </a:t>
            </a:r>
            <a:r>
              <a:rPr lang="en-US" sz="2400" dirty="0"/>
              <a:t>you have any thoughts on why these values might be missing for those members?</a:t>
            </a:r>
            <a:endParaRPr lang="en-US" sz="2400" dirty="0" smtClean="0"/>
          </a:p>
        </p:txBody>
      </p:sp>
    </p:spTree>
    <p:extLst>
      <p:ext uri="{BB962C8B-B14F-4D97-AF65-F5344CB8AC3E}">
        <p14:creationId xmlns:p14="http://schemas.microsoft.com/office/powerpoint/2010/main" val="797857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FINALPowerPointTEMPLATE 5_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3680</TotalTime>
  <Words>2073</Words>
  <Application>Microsoft Office PowerPoint</Application>
  <PresentationFormat>On-screen Show (4:3)</PresentationFormat>
  <Paragraphs>317</Paragraphs>
  <Slides>27</Slides>
  <Notes>14</Notes>
  <HiddenSlides>0</HiddenSlides>
  <MMClips>0</MMClips>
  <ScaleCrop>false</ScaleCrop>
  <HeadingPairs>
    <vt:vector size="4" baseType="variant">
      <vt:variant>
        <vt:lpstr>Theme</vt:lpstr>
      </vt:variant>
      <vt:variant>
        <vt:i4>4</vt:i4>
      </vt:variant>
      <vt:variant>
        <vt:lpstr>Slide Titles</vt:lpstr>
      </vt:variant>
      <vt:variant>
        <vt:i4>27</vt:i4>
      </vt:variant>
    </vt:vector>
  </HeadingPairs>
  <TitlesOfParts>
    <vt:vector size="31" baseType="lpstr">
      <vt:lpstr>content option A</vt:lpstr>
      <vt:lpstr>Office Theme</vt:lpstr>
      <vt:lpstr>HIT January 2014</vt:lpstr>
      <vt:lpstr>FINALPowerPointTEMPLATE 5_28</vt:lpstr>
      <vt:lpstr>Monthly MA APCD User Workgroup Webinar</vt:lpstr>
      <vt:lpstr>Agenda</vt:lpstr>
      <vt:lpstr>Announcements</vt:lpstr>
      <vt:lpstr>Common Application Issues</vt:lpstr>
      <vt:lpstr>Common Application Issues</vt:lpstr>
      <vt:lpstr>Common Application Issues</vt:lpstr>
      <vt:lpstr>Questions from MA APCD Users</vt:lpstr>
      <vt:lpstr>Questions from MA APCD Users</vt:lpstr>
      <vt:lpstr>Questions from MA APCD Users</vt:lpstr>
      <vt:lpstr>Questions from MA APCD Users</vt:lpstr>
      <vt:lpstr>Questions from MA APCD Users</vt:lpstr>
      <vt:lpstr>Questions from MA APCD Users</vt:lpstr>
      <vt:lpstr>Questions from MA APCD Users</vt:lpstr>
      <vt:lpstr>Questions from MA APCD Users</vt:lpstr>
      <vt:lpstr>Questions from MA APCD Users</vt:lpstr>
      <vt:lpstr>Questions from MA APCD Users</vt:lpstr>
      <vt:lpstr>TUTORIAL</vt:lpstr>
      <vt:lpstr>How Do I Count Patients Admitted from the Emergency Department (ED) in the Casemix Hospital Discharge Data (HDD)?  </vt:lpstr>
      <vt:lpstr>How to Count Patients Admitted from the Emergency Department (ED) in the Casemix Hospital Discharge Data (HDD)</vt:lpstr>
      <vt:lpstr>How Do I Count Patients Admitted from the Emergency Department (ED) in the Casemix Hospital Discharge Data (HDD)? (continued) </vt:lpstr>
      <vt:lpstr>How Do I Count Patients Admitted from the Emergency Department (ED) in the Casemix Hospital Discharge Data (HDD)?  (concluded)</vt:lpstr>
      <vt:lpstr>TUTORIAL</vt:lpstr>
      <vt:lpstr>In Currently Released Data, Two  APCD Fields in the Product File and Eligibility File Can be Used to Filter for Medicaid Managed Care Beneficiaries</vt:lpstr>
      <vt:lpstr>  In the June 2013 APCD Specifications, a new Medical Claims Field was incorporated to designate Medicaid Managed Care Beneficiaries</vt:lpstr>
      <vt:lpstr>Questions?</vt:lpstr>
      <vt:lpstr>Upcoming Workgroup Topics</vt:lpstr>
      <vt:lpstr>Poll</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2014-04-22T00:14:56Z</dcterms:created>
  <dc:creator>Bob Kramer</dc:creator>
  <lastModifiedBy>sysadmin</lastModifiedBy>
  <lastPrinted>2014-08-26T17:45:06Z</lastPrinted>
  <dcterms:modified xsi:type="dcterms:W3CDTF">2014-08-26T18:44:44Z</dcterms:modified>
  <revision>106</revision>
  <dc:title>HIT Team Meeting</dc:title>
</coreProperties>
</file>