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301" r:id="rId4"/>
    <p:sldId id="280" r:id="rId5"/>
    <p:sldId id="300" r:id="rId6"/>
    <p:sldId id="296" r:id="rId7"/>
    <p:sldId id="302" r:id="rId8"/>
    <p:sldId id="304" r:id="rId9"/>
    <p:sldId id="305" r:id="rId10"/>
    <p:sldId id="306" r:id="rId11"/>
    <p:sldId id="307" r:id="rId12"/>
    <p:sldId id="308" r:id="rId13"/>
    <p:sldId id="303" r:id="rId14"/>
    <p:sldId id="310" r:id="rId15"/>
    <p:sldId id="309" r:id="rId16"/>
    <p:sldId id="311" r:id="rId17"/>
    <p:sldId id="312" r:id="rId18"/>
    <p:sldId id="297" r:id="rId19"/>
    <p:sldId id="293" r:id="rId20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79771" autoAdjust="0"/>
  </p:normalViewPr>
  <p:slideViewPr>
    <p:cSldViewPr snapToGrid="0" snapToObjects="1" showGuides="1">
      <p:cViewPr>
        <p:scale>
          <a:sx n="69" d="100"/>
          <a:sy n="69" d="100"/>
        </p:scale>
        <p:origin x="-2844" y="-612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slide" Target="slides/slide16.xml"/>
  <Relationship Id="rId18" Type="http://schemas.openxmlformats.org/officeDocument/2006/relationships/slide" Target="slides/slide17.xml"/>
  <Relationship Id="rId19" Type="http://schemas.openxmlformats.org/officeDocument/2006/relationships/slide" Target="slides/slide18.xml"/>
  <Relationship Id="rId2" Type="http://schemas.openxmlformats.org/officeDocument/2006/relationships/slide" Target="slides/slide1.xml"/>
  <Relationship Id="rId20" Type="http://schemas.openxmlformats.org/officeDocument/2006/relationships/slide" Target="slides/slide19.xml"/>
  <Relationship Id="rId21" Type="http://schemas.openxmlformats.org/officeDocument/2006/relationships/notesMaster" Target="notesMasters/notesMaster1.xml"/>
  <Relationship Id="rId22" Type="http://schemas.openxmlformats.org/officeDocument/2006/relationships/handoutMaster" Target="handoutMasters/handoutMaster1.xml"/>
  <Relationship Id="rId23" Type="http://schemas.openxmlformats.org/officeDocument/2006/relationships/commentAuthors" Target="commentAuthors.xml"/>
  <Relationship Id="rId24" Type="http://schemas.openxmlformats.org/officeDocument/2006/relationships/presProps" Target="presProps.xml"/>
  <Relationship Id="rId25" Type="http://schemas.openxmlformats.org/officeDocument/2006/relationships/viewProps" Target="viewProps.xml"/>
  <Relationship Id="rId26" Type="http://schemas.openxmlformats.org/officeDocument/2006/relationships/theme" Target="theme/theme1.xml"/>
  <Relationship Id="rId27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charts/_rels/chart1.xml.rels><?xml version="1.0" encoding="UTF-8"?>

<Relationships xmlns="http://schemas.openxmlformats.org/package/2006/relationships">
  <Relationship Id="rId1" Type="http://schemas.openxmlformats.org/officeDocument/2006/relationships/oleObject" TargetMode="External" Target="file://///chia-fs01/users/KHINES/APCD/Reports/SubmissionMetrics2013.xls"/>
</Relationships>

</file>

<file path=ppt/charts/_rels/chart2.xml.rels><?xml version="1.0" encoding="UTF-8"?>

<Relationships xmlns="http://schemas.openxmlformats.org/package/2006/relationships">
  <Relationship Id="rId1" Type="http://schemas.openxmlformats.org/officeDocument/2006/relationships/oleObject" TargetMode="External" Target="file://///chia-fs01/users/KHINES/APCD/Reports/SubmissionMetrics2013.xls"/>
</Relationships>

</file>

<file path=ppt/charts/_rels/chart3.xml.rels><?xml version="1.0" encoding="UTF-8"?>

<Relationships xmlns="http://schemas.openxmlformats.org/package/2006/relationships">
  <Relationship Id="rId1" Type="http://schemas.openxmlformats.org/officeDocument/2006/relationships/oleObject" TargetMode="External" Target="file://///chia-fs01/users/KHINES/APCD/Reports/SubmissionMetrics2013.xls"/>
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083552055992996E-2"/>
          <c:y val="7.407407407407407E-2"/>
          <c:w val="0.73851312335958008"/>
          <c:h val="0.74794838145231846"/>
        </c:manualLayout>
      </c:layout>
      <c:lineChart>
        <c:grouping val="standard"/>
        <c:varyColors val="0"/>
        <c:ser>
          <c:idx val="0"/>
          <c:order val="0"/>
          <c:cat>
            <c:numRef>
              <c:f>Sheet1!$A$1:$L$1</c:f>
              <c:numCache>
                <c:formatCode>mmm\-yy</c:formatCode>
                <c:ptCount val="12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</c:numCache>
            </c:numRef>
          </c:cat>
          <c:val>
            <c:numRef>
              <c:f>Sheet1!$A$2:$L$2</c:f>
              <c:numCache>
                <c:formatCode>#,##0</c:formatCode>
                <c:ptCount val="12"/>
                <c:pt idx="0">
                  <c:v>5359053</c:v>
                </c:pt>
                <c:pt idx="1">
                  <c:v>5624087</c:v>
                </c:pt>
                <c:pt idx="2">
                  <c:v>5728406</c:v>
                </c:pt>
                <c:pt idx="3">
                  <c:v>9056967</c:v>
                </c:pt>
                <c:pt idx="4">
                  <c:v>6096763</c:v>
                </c:pt>
                <c:pt idx="5">
                  <c:v>5631957</c:v>
                </c:pt>
                <c:pt idx="6">
                  <c:v>7309949</c:v>
                </c:pt>
                <c:pt idx="7">
                  <c:v>5644070</c:v>
                </c:pt>
                <c:pt idx="8">
                  <c:v>5200245</c:v>
                </c:pt>
                <c:pt idx="9">
                  <c:v>7043367</c:v>
                </c:pt>
                <c:pt idx="10">
                  <c:v>6366651</c:v>
                </c:pt>
                <c:pt idx="11">
                  <c:v>6944158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921216"/>
        <c:axId val="122881536"/>
      </c:lineChart>
      <c:dateAx>
        <c:axId val="8892121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22881536"/>
        <c:crosses val="autoZero"/>
        <c:auto val="1"/>
        <c:lblOffset val="100"/>
        <c:baseTimeUnit val="months"/>
      </c:dateAx>
      <c:valAx>
        <c:axId val="122881536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88921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cat>
            <c:numRef>
              <c:f>Sheet2!$A$1:$L$1</c:f>
              <c:numCache>
                <c:formatCode>mmm\-yy</c:formatCode>
                <c:ptCount val="12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</c:numCache>
            </c:numRef>
          </c:cat>
          <c:val>
            <c:numRef>
              <c:f>Sheet2!$A$2:$L$2</c:f>
              <c:numCache>
                <c:formatCode>#,##0</c:formatCode>
                <c:ptCount val="12"/>
                <c:pt idx="0">
                  <c:v>110575</c:v>
                </c:pt>
                <c:pt idx="1">
                  <c:v>110575</c:v>
                </c:pt>
                <c:pt idx="2">
                  <c:v>110217</c:v>
                </c:pt>
                <c:pt idx="3">
                  <c:v>110575</c:v>
                </c:pt>
                <c:pt idx="4">
                  <c:v>110925</c:v>
                </c:pt>
                <c:pt idx="5">
                  <c:v>112118</c:v>
                </c:pt>
                <c:pt idx="6">
                  <c:v>112970</c:v>
                </c:pt>
                <c:pt idx="7">
                  <c:v>113710</c:v>
                </c:pt>
                <c:pt idx="8">
                  <c:v>114358</c:v>
                </c:pt>
                <c:pt idx="9" formatCode="0">
                  <c:v>118033</c:v>
                </c:pt>
                <c:pt idx="10">
                  <c:v>118033</c:v>
                </c:pt>
                <c:pt idx="11">
                  <c:v>118179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526208"/>
        <c:axId val="84527744"/>
      </c:lineChart>
      <c:dateAx>
        <c:axId val="8452620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84527744"/>
        <c:crosses val="autoZero"/>
        <c:auto val="1"/>
        <c:lblOffset val="100"/>
        <c:baseTimeUnit val="months"/>
      </c:dateAx>
      <c:valAx>
        <c:axId val="8452774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84526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cat>
            <c:numRef>
              <c:f>Sheet3!$B$9:$G$9</c:f>
              <c:numCache>
                <c:formatCode>mmm\-yy</c:formatCode>
                <c:ptCount val="6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</c:numCache>
            </c:numRef>
          </c:cat>
          <c:val>
            <c:numRef>
              <c:f>Sheet3!$B$10:$G$10</c:f>
              <c:numCache>
                <c:formatCode>General</c:formatCode>
                <c:ptCount val="6"/>
                <c:pt idx="0">
                  <c:v>1582</c:v>
                </c:pt>
                <c:pt idx="1">
                  <c:v>2806</c:v>
                </c:pt>
                <c:pt idx="2">
                  <c:v>4356</c:v>
                </c:pt>
                <c:pt idx="3">
                  <c:v>8859</c:v>
                </c:pt>
                <c:pt idx="4">
                  <c:v>10483</c:v>
                </c:pt>
                <c:pt idx="5">
                  <c:v>12263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937728"/>
        <c:axId val="122939264"/>
      </c:lineChart>
      <c:dateAx>
        <c:axId val="12293772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22939264"/>
        <c:crosses val="autoZero"/>
        <c:auto val="1"/>
        <c:lblOffset val="100"/>
        <c:baseTimeUnit val="months"/>
      </c:dateAx>
      <c:valAx>
        <c:axId val="1229392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22937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9/9/2014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9/9/2014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1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1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3.xml"/>
</Relationships>

</file>

<file path=ppt/notesSlides/_rels/notesSlide1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_rels/notesSlide1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_rels/notesSlide1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_rels/notesSlide1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7.xml"/>
</Relationships>

</file>

<file path=ppt/notesSlides/_rels/notesSlide1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8.xml"/>
</Relationships>

</file>

<file path=ppt/notesSlides/_rels/notesSlide1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9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1052" indent="-288865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546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7649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983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4202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04205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6639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28577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888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120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224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942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420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555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C67FED88-7C8C-485B-B82E-1D1D6BFA578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83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293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769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803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751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177897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3.png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3.png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theme" Target="../theme/theme1.xml"/>
  <Relationship Id="rId8" Type="http://schemas.openxmlformats.org/officeDocument/2006/relationships/image" Target="../media/image1.png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2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0.xml"/>
  <Relationship Id="rId3" Type="http://schemas.openxmlformats.org/officeDocument/2006/relationships/chart" Target="../charts/chart3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1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2.xml"/>
  <Relationship Id="rId3" Type="http://schemas.openxmlformats.org/officeDocument/2006/relationships/image" Target="../media/image6.png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3.xml"/>
  <Relationship Id="rId3" Type="http://schemas.openxmlformats.org/officeDocument/2006/relationships/image" Target="../media/image7.emf"/>
  <Relationship Id="rId4" Type="http://schemas.openxmlformats.org/officeDocument/2006/relationships/image" Target="../media/image8.emf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4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5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6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7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8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9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3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4.xml"/>
  <Relationship Id="rId3" Type="http://schemas.openxmlformats.org/officeDocument/2006/relationships/image" Target="../media/image4.png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5.xml"/>
  <Relationship Id="rId3" Type="http://schemas.openxmlformats.org/officeDocument/2006/relationships/image" Target="../media/image5.png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6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7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8.xml"/>
  <Relationship Id="rId3" Type="http://schemas.openxmlformats.org/officeDocument/2006/relationships/chart" Target="../charts/chart1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9.xml"/>
  <Relationship Id="rId3" Type="http://schemas.openxmlformats.org/officeDocument/2006/relationships/chart" Target="../charts/char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September 9, 2014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Error Rates/Patterns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*WARNING - Actuarial Value indicates no cost sharing by the plan; AV reported as = 0.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389671"/>
              </p:ext>
            </p:extLst>
          </p:nvPr>
        </p:nvGraphicFramePr>
        <p:xfrm>
          <a:off x="955964" y="2784764"/>
          <a:ext cx="6691745" cy="3110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7524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Review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18731"/>
              </p:ext>
            </p:extLst>
          </p:nvPr>
        </p:nvGraphicFramePr>
        <p:xfrm>
          <a:off x="1025235" y="2355274"/>
          <a:ext cx="6761019" cy="2826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4391"/>
                <a:gridCol w="1291657"/>
                <a:gridCol w="1291657"/>
                <a:gridCol w="1291657"/>
                <a:gridCol w="1291657"/>
              </a:tblGrid>
              <a:tr h="3686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Count Category</a:t>
                      </a:r>
                      <a:endParaRPr lang="en-US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201212</a:t>
                      </a:r>
                      <a:endParaRPr lang="en-US" sz="12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2012</a:t>
                      </a:r>
                      <a:endParaRPr lang="en-US" sz="12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937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# By PlanProvID</a:t>
                      </a:r>
                      <a:endParaRPr lang="en-US" sz="10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% By </a:t>
                      </a:r>
                      <a:r>
                        <a:rPr lang="en-US" sz="1000" u="none" strike="noStrike" dirty="0" err="1">
                          <a:effectLst/>
                        </a:rPr>
                        <a:t>PlanProvId</a:t>
                      </a:r>
                      <a:r>
                        <a:rPr lang="en-US" sz="1000" u="none" strike="noStrike" dirty="0">
                          <a:effectLst/>
                        </a:rPr>
                        <a:t> Current / Above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# By PlanProvID</a:t>
                      </a:r>
                      <a:endParaRPr lang="en-US" sz="1000" b="1" i="0" u="none" strike="noStrike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% By PlanProvId Current / Above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1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12. # of PCs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#########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#########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9128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13. # of PCs matched to providers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-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                 -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674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8590" y="1895499"/>
            <a:ext cx="7761815" cy="411880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9" y="2466975"/>
            <a:ext cx="714678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457965"/>
              </p:ext>
            </p:extLst>
          </p:nvPr>
        </p:nvGraphicFramePr>
        <p:xfrm>
          <a:off x="1773380" y="4595813"/>
          <a:ext cx="4918364" cy="1053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8920"/>
                <a:gridCol w="843148"/>
                <a:gridCol w="843148"/>
                <a:gridCol w="843148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Organization Name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Submission Year Month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Products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NAIC 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Carrier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201312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XYZ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Carrier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201312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QRS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Carrier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201403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XYZ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Carrier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201403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QRS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255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Eligibility Guidance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Posted on our website:</a:t>
            </a:r>
          </a:p>
          <a:p>
            <a:pPr algn="ctr"/>
            <a:r>
              <a:rPr lang="en-US" sz="2400" dirty="0" smtClean="0"/>
              <a:t>“Member </a:t>
            </a:r>
            <a:r>
              <a:rPr lang="en-US" sz="2400" dirty="0"/>
              <a:t>Eligibility Elements and When to Add a Line vs. Change a </a:t>
            </a:r>
            <a:r>
              <a:rPr lang="en-US" sz="2400" dirty="0" smtClean="0"/>
              <a:t>Line”</a:t>
            </a:r>
            <a:endParaRPr lang="en-US" sz="2400" dirty="0"/>
          </a:p>
          <a:p>
            <a:endParaRPr lang="en-US" dirty="0" smtClean="0"/>
          </a:p>
          <a:p>
            <a:r>
              <a:rPr lang="en-US" dirty="0" smtClean="0"/>
              <a:t>Current: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Update:</a:t>
            </a:r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3868450"/>
            <a:ext cx="55816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4852253"/>
            <a:ext cx="558165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826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3600" dirty="0"/>
              <a:t>Risk Adjustment </a:t>
            </a:r>
            <a:endParaRPr lang="en-US" sz="3600" dirty="0" smtClean="0"/>
          </a:p>
          <a:p>
            <a:pPr algn="ctr"/>
            <a:r>
              <a:rPr lang="en-US" sz="3600" dirty="0" smtClean="0"/>
              <a:t> </a:t>
            </a:r>
            <a:r>
              <a:rPr lang="en-US" sz="3600" dirty="0"/>
              <a:t>Supplemental Diagnoses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3958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4" y="560091"/>
            <a:ext cx="7772400" cy="1017981"/>
          </a:xfrm>
        </p:spPr>
        <p:txBody>
          <a:bodyPr>
            <a:normAutofit/>
          </a:bodyPr>
          <a:lstStyle/>
          <a:p>
            <a:r>
              <a:rPr lang="en-US" sz="2800" dirty="0"/>
              <a:t>Data Intake/APCD Submission Guide </a:t>
            </a:r>
            <a:r>
              <a:rPr lang="en-US" sz="2800" dirty="0" smtClean="0"/>
              <a:t>V4.0*</a:t>
            </a:r>
            <a:r>
              <a:rPr lang="en-US" sz="2600" dirty="0"/>
              <a:t/>
            </a:r>
            <a:br>
              <a:rPr lang="en-US" sz="2600" dirty="0"/>
            </a:b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110177"/>
              </p:ext>
            </p:extLst>
          </p:nvPr>
        </p:nvGraphicFramePr>
        <p:xfrm>
          <a:off x="748145" y="1801096"/>
          <a:ext cx="7484629" cy="3851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7916"/>
                <a:gridCol w="1866713"/>
              </a:tblGrid>
              <a:tr h="3851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Data Element/Change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000">
                          <a:effectLst/>
                        </a:rPr>
                        <a:t>Agency Requesting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Make Member PCP ID (ME 046) an A2 category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CHIA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3851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Require Attributed PCP  Provider ID (ME124) from all medical carriers, not just TME carriers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CHIA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New Field - Cost Sharing Reduction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Connector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Update Look Up Table for Drug Unit of Measure (PC075)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Carriers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Update Look up Table for State Medicare Code (MC130)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Carriers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3851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Make Purchased Thru MA Exchange (ME045) to an A category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Connector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Advice on how to code SCOs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DOI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Confirm member address fields are residential and not billing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DOI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New field – County for Medicare Advantage Premium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DOI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New field – Situs (where account is based)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DOI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Add additional “spans” for more attributes, notably address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DOI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New fields for MassHealth Enrollment Categories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Several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Make Select NPI fields an A category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CHIA (MDM)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3851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New Field for consideration  - Flag for inclusion/exclusion in HEDIS quality measures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Carriers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  <a:tr h="192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New flag for consideration – Paid Flag  (Yes / No)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Carriers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73" marR="63673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0375" y="5652656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*List is representative of suggested updates, not comprehensive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3299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460375" y="571500"/>
            <a:ext cx="7772400" cy="10175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Version 4.0 Submission Guide</a:t>
            </a:r>
            <a:b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Tentative Timeframe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775" y="1895475"/>
            <a:ext cx="8458200" cy="4362450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>
                <a:ea typeface="ＭＳ Ｐゴシック" charset="0"/>
              </a:rPr>
              <a:t>S</a:t>
            </a:r>
            <a:r>
              <a:rPr lang="en-US" sz="2800" dirty="0" smtClean="0">
                <a:ea typeface="ＭＳ Ｐゴシック" charset="0"/>
              </a:rPr>
              <a:t>eptember – Finalize business requirements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a typeface="ＭＳ Ｐゴシック" charset="0"/>
              </a:rPr>
              <a:t>October  – Admin Bulletin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a typeface="ＭＳ Ｐゴシック" charset="0"/>
              </a:rPr>
              <a:t>November – Technical Advisory Group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a typeface="ＭＳ Ｐゴシック" charset="0"/>
              </a:rPr>
              <a:t>May – targeted implementation (6 months)</a:t>
            </a:r>
            <a:endParaRPr lang="en-US" sz="2800" dirty="0">
              <a:ea typeface="ＭＳ Ｐゴシック" charset="0"/>
            </a:endParaRPr>
          </a:p>
          <a:p>
            <a:pPr algn="ctr">
              <a:buFont typeface="Arial" pitchFamily="34" charset="0"/>
              <a:buNone/>
              <a:defRPr/>
            </a:pPr>
            <a:r>
              <a:rPr lang="en-US" b="1" i="1" dirty="0" smtClean="0">
                <a:solidFill>
                  <a:srgbClr val="FF0000"/>
                </a:solidFill>
                <a:ea typeface="ＭＳ Ｐゴシック" charset="0"/>
              </a:rPr>
              <a:t/>
            </a:r>
            <a:br>
              <a:rPr lang="en-US" b="1" i="1" dirty="0" smtClean="0">
                <a:solidFill>
                  <a:srgbClr val="FF0000"/>
                </a:solidFill>
                <a:ea typeface="ＭＳ Ｐゴシック" charset="0"/>
              </a:rPr>
            </a:br>
            <a:endParaRPr lang="en-US" b="1" i="1" dirty="0">
              <a:solidFill>
                <a:srgbClr val="FF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7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Upcoming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September </a:t>
            </a:r>
            <a:r>
              <a:rPr lang="en-US" sz="2400" dirty="0"/>
              <a:t>– </a:t>
            </a:r>
            <a:r>
              <a:rPr lang="en-US" sz="2400" dirty="0" smtClean="0"/>
              <a:t>rerun APCD </a:t>
            </a:r>
            <a:r>
              <a:rPr lang="en-US" sz="2400" dirty="0"/>
              <a:t>Membership </a:t>
            </a:r>
            <a:r>
              <a:rPr lang="en-US" sz="2400" dirty="0" smtClean="0"/>
              <a:t>comparison</a:t>
            </a:r>
          </a:p>
          <a:p>
            <a:r>
              <a:rPr lang="en-US" sz="2400" dirty="0"/>
              <a:t>				– </a:t>
            </a:r>
            <a:r>
              <a:rPr lang="en-US" sz="2400" dirty="0" smtClean="0"/>
              <a:t> publish Profile </a:t>
            </a:r>
            <a:r>
              <a:rPr lang="en-US" sz="2400" dirty="0"/>
              <a:t>Reports</a:t>
            </a:r>
          </a:p>
          <a:p>
            <a:r>
              <a:rPr lang="en-US" sz="2400" dirty="0"/>
              <a:t>				– Connector Risk Assessment </a:t>
            </a:r>
            <a:r>
              <a:rPr lang="en-US" sz="2400" dirty="0" smtClean="0"/>
              <a:t>Simulation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September/October – Substance Abuse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October – MA APCD Administrative Bulletin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November – TAG on version 4.0 intake updates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December – MA APCD Data Release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154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8593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sz="3600" dirty="0" smtClean="0"/>
              <a:t>October 14, 2014 at 2:00pm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November 18, 2014 at 2:00pm*</a:t>
            </a:r>
          </a:p>
          <a:p>
            <a:pPr algn="ctr"/>
            <a:r>
              <a:rPr lang="en-US" sz="3600" dirty="0" smtClean="0"/>
              <a:t>*NOTE – off a week 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2800" dirty="0" smtClean="0"/>
              <a:t>Housekeeping Items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Review of Common Issues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Eligibility Guidance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Risk Adjustment – Supplemental Diagnoses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Data Intake/APCD Submission Guide </a:t>
            </a:r>
            <a:r>
              <a:rPr lang="en-US" sz="2800" dirty="0" err="1" smtClean="0"/>
              <a:t>Ver</a:t>
            </a:r>
            <a:r>
              <a:rPr lang="en-US" sz="2800" dirty="0" smtClean="0"/>
              <a:t> 4.0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Questions</a:t>
            </a:r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 Items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ACA </a:t>
            </a:r>
            <a:r>
              <a:rPr lang="en-US" sz="2800" dirty="0"/>
              <a:t>Membership </a:t>
            </a:r>
            <a:r>
              <a:rPr lang="en-US" sz="2800" dirty="0" smtClean="0"/>
              <a:t>Reporting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Substance </a:t>
            </a:r>
            <a:r>
              <a:rPr lang="en-US" sz="2800" dirty="0"/>
              <a:t>Abuse </a:t>
            </a:r>
            <a:r>
              <a:rPr lang="en-US" sz="2800" dirty="0" smtClean="0"/>
              <a:t>Survey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Profile Reports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Pharmacy Versioning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565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Membership Reporting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895499"/>
            <a:ext cx="9144000" cy="3848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Substance Abuse Denial Study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4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1273" y="5264727"/>
            <a:ext cx="7675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SUBSTANCE ABUSE SURVEY DUE BY FRIDAY SEPTEMBER 12.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464" y="1759526"/>
            <a:ext cx="6227081" cy="350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6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Profile Reports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Carriers: </a:t>
            </a:r>
            <a:r>
              <a:rPr lang="en-US" altLang="en-US" sz="18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Aetna, </a:t>
            </a:r>
            <a:r>
              <a:rPr lang="en-US" altLang="en-US" sz="18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Celticare, </a:t>
            </a:r>
            <a:r>
              <a:rPr lang="en-US" altLang="en-US" sz="18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CIGNA, </a:t>
            </a:r>
            <a:r>
              <a:rPr lang="en-US" altLang="en-US" sz="18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Connecticare, </a:t>
            </a:r>
            <a:r>
              <a:rPr lang="en-US" altLang="en-US" sz="18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BCBS </a:t>
            </a:r>
            <a:r>
              <a:rPr lang="en-US" altLang="en-US" sz="18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of MA, BMC HealthNet, Fallon, Harvard Pilgrim </a:t>
            </a:r>
            <a:r>
              <a:rPr lang="en-US" altLang="en-US" sz="18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Health Care</a:t>
            </a:r>
            <a:r>
              <a:rPr lang="en-US" altLang="en-US" sz="18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, Health Plans Inc., MassHealth, Neighborhood Health </a:t>
            </a:r>
            <a:r>
              <a:rPr lang="en-US" altLang="en-US" sz="180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Plan</a:t>
            </a:r>
            <a:r>
              <a:rPr lang="en-US" altLang="en-US" sz="180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, </a:t>
            </a:r>
            <a:r>
              <a:rPr lang="en-US" altLang="en-US" sz="1800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Tufts Health Plan, </a:t>
            </a:r>
            <a:r>
              <a:rPr lang="en-US" altLang="en-US" sz="1800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United, WellPoint </a:t>
            </a:r>
            <a:endParaRPr lang="en-US" altLang="en-US" sz="1800" dirty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>
              <a:buFont typeface="Arial" charset="0"/>
              <a:buChar char="•"/>
              <a:defRPr/>
            </a:pPr>
            <a:endParaRPr lang="en-US" altLang="en-US" dirty="0" smtClean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US" altLang="en-US" dirty="0" smtClean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The </a:t>
            </a: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reports were produced for two file types:  </a:t>
            </a:r>
          </a:p>
          <a:p>
            <a:pPr>
              <a:defRPr/>
            </a:pP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b="1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Medical Claims and Member Eligibility.</a:t>
            </a:r>
          </a:p>
          <a:p>
            <a:pPr>
              <a:defRPr/>
            </a:pPr>
            <a:endParaRPr lang="en-US" altLang="en-US" sz="1100" dirty="0">
              <a:latin typeface="Arial" charset="0"/>
              <a:ea typeface="ＭＳ Ｐゴシック" pitchFamily="34" charset="-128"/>
              <a:cs typeface="ＭＳ Ｐゴシック" pitchFamily="34" charset="-128"/>
            </a:endParaRPr>
          </a:p>
          <a:p>
            <a:pPr>
              <a:buFont typeface="Arial" charset="0"/>
              <a:buChar char="•"/>
              <a:defRPr/>
            </a:pP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The reports are based on Release 2.1 data: </a:t>
            </a:r>
          </a:p>
          <a:p>
            <a:pPr>
              <a:defRPr/>
            </a:pP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b="1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2012 incurred claims </a:t>
            </a: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submitted as of September 2013, </a:t>
            </a:r>
          </a:p>
          <a:p>
            <a:pPr>
              <a:defRPr/>
            </a:pP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	</a:t>
            </a:r>
            <a:r>
              <a:rPr lang="en-US" altLang="en-US" b="1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2012 eligibility data </a:t>
            </a:r>
            <a:r>
              <a:rPr lang="en-US" altLang="en-US" dirty="0">
                <a:latin typeface="Arial" charset="0"/>
                <a:ea typeface="ＭＳ Ｐゴシック" pitchFamily="34" charset="-128"/>
                <a:cs typeface="ＭＳ Ｐゴシック" pitchFamily="34" charset="-128"/>
              </a:rPr>
              <a:t>submitted as of September 2013.</a:t>
            </a:r>
          </a:p>
          <a:p>
            <a:r>
              <a:rPr lang="en-US" sz="2400" dirty="0" smtClean="0">
                <a:solidFill>
                  <a:srgbClr val="00B0F0"/>
                </a:solidFill>
              </a:rPr>
              <a:t>COMMENTS DUE BY MONDAY SEPTEMBER 15.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5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Common Errors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Fluctuations in number of lines submitted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Review of error rates/edit patterns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Data review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4838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 Number Fluctuations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Medical Claim Lines Per Month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8163795"/>
              </p:ext>
            </p:extLst>
          </p:nvPr>
        </p:nvGraphicFramePr>
        <p:xfrm>
          <a:off x="803563" y="2057400"/>
          <a:ext cx="7107381" cy="3678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9308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Line Number Fluctuations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Provider Lines Per Month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11423"/>
              </p:ext>
            </p:extLst>
          </p:nvPr>
        </p:nvGraphicFramePr>
        <p:xfrm>
          <a:off x="1025236" y="2473037"/>
          <a:ext cx="7010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1260349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2867</TotalTime>
  <Words>545</Words>
  <Application>Microsoft Office PowerPoint</Application>
  <PresentationFormat>On-screen Show (4:3)</PresentationFormat>
  <Paragraphs>169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FINALPowerPointTEMPLATE</vt:lpstr>
      <vt:lpstr>PowerPoint Presentation</vt:lpstr>
      <vt:lpstr>Agenda</vt:lpstr>
      <vt:lpstr>Housekeeping Items</vt:lpstr>
      <vt:lpstr>Membership Reporting</vt:lpstr>
      <vt:lpstr>Substance Abuse Denial Study</vt:lpstr>
      <vt:lpstr>Profile Reports</vt:lpstr>
      <vt:lpstr>Review of Common Errors</vt:lpstr>
      <vt:lpstr>Line Number Fluctuations</vt:lpstr>
      <vt:lpstr>Line Number Fluctuations</vt:lpstr>
      <vt:lpstr>Review of Error Rates/Patterns</vt:lpstr>
      <vt:lpstr>Data Review</vt:lpstr>
      <vt:lpstr>Data Review</vt:lpstr>
      <vt:lpstr>Eligibility Guidance </vt:lpstr>
      <vt:lpstr>PowerPoint Presentation</vt:lpstr>
      <vt:lpstr>Data Intake/APCD Submission Guide V4.0* </vt:lpstr>
      <vt:lpstr>Version 4.0 Submission Guide Tentative Timeframe</vt:lpstr>
      <vt:lpstr>Upcoming Events</vt:lpstr>
      <vt:lpstr>PowerPoint Presentation</vt:lpstr>
      <vt:lpstr>Next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2014-02-09T20:57:02Z</dcterms:created>
  <dc:creator>KATHY HINES</dc:creator>
  <lastModifiedBy>sysadmin</lastModifiedBy>
  <lastPrinted>2014-09-08T22:08:31Z</lastPrinted>
  <dcterms:modified xsi:type="dcterms:W3CDTF">2014-09-09T17:45:39Z</dcterms:modified>
  <revision>219</revision>
  <dc:title>Slide 1</dc:title>
</coreProperties>
</file>