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
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thumbnail" Target="docProps/thumbnail.jpeg"/>
  <Relationship Id="rId3" Type="http://schemas.openxmlformats.org/package/2006/relationships/metadata/core-properties" Target="docProps/core.xml"/>
  <Relationship Id="rId4" Type="http://schemas.openxmlformats.org/officeDocument/2006/relationships/extended-properties" Target="docProps/app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7" r:id="rId2"/>
    <p:sldMasterId id="2147483693" r:id="rId3"/>
  </p:sldMasterIdLst>
  <p:notesMasterIdLst>
    <p:notesMasterId r:id="rId24"/>
  </p:notesMasterIdLst>
  <p:handoutMasterIdLst>
    <p:handoutMasterId r:id="rId25"/>
  </p:handoutMasterIdLst>
  <p:sldIdLst>
    <p:sldId id="317" r:id="rId4"/>
    <p:sldId id="264" r:id="rId5"/>
    <p:sldId id="355" r:id="rId6"/>
    <p:sldId id="365" r:id="rId7"/>
    <p:sldId id="366" r:id="rId8"/>
    <p:sldId id="369" r:id="rId9"/>
    <p:sldId id="370" r:id="rId10"/>
    <p:sldId id="295" r:id="rId11"/>
    <p:sldId id="367" r:id="rId12"/>
    <p:sldId id="347" r:id="rId13"/>
    <p:sldId id="353" r:id="rId14"/>
    <p:sldId id="328" r:id="rId15"/>
    <p:sldId id="346" r:id="rId16"/>
    <p:sldId id="349" r:id="rId17"/>
    <p:sldId id="350" r:id="rId18"/>
    <p:sldId id="351" r:id="rId19"/>
    <p:sldId id="352" r:id="rId20"/>
    <p:sldId id="338" r:id="rId21"/>
    <p:sldId id="368" r:id="rId22"/>
    <p:sldId id="296" r:id="rId23"/>
  </p:sldIdLst>
  <p:sldSz cx="9144000" cy="6858000" type="screen4x3"/>
  <p:notesSz cx="6858000" cy="92360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73">
          <p15:clr>
            <a:srgbClr val="A4A3A4"/>
          </p15:clr>
        </p15:guide>
        <p15:guide id="2" pos="118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7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6" autoAdjust="0"/>
    <p:restoredTop sz="94703" autoAdjust="0"/>
  </p:normalViewPr>
  <p:slideViewPr>
    <p:cSldViewPr snapToGrid="0" snapToObjects="1" showGuides="1">
      <p:cViewPr varScale="1">
        <p:scale>
          <a:sx n="110" d="100"/>
          <a:sy n="110" d="100"/>
        </p:scale>
        <p:origin x="-1650" y="-90"/>
      </p:cViewPr>
      <p:guideLst>
        <p:guide orient="horz" pos="973"/>
        <p:guide pos="1188"/>
      </p:guideLst>
    </p:cSldViewPr>
  </p:slideViewPr>
  <p:outlineViewPr>
    <p:cViewPr>
      <p:scale>
        <a:sx n="33" d="100"/>
        <a:sy n="33" d="100"/>
      </p:scale>
      <p:origin x="0" y="4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838"/>
    </p:cViewPr>
  </p:sorterViewPr>
  <p:gridSpacing cx="76200" cy="76200"/>
</p:viewPr>
</file>

<file path=ppt/_rels/presentation.xml.rels><?xml version="1.0" encoding="UTF-8"?>

<Relationships xmlns="http://schemas.openxmlformats.org/package/2006/relationships">
  <Relationship Id="rId1" Type="http://schemas.openxmlformats.org/officeDocument/2006/relationships/slideMaster" Target="slideMasters/slideMaster1.xml"/>
  <Relationship Id="rId10" Type="http://schemas.openxmlformats.org/officeDocument/2006/relationships/slide" Target="slides/slide7.xml"/>
  <Relationship Id="rId11" Type="http://schemas.openxmlformats.org/officeDocument/2006/relationships/slide" Target="slides/slide8.xml"/>
  <Relationship Id="rId12" Type="http://schemas.openxmlformats.org/officeDocument/2006/relationships/slide" Target="slides/slide9.xml"/>
  <Relationship Id="rId13" Type="http://schemas.openxmlformats.org/officeDocument/2006/relationships/slide" Target="slides/slide10.xml"/>
  <Relationship Id="rId14" Type="http://schemas.openxmlformats.org/officeDocument/2006/relationships/slide" Target="slides/slide11.xml"/>
  <Relationship Id="rId15" Type="http://schemas.openxmlformats.org/officeDocument/2006/relationships/slide" Target="slides/slide12.xml"/>
  <Relationship Id="rId16" Type="http://schemas.openxmlformats.org/officeDocument/2006/relationships/slide" Target="slides/slide13.xml"/>
  <Relationship Id="rId17" Type="http://schemas.openxmlformats.org/officeDocument/2006/relationships/slide" Target="slides/slide14.xml"/>
  <Relationship Id="rId18" Type="http://schemas.openxmlformats.org/officeDocument/2006/relationships/slide" Target="slides/slide15.xml"/>
  <Relationship Id="rId19" Type="http://schemas.openxmlformats.org/officeDocument/2006/relationships/slide" Target="slides/slide16.xml"/>
  <Relationship Id="rId2" Type="http://schemas.openxmlformats.org/officeDocument/2006/relationships/slideMaster" Target="slideMasters/slideMaster2.xml"/>
  <Relationship Id="rId20" Type="http://schemas.openxmlformats.org/officeDocument/2006/relationships/slide" Target="slides/slide17.xml"/>
  <Relationship Id="rId21" Type="http://schemas.openxmlformats.org/officeDocument/2006/relationships/slide" Target="slides/slide18.xml"/>
  <Relationship Id="rId22" Type="http://schemas.openxmlformats.org/officeDocument/2006/relationships/slide" Target="slides/slide19.xml"/>
  <Relationship Id="rId23" Type="http://schemas.openxmlformats.org/officeDocument/2006/relationships/slide" Target="slides/slide20.xml"/>
  <Relationship Id="rId24" Type="http://schemas.openxmlformats.org/officeDocument/2006/relationships/notesMaster" Target="notesMasters/notesMaster1.xml"/>
  <Relationship Id="rId25" Type="http://schemas.openxmlformats.org/officeDocument/2006/relationships/handoutMaster" Target="handoutMasters/handoutMaster1.xml"/>
  <Relationship Id="rId26" Type="http://schemas.openxmlformats.org/officeDocument/2006/relationships/commentAuthors" Target="commentAuthors.xml"/>
  <Relationship Id="rId27" Type="http://schemas.openxmlformats.org/officeDocument/2006/relationships/presProps" Target="presProps.xml"/>
  <Relationship Id="rId28" Type="http://schemas.openxmlformats.org/officeDocument/2006/relationships/viewProps" Target="viewProps.xml"/>
  <Relationship Id="rId29" Type="http://schemas.openxmlformats.org/officeDocument/2006/relationships/theme" Target="theme/theme1.xml"/>
  <Relationship Id="rId3" Type="http://schemas.openxmlformats.org/officeDocument/2006/relationships/slideMaster" Target="slideMasters/slideMaster3.xml"/>
  <Relationship Id="rId30" Type="http://schemas.openxmlformats.org/officeDocument/2006/relationships/tableStyles" Target="tableStyles.xml"/>
  <Relationship Id="rId4" Type="http://schemas.openxmlformats.org/officeDocument/2006/relationships/slide" Target="slides/slide1.xml"/>
  <Relationship Id="rId5" Type="http://schemas.openxmlformats.org/officeDocument/2006/relationships/slide" Target="slides/slide2.xml"/>
  <Relationship Id="rId6" Type="http://schemas.openxmlformats.org/officeDocument/2006/relationships/slide" Target="slides/slide3.xml"/>
  <Relationship Id="rId7" Type="http://schemas.openxmlformats.org/officeDocument/2006/relationships/slide" Target="slides/slide4.xml"/>
  <Relationship Id="rId8" Type="http://schemas.openxmlformats.org/officeDocument/2006/relationships/slide" Target="slides/slide5.xml"/>
  <Relationship Id="rId9" Type="http://schemas.openxmlformats.org/officeDocument/2006/relationships/slide" Target="slides/slide6.xml"/>
</Relationships>

</file>

<file path=ppt/handoutMasters/_rels/handoutMaster1.xml.rels><?xml version="1.0" encoding="UTF-8"?>

<Relationships xmlns="http://schemas.openxmlformats.org/package/2006/relationships">
  <Relationship Id="rId1" Type="http://schemas.openxmlformats.org/officeDocument/2006/relationships/theme" Target="../theme/theme5.xml"/>
</Relationships>
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947E9A-3C6F-41DD-BBC5-2694D84AAA9E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772525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CE1E24-110A-4009-8ADF-6D5C1F3C4D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7965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

<Relationships xmlns="http://schemas.openxmlformats.org/package/2006/relationships">
  <Relationship Id="rId1" Type="http://schemas.openxmlformats.org/officeDocument/2006/relationships/theme" Target="../theme/theme4.xml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804"/>
          </a:xfrm>
          <a:prstGeom prst="rect">
            <a:avLst/>
          </a:prstGeom>
        </p:spPr>
        <p:txBody>
          <a:bodyPr vert="horz" lIns="91956" tIns="45979" rIns="91956" bIns="459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1804"/>
          </a:xfrm>
          <a:prstGeom prst="rect">
            <a:avLst/>
          </a:prstGeom>
        </p:spPr>
        <p:txBody>
          <a:bodyPr vert="horz" lIns="91956" tIns="45979" rIns="91956" bIns="45979" rtlCol="0"/>
          <a:lstStyle>
            <a:lvl1pPr algn="r">
              <a:defRPr sz="1200"/>
            </a:lvl1pPr>
          </a:lstStyle>
          <a:p>
            <a:fld id="{2EB98B30-1BD2-4536-9459-AC41928C2B41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20775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56" tIns="45979" rIns="91956" bIns="459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87136"/>
            <a:ext cx="5486400" cy="4156234"/>
          </a:xfrm>
          <a:prstGeom prst="rect">
            <a:avLst/>
          </a:prstGeom>
        </p:spPr>
        <p:txBody>
          <a:bodyPr vert="horz" lIns="91956" tIns="45979" rIns="91956" bIns="4597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2971800" cy="461804"/>
          </a:xfrm>
          <a:prstGeom prst="rect">
            <a:avLst/>
          </a:prstGeom>
        </p:spPr>
        <p:txBody>
          <a:bodyPr vert="horz" lIns="91956" tIns="45979" rIns="91956" bIns="459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772669"/>
            <a:ext cx="2971800" cy="461804"/>
          </a:xfrm>
          <a:prstGeom prst="rect">
            <a:avLst/>
          </a:prstGeom>
        </p:spPr>
        <p:txBody>
          <a:bodyPr vert="horz" lIns="91956" tIns="45979" rIns="91956" bIns="45979" rtlCol="0" anchor="b"/>
          <a:lstStyle>
            <a:lvl1pPr algn="r">
              <a:defRPr sz="1200"/>
            </a:lvl1pPr>
          </a:lstStyle>
          <a:p>
            <a:fld id="{8904872D-EBD7-405C-8347-3ECF78F409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115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.xml"/>
</Relationships>

</file>

<file path=ppt/notesSlides/_rels/notesSlide10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0.xml"/>
</Relationships>

</file>

<file path=ppt/notesSlides/_rels/notesSlide11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1.xml"/>
</Relationships>

</file>

<file path=ppt/notesSlides/_rels/notesSlide12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2.xml"/>
</Relationships>

</file>

<file path=ppt/notesSlides/_rels/notesSlide13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3.xml"/>
</Relationships>

</file>

<file path=ppt/notesSlides/_rels/notesSlide14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4.xml"/>
</Relationships>

</file>

<file path=ppt/notesSlides/_rels/notesSlide15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5.xml"/>
</Relationships>

</file>

<file path=ppt/notesSlides/_rels/notesSlide16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6.xml"/>
</Relationships>

</file>

<file path=ppt/notesSlides/_rels/notesSlide17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7.xml"/>
</Relationships>

</file>

<file path=ppt/notesSlides/_rels/notesSlide18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8.xml"/>
</Relationships>

</file>

<file path=ppt/notesSlides/_rels/notesSlide19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9.xml"/>
</Relationships>

</file>

<file path=ppt/notesSlides/_rels/notesSlide2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.xml"/>
</Relationships>

</file>

<file path=ppt/notesSlides/_rels/notesSlide20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0.xml"/>
</Relationships>

</file>

<file path=ppt/notesSlides/_rels/notesSlide3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3.xml"/>
</Relationships>

</file>

<file path=ppt/notesSlides/_rels/notesSlide4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4.xml"/>
</Relationships>

</file>

<file path=ppt/notesSlides/_rels/notesSlide5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5.xml"/>
</Relationships>

</file>

<file path=ppt/notesSlides/_rels/notesSlide6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6.xml"/>
</Relationships>

</file>

<file path=ppt/notesSlides/_rels/notesSlide7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7.xml"/>
</Relationships>

</file>

<file path=ppt/notesSlides/_rels/notesSlide8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8.xml"/>
</Relationships>

</file>

<file path=ppt/notesSlides/_rels/notesSlide9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9.xml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1100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3975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3975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3975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3975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3975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3975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3975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3975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5942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466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9208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5893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7356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628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8735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2271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4597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5363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536307"/>
      </p:ext>
    </p:extLst>
  </p:cSld>
  <p:clrMapOvr>
    <a:masterClrMapping/>
  </p:clrMapOvr>
</p:notes>
</file>

<file path=ppt/slideLayouts/_rels/slideLayout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3.xml"/>
</Relationships>

</file>

<file path=ppt/slideLayouts/_rels/slideLayout1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3.xml"/>
</Relationships>

</file>

<file path=ppt/slideLayouts/_rels/slideLayout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4638" y="1195700"/>
            <a:ext cx="8147660" cy="45545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04638" y="1900590"/>
            <a:ext cx="7611814" cy="2687792"/>
          </a:xfrm>
        </p:spPr>
        <p:txBody>
          <a:bodyPr/>
          <a:lstStyle>
            <a:lvl2pPr>
              <a:defRPr>
                <a:latin typeface="Arial"/>
                <a:cs typeface="Arial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Bullet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2548CC2D-D126-AE45-A823-B3BC8C3553AC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616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9809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546100" y="2497138"/>
            <a:ext cx="80391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Title</a:t>
            </a:r>
            <a:br>
              <a:rPr lang="en-US" dirty="0" smtClean="0"/>
            </a:br>
            <a:r>
              <a:rPr lang="en-US" dirty="0" smtClean="0"/>
              <a:t>Title 2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546100" y="3752850"/>
            <a:ext cx="8221663" cy="1065213"/>
          </a:xfrm>
        </p:spPr>
        <p:txBody>
          <a:bodyPr/>
          <a:lstStyle/>
          <a:p>
            <a:pPr lvl="0"/>
            <a:r>
              <a:rPr lang="en-US" dirty="0" smtClean="0"/>
              <a:t>Name, Position Title  | 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5298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4706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char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704638" y="1195700"/>
            <a:ext cx="8147660" cy="45545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04638" y="1866138"/>
            <a:ext cx="7734717" cy="123102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Bullet</a:t>
            </a:r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959155" y="3195638"/>
            <a:ext cx="6915150" cy="2720975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177842BD-5C13-F640-91D6-10A494791A7D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816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theme" Target="../theme/theme1.xml"/>
  <Relationship Id="rId4" Type="http://schemas.openxmlformats.org/officeDocument/2006/relationships/image" Target="../media/image1.jpeg"/>
</Relationships>

</file>

<file path=ppt/slideMasters/_rels/slideMaster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3.xml"/>
  <Relationship Id="rId10" Type="http://schemas.openxmlformats.org/officeDocument/2006/relationships/slideLayout" Target="../slideLayouts/slideLayout12.xml"/>
  <Relationship Id="rId11" Type="http://schemas.openxmlformats.org/officeDocument/2006/relationships/slideLayout" Target="../slideLayouts/slideLayout13.xml"/>
  <Relationship Id="rId12" Type="http://schemas.openxmlformats.org/officeDocument/2006/relationships/slideLayout" Target="../slideLayouts/slideLayout14.xml"/>
  <Relationship Id="rId13" Type="http://schemas.openxmlformats.org/officeDocument/2006/relationships/theme" Target="../theme/theme2.xml"/>
  <Relationship Id="rId2" Type="http://schemas.openxmlformats.org/officeDocument/2006/relationships/slideLayout" Target="../slideLayouts/slideLayout4.xml"/>
  <Relationship Id="rId3" Type="http://schemas.openxmlformats.org/officeDocument/2006/relationships/slideLayout" Target="../slideLayouts/slideLayout5.xml"/>
  <Relationship Id="rId4" Type="http://schemas.openxmlformats.org/officeDocument/2006/relationships/slideLayout" Target="../slideLayouts/slideLayout6.xml"/>
  <Relationship Id="rId5" Type="http://schemas.openxmlformats.org/officeDocument/2006/relationships/slideLayout" Target="../slideLayouts/slideLayout7.xml"/>
  <Relationship Id="rId6" Type="http://schemas.openxmlformats.org/officeDocument/2006/relationships/slideLayout" Target="../slideLayouts/slideLayout8.xml"/>
  <Relationship Id="rId7" Type="http://schemas.openxmlformats.org/officeDocument/2006/relationships/slideLayout" Target="../slideLayouts/slideLayout9.xml"/>
  <Relationship Id="rId8" Type="http://schemas.openxmlformats.org/officeDocument/2006/relationships/slideLayout" Target="../slideLayouts/slideLayout10.xml"/>
  <Relationship Id="rId9" Type="http://schemas.openxmlformats.org/officeDocument/2006/relationships/slideLayout" Target="../slideLayouts/slideLayout11.xml"/>
</Relationships>

</file>

<file path=ppt/slideMasters/_rels/slideMaster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5.xml"/>
  <Relationship Id="rId2" Type="http://schemas.openxmlformats.org/officeDocument/2006/relationships/slideLayout" Target="../slideLayouts/slideLayout16.xml"/>
  <Relationship Id="rId3" Type="http://schemas.openxmlformats.org/officeDocument/2006/relationships/theme" Target="../theme/theme3.xml"/>
  <Relationship Id="rId4" Type="http://schemas.openxmlformats.org/officeDocument/2006/relationships/image" Target="../media/image1.jpeg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signaturelogoSQ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763" y="455613"/>
            <a:ext cx="1227137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Straight Connector 17"/>
          <p:cNvCxnSpPr/>
          <p:nvPr/>
        </p:nvCxnSpPr>
        <p:spPr>
          <a:xfrm flipV="1">
            <a:off x="704850" y="6351588"/>
            <a:ext cx="8020050" cy="381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52" name="Title Placeholder 1"/>
          <p:cNvSpPr>
            <a:spLocks noGrp="1"/>
          </p:cNvSpPr>
          <p:nvPr>
            <p:ph type="title"/>
          </p:nvPr>
        </p:nvSpPr>
        <p:spPr bwMode="auto">
          <a:xfrm>
            <a:off x="704850" y="1195388"/>
            <a:ext cx="814705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04850" y="1903413"/>
            <a:ext cx="82296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Bullet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829300" y="63500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991A67FE-21E2-BA4B-95F0-61DAAE58B1B4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Times"/>
          <a:ea typeface="ＭＳ Ｐゴシック" charset="0"/>
          <a:cs typeface="Times"/>
        </a:defRPr>
      </a:lvl1pPr>
      <a:lvl2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9pPr>
    </p:titleStyle>
    <p:bodyStyle>
      <a:lvl1pPr algn="l" defTabSz="457200" rtl="0" fontAlgn="base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914400" indent="-457200" algn="l" defTabSz="457200" rtl="0" fontAlgn="base">
        <a:spcBef>
          <a:spcPts val="1500"/>
        </a:spcBef>
        <a:spcAft>
          <a:spcPct val="0"/>
        </a:spcAft>
        <a:buFont typeface="Wingdings" charset="0"/>
        <a:buChar char="§"/>
        <a:defRPr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29C83-62AE-4C40-983D-6EB0EF7F37A0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8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signaturelogoSQ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763" y="455613"/>
            <a:ext cx="1227137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100" y="2497138"/>
            <a:ext cx="80391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Title</a:t>
            </a:r>
            <a:br>
              <a:rPr lang="en-US" dirty="0" smtClean="0"/>
            </a:br>
            <a:r>
              <a:rPr lang="en-US" dirty="0" smtClean="0"/>
              <a:t>Title 2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028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636588" y="3789363"/>
            <a:ext cx="789940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Name, Position Title  |  Date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027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2800" b="1" i="0" kern="1200">
          <a:solidFill>
            <a:schemeClr val="tx1"/>
          </a:solidFill>
          <a:latin typeface="Times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algn="ctr" defTabSz="457200" rtl="0" fontAlgn="base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5.xml"/>
  <Relationship Id="rId2" Type="http://schemas.openxmlformats.org/officeDocument/2006/relationships/notesSlide" Target="../notesSlides/notesSlide1.xml"/>
</Relationships>

</file>

<file path=ppt/slides/_rels/slide1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4.xml"/>
  <Relationship Id="rId2" Type="http://schemas.openxmlformats.org/officeDocument/2006/relationships/notesSlide" Target="../notesSlides/notesSlide10.xml"/>
</Relationships>

</file>

<file path=ppt/slides/_rels/slide1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4.xml"/>
  <Relationship Id="rId2" Type="http://schemas.openxmlformats.org/officeDocument/2006/relationships/notesSlide" Target="../notesSlides/notesSlide11.xml"/>
</Relationships>

</file>

<file path=ppt/slides/_rels/slide1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4.xml"/>
  <Relationship Id="rId2" Type="http://schemas.openxmlformats.org/officeDocument/2006/relationships/notesSlide" Target="../notesSlides/notesSlide12.xml"/>
</Relationships>

</file>

<file path=ppt/slides/_rels/slide1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4.xml"/>
  <Relationship Id="rId2" Type="http://schemas.openxmlformats.org/officeDocument/2006/relationships/notesSlide" Target="../notesSlides/notesSlide13.xml"/>
</Relationships>

</file>

<file path=ppt/slides/_rels/slide1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4.xml"/>
  <Relationship Id="rId2" Type="http://schemas.openxmlformats.org/officeDocument/2006/relationships/notesSlide" Target="../notesSlides/notesSlide14.xml"/>
</Relationships>

</file>

<file path=ppt/slides/_rels/slide1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4.xml"/>
  <Relationship Id="rId2" Type="http://schemas.openxmlformats.org/officeDocument/2006/relationships/notesSlide" Target="../notesSlides/notesSlide15.xml"/>
</Relationships>

</file>

<file path=ppt/slides/_rels/slide1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4.xml"/>
  <Relationship Id="rId2" Type="http://schemas.openxmlformats.org/officeDocument/2006/relationships/notesSlide" Target="../notesSlides/notesSlide16.xml"/>
</Relationships>

</file>

<file path=ppt/slides/_rels/slide1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4.xml"/>
  <Relationship Id="rId2" Type="http://schemas.openxmlformats.org/officeDocument/2006/relationships/notesSlide" Target="../notesSlides/notesSlide17.xml"/>
</Relationships>

</file>

<file path=ppt/slides/_rels/slide1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4.xml"/>
  <Relationship Id="rId2" Type="http://schemas.openxmlformats.org/officeDocument/2006/relationships/notesSlide" Target="../notesSlides/notesSlide18.xml"/>
</Relationships>

</file>

<file path=ppt/slides/_rels/slide1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4.xml"/>
  <Relationship Id="rId2" Type="http://schemas.openxmlformats.org/officeDocument/2006/relationships/notesSlide" Target="../notesSlides/notesSlide19.xml"/>
</Relationships>

</file>

<file path=ppt/slides/_rels/slide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4.xml"/>
  <Relationship Id="rId2" Type="http://schemas.openxmlformats.org/officeDocument/2006/relationships/notesSlide" Target="../notesSlides/notesSlide2.xml"/>
</Relationships>

</file>

<file path=ppt/slides/_rels/slide2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4.xml"/>
  <Relationship Id="rId2" Type="http://schemas.openxmlformats.org/officeDocument/2006/relationships/notesSlide" Target="../notesSlides/notesSlide20.xml"/>
  <Relationship Id="rId3" Type="http://schemas.openxmlformats.org/officeDocument/2006/relationships/hyperlink" TargetMode="External" Target="mailto:CHIA-APCD@state.ma.us"/>
  <Relationship Id="rId4" Type="http://schemas.openxmlformats.org/officeDocument/2006/relationships/hyperlink" TargetMode="External" Target="mailto:apcd.data@state.ma.us"/>
  <Relationship Id="rId5" Type="http://schemas.openxmlformats.org/officeDocument/2006/relationships/hyperlink" TargetMode="External" Target="mailto:casemix.data@state.ma.us"/>
</Relationships>

</file>

<file path=ppt/slides/_rels/slide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4.xml"/>
  <Relationship Id="rId2" Type="http://schemas.openxmlformats.org/officeDocument/2006/relationships/notesSlide" Target="../notesSlides/notesSlide3.xml"/>
</Relationships>

</file>

<file path=ppt/slides/_rels/slide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4.xml"/>
  <Relationship Id="rId2" Type="http://schemas.openxmlformats.org/officeDocument/2006/relationships/notesSlide" Target="../notesSlides/notesSlide4.xml"/>
</Relationships>

</file>

<file path=ppt/slides/_rels/slide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4.xml"/>
  <Relationship Id="rId2" Type="http://schemas.openxmlformats.org/officeDocument/2006/relationships/notesSlide" Target="../notesSlides/notesSlide5.xml"/>
  <Relationship Id="rId3" Type="http://schemas.openxmlformats.org/officeDocument/2006/relationships/hyperlink" TargetMode="External" Target="http://www.mass.gov/chia/researcher/hcf-data-resources/apcd/apcd-data-volume-reports.html"/>
</Relationships>

</file>

<file path=ppt/slides/_rels/slide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4.xml"/>
  <Relationship Id="rId2" Type="http://schemas.openxmlformats.org/officeDocument/2006/relationships/notesSlide" Target="../notesSlides/notesSlide6.xml"/>
</Relationships>

</file>

<file path=ppt/slides/_rels/slide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4.xml"/>
  <Relationship Id="rId2" Type="http://schemas.openxmlformats.org/officeDocument/2006/relationships/notesSlide" Target="../notesSlides/notesSlide7.xml"/>
  <Relationship Id="rId3" Type="http://schemas.openxmlformats.org/officeDocument/2006/relationships/hyperlink" TargetMode="External" Target="http://www.mass.gov/chia/researcher/hcf-data-resources/apcd/apcd-data-volume-reports.html"/>
</Relationships>

</file>

<file path=ppt/slides/_rels/slide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4.xml"/>
  <Relationship Id="rId2" Type="http://schemas.openxmlformats.org/officeDocument/2006/relationships/notesSlide" Target="../notesSlides/notesSlide8.xml"/>
  <Relationship Id="rId3" Type="http://schemas.openxmlformats.org/officeDocument/2006/relationships/image" Target="../media/image2.png"/>
</Relationships>

</file>

<file path=ppt/slides/_rels/slide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4.xml"/>
  <Relationship Id="rId2" Type="http://schemas.openxmlformats.org/officeDocument/2006/relationships/notesSlide" Target="../notesSlides/notesSlide9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/>
          <p:cNvSpPr>
            <a:spLocks noGrp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  <a:extLs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MA APCD User Workgroup Webinar</a:t>
            </a:r>
            <a:endParaRPr lang="en-US" sz="4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8" name="Subtitle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September 23, 2014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79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Questions from </a:t>
            </a:r>
            <a:r>
              <a:rPr lang="en-US" dirty="0" smtClean="0"/>
              <a:t>Applicants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895499"/>
            <a:ext cx="8458560" cy="436242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QUESTION #1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Does my entire system need to be encrypted or only the portion on which CHIA data (APCD/Case Mix) is being stored?</a:t>
            </a:r>
          </a:p>
          <a:p>
            <a:r>
              <a:rPr lang="en-US" sz="2400" dirty="0" smtClean="0"/>
              <a:t>ANSWER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No.  Only the portion on which CHIA data is being stored.</a:t>
            </a:r>
          </a:p>
        </p:txBody>
      </p:sp>
    </p:spTree>
    <p:extLst>
      <p:ext uri="{BB962C8B-B14F-4D97-AF65-F5344CB8AC3E}">
        <p14:creationId xmlns:p14="http://schemas.microsoft.com/office/powerpoint/2010/main" val="79785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Questions from </a:t>
            </a:r>
            <a:r>
              <a:rPr lang="en-US" dirty="0" smtClean="0"/>
              <a:t>Applicants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895499"/>
            <a:ext cx="8458560" cy="436242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QUESTION #2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Is the MA APCD linkable to other datasets?</a:t>
            </a:r>
          </a:p>
          <a:p>
            <a:r>
              <a:rPr lang="en-US" sz="2400" dirty="0" smtClean="0"/>
              <a:t>ANSWER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Yes, all types of linkages are feasible.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Please note, all proposed linkages to other datasets must be approved by CHIA.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39201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Questions from MA APCD Users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895499"/>
            <a:ext cx="8458560" cy="436242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QUESTION #1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/>
              <a:t>Will I be able to identify nurse practitioners as plan rendering providers from data element MC134?  </a:t>
            </a:r>
            <a:endParaRPr lang="en-US" sz="24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/>
              <a:t>W</a:t>
            </a:r>
            <a:r>
              <a:rPr lang="en-US" sz="2400" dirty="0" smtClean="0"/>
              <a:t>ill </a:t>
            </a:r>
            <a:r>
              <a:rPr lang="en-US" sz="2400" dirty="0"/>
              <a:t>I have to use this element to link to the element PV002 on the provider file to obtain this information? 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69141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Questions from MA APCD Users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895499"/>
            <a:ext cx="8458560" cy="436242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QUESTION #1 - Answer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You need </a:t>
            </a:r>
            <a:r>
              <a:rPr lang="en-US" sz="2400" dirty="0"/>
              <a:t>to link to PV002 in order to get information from the field PV022 (Taxonomy) which allows you to distinguish Nurse Practitioners</a:t>
            </a:r>
            <a:r>
              <a:rPr lang="en-US" sz="2400" dirty="0" smtClean="0"/>
              <a:t>.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However, CHIA MA APCD profiling of Provider IDs in Medical Claims suggests that NPs may bill under the Attending Physician’s ID since the Physician IDs exceeds NPs. </a:t>
            </a:r>
          </a:p>
        </p:txBody>
      </p:sp>
    </p:spTree>
    <p:extLst>
      <p:ext uri="{BB962C8B-B14F-4D97-AF65-F5344CB8AC3E}">
        <p14:creationId xmlns:p14="http://schemas.microsoft.com/office/powerpoint/2010/main" val="241010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Questions from MA APCD Users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895499"/>
            <a:ext cx="8458560" cy="436242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QUESTION #2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Having looked through the </a:t>
            </a:r>
            <a:r>
              <a:rPr lang="en-US" sz="2400" dirty="0" smtClean="0"/>
              <a:t>Provider </a:t>
            </a:r>
            <a:r>
              <a:rPr lang="en-US" sz="2400" dirty="0"/>
              <a:t>F</a:t>
            </a:r>
            <a:r>
              <a:rPr lang="en-US" sz="2400" dirty="0" smtClean="0"/>
              <a:t>ile</a:t>
            </a:r>
            <a:r>
              <a:rPr lang="en-US" sz="2400" dirty="0"/>
              <a:t>, it seems as if, for a given National Provider ID, there may be </a:t>
            </a:r>
            <a:r>
              <a:rPr lang="en-US" sz="2400" i="1" dirty="0"/>
              <a:t>multiple </a:t>
            </a:r>
            <a:r>
              <a:rPr lang="en-US" sz="2400" dirty="0"/>
              <a:t>LinkingProviderID’s.  </a:t>
            </a: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Is </a:t>
            </a:r>
            <a:r>
              <a:rPr lang="en-US" sz="2400" dirty="0"/>
              <a:t>this because the LinkingProviderID is reported uniquely by each carrier, such that the same provider might have </a:t>
            </a:r>
            <a:r>
              <a:rPr lang="en-US" sz="2400" i="1" dirty="0"/>
              <a:t>n </a:t>
            </a:r>
            <a:r>
              <a:rPr lang="en-US" sz="2400" dirty="0" err="1"/>
              <a:t>LinkingProviderIDs</a:t>
            </a:r>
            <a:r>
              <a:rPr lang="en-US" sz="2400" dirty="0"/>
              <a:t> from </a:t>
            </a:r>
            <a:r>
              <a:rPr lang="en-US" sz="2400" i="1" dirty="0"/>
              <a:t>n </a:t>
            </a:r>
            <a:r>
              <a:rPr lang="en-US" sz="2400" dirty="0"/>
              <a:t>carriers? 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83772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Questions from MA APCD Users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895499"/>
            <a:ext cx="8458560" cy="436242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QUESTION #2 - Answer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Correct. </a:t>
            </a:r>
            <a:r>
              <a:rPr lang="en-US" sz="2400" dirty="0"/>
              <a:t>Each carrier assigns a unique provider identifier (PV002) for every service provider in its system (person or entity</a:t>
            </a:r>
            <a:r>
              <a:rPr lang="en-US" sz="2400" dirty="0" smtClean="0"/>
              <a:t>).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CHIA </a:t>
            </a:r>
            <a:r>
              <a:rPr lang="en-US" sz="2400" dirty="0"/>
              <a:t>is working </a:t>
            </a:r>
            <a:r>
              <a:rPr lang="en-US" sz="2400" dirty="0" smtClean="0"/>
              <a:t>to create a </a:t>
            </a:r>
            <a:r>
              <a:rPr lang="en-US" sz="2400" dirty="0"/>
              <a:t>master provider </a:t>
            </a:r>
            <a:r>
              <a:rPr lang="en-US" sz="2400" dirty="0" smtClean="0"/>
              <a:t>list that would link physician records across payers.</a:t>
            </a:r>
          </a:p>
        </p:txBody>
      </p:sp>
    </p:spTree>
    <p:extLst>
      <p:ext uri="{BB962C8B-B14F-4D97-AF65-F5344CB8AC3E}">
        <p14:creationId xmlns:p14="http://schemas.microsoft.com/office/powerpoint/2010/main" val="221275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Questions from MA APCD Users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895499"/>
            <a:ext cx="8458560" cy="436242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QUESTION #3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Do you know if it's </a:t>
            </a:r>
            <a:r>
              <a:rPr lang="en-US" sz="2400" dirty="0" smtClean="0"/>
              <a:t>possible in </a:t>
            </a:r>
            <a:r>
              <a:rPr lang="en-US" sz="2400" dirty="0"/>
              <a:t>the </a:t>
            </a:r>
            <a:r>
              <a:rPr lang="en-US" sz="2400" dirty="0" smtClean="0"/>
              <a:t>Product File to </a:t>
            </a:r>
            <a:r>
              <a:rPr lang="en-US" sz="2400" dirty="0"/>
              <a:t>see Medicaid plans within an </a:t>
            </a:r>
            <a:r>
              <a:rPr lang="en-US" sz="2400" dirty="0" err="1" smtClean="0"/>
              <a:t>OrgID</a:t>
            </a:r>
            <a:r>
              <a:rPr lang="en-US" sz="24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430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Questions from MA APCD Users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895499"/>
            <a:ext cx="8458560" cy="4362426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QUESTION #3 – Answer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Within the Product File, </a:t>
            </a:r>
            <a:r>
              <a:rPr lang="en-US" sz="2400" b="1" dirty="0" smtClean="0"/>
              <a:t>PR004</a:t>
            </a:r>
            <a:r>
              <a:rPr lang="en-US" sz="2400" i="1" dirty="0" smtClean="0"/>
              <a:t> (Product </a:t>
            </a:r>
            <a:r>
              <a:rPr lang="en-US" sz="2400" i="1" dirty="0"/>
              <a:t>Line of Business </a:t>
            </a:r>
            <a:r>
              <a:rPr lang="en-US" sz="2400" i="1" dirty="0" smtClean="0"/>
              <a:t>Model)</a:t>
            </a:r>
            <a:r>
              <a:rPr lang="en-US" sz="2400" dirty="0" smtClean="0"/>
              <a:t>, </a:t>
            </a:r>
            <a:r>
              <a:rPr lang="en-US" sz="2400" dirty="0"/>
              <a:t>contains the following codes for Medicaid:</a:t>
            </a:r>
          </a:p>
          <a:p>
            <a:r>
              <a:rPr lang="en-US" sz="2400" dirty="0" smtClean="0"/>
              <a:t>		MC </a:t>
            </a:r>
            <a:r>
              <a:rPr lang="en-US" sz="2400" dirty="0"/>
              <a:t>= </a:t>
            </a:r>
            <a:r>
              <a:rPr lang="en-US" sz="2400" dirty="0" smtClean="0"/>
              <a:t>Medicaid </a:t>
            </a:r>
            <a:r>
              <a:rPr lang="en-US" sz="2400" dirty="0"/>
              <a:t>FFS</a:t>
            </a:r>
          </a:p>
          <a:p>
            <a:r>
              <a:rPr lang="en-US" sz="2400" dirty="0" smtClean="0"/>
              <a:t>		MO </a:t>
            </a:r>
            <a:r>
              <a:rPr lang="en-US" sz="2400" dirty="0"/>
              <a:t>= Medicaid Managed Care Organization</a:t>
            </a:r>
          </a:p>
          <a:p>
            <a:r>
              <a:rPr lang="en-US" sz="2400" dirty="0" smtClean="0"/>
              <a:t>		PC </a:t>
            </a:r>
            <a:r>
              <a:rPr lang="en-US" sz="2400" dirty="0"/>
              <a:t> </a:t>
            </a:r>
            <a:r>
              <a:rPr lang="en-US" sz="2400" dirty="0" smtClean="0"/>
              <a:t>=</a:t>
            </a:r>
            <a:r>
              <a:rPr lang="en-US" sz="2400" dirty="0"/>
              <a:t> </a:t>
            </a:r>
            <a:r>
              <a:rPr lang="en-US" sz="2400" dirty="0" smtClean="0"/>
              <a:t>Medicaid </a:t>
            </a:r>
            <a:r>
              <a:rPr lang="en-US" sz="2400" dirty="0"/>
              <a:t>Primary Care Clinician </a:t>
            </a:r>
            <a:r>
              <a:rPr lang="en-US" sz="2400" dirty="0" smtClean="0"/>
              <a:t>Plan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/>
              <a:t>Also </a:t>
            </a:r>
            <a:r>
              <a:rPr lang="en-US" sz="2400" b="1" dirty="0"/>
              <a:t>ME003</a:t>
            </a:r>
            <a:r>
              <a:rPr lang="en-US" sz="2400" dirty="0"/>
              <a:t> (Insurance Type Code/Product) has the coding option “MO” for Medicaid Managed Care Organization. It is important to check both the eligibility and product file because there are instances where a carrier might not have indicated the “MO” option in the product file but did do so in the eligibility file and vice versa.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89821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Upcoming Workgroup Topics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Tutorials on E-Codes and DRGs</a:t>
            </a:r>
            <a:endParaRPr lang="en-US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Lessons learned from CHIA’s analysis of the Member Eligibility file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Additional Suggestions?</a:t>
            </a:r>
          </a:p>
        </p:txBody>
      </p:sp>
    </p:spTree>
    <p:extLst>
      <p:ext uri="{BB962C8B-B14F-4D97-AF65-F5344CB8AC3E}">
        <p14:creationId xmlns:p14="http://schemas.microsoft.com/office/powerpoint/2010/main" val="79000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Calendar </a:t>
            </a:r>
            <a:r>
              <a:rPr lang="en-US" smtClean="0"/>
              <a:t>for Applications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1795" y="1999671"/>
            <a:ext cx="8473390" cy="4007590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No Sept Data Release Meeting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10/9 – Data Privacy Committee Meeting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10/23 – Data Release Committee Meeting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10/28 – User Workgroup Webinar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3996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71500" lvl="0" indent="-571500">
              <a:buFont typeface="+mj-lt"/>
              <a:buAutoNum type="romanU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Announcements</a:t>
            </a:r>
          </a:p>
          <a:p>
            <a:pPr marL="1028700" lvl="1" indent="-571500" algn="l">
              <a:buFont typeface="+mj-lt"/>
              <a:buAutoNum type="romanUcPeriod"/>
            </a:pPr>
            <a:r>
              <a:rPr lang="en-US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 for Communicating and Documenting Known Data Issues</a:t>
            </a:r>
          </a:p>
          <a:p>
            <a:pPr marL="1028700" lvl="1" indent="-571500" algn="l">
              <a:buFont typeface="+mj-lt"/>
              <a:buAutoNum type="romanUcPeriod"/>
            </a:pPr>
            <a:r>
              <a:rPr lang="en-US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Payer Profiles to be Published on CHIA Website</a:t>
            </a:r>
          </a:p>
          <a:p>
            <a:pPr marL="571500" lvl="0" indent="-571500">
              <a:buFont typeface="+mj-lt"/>
              <a:buAutoNum type="romanU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Common Application Issues / Questions</a:t>
            </a:r>
          </a:p>
          <a:p>
            <a:pPr marL="571500" lvl="0" indent="-571500">
              <a:buFont typeface="+mj-lt"/>
              <a:buAutoNum type="romanU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 from Applicants</a:t>
            </a:r>
          </a:p>
          <a:p>
            <a:pPr marL="571500" lvl="0" indent="-571500">
              <a:buFont typeface="+mj-lt"/>
              <a:buAutoNum type="romanU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 from Current APCD Users</a:t>
            </a:r>
          </a:p>
          <a:p>
            <a:pPr lvl="0"/>
            <a:endParaRPr lang="en-US" sz="2800" dirty="0" smtClean="0">
              <a:latin typeface="Calibri"/>
            </a:endParaRPr>
          </a:p>
          <a:p>
            <a:pPr marL="571500" lvl="0" indent="-571500">
              <a:buFont typeface="+mj-lt"/>
              <a:buAutoNum type="romanUcPeriod"/>
            </a:pPr>
            <a:endParaRPr lang="en-US" sz="2800" dirty="0" smtClean="0">
              <a:latin typeface="Calibri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5654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lvl="0" indent="-457200" fontAlgn="auto">
              <a:spcAft>
                <a:spcPts val="0"/>
              </a:spcAft>
              <a:buFont typeface="Arial"/>
              <a:buChar char="•"/>
            </a:pPr>
            <a:r>
              <a:rPr lang="en-US" sz="3200" dirty="0">
                <a:latin typeface="+mn-lt"/>
              </a:rPr>
              <a:t>General questions about the APCD:</a:t>
            </a:r>
          </a:p>
          <a:p>
            <a:pPr marL="457200" lvl="0" indent="-457200" fontAlgn="auto">
              <a:spcAft>
                <a:spcPts val="0"/>
              </a:spcAft>
            </a:pPr>
            <a:r>
              <a:rPr lang="en-US" sz="3200" dirty="0">
                <a:latin typeface="+mn-lt"/>
              </a:rPr>
              <a:t>	(</a:t>
            </a:r>
            <a:r>
              <a:rPr lang="en-US" sz="3200" u="sng" dirty="0">
                <a:latin typeface="+mn-lt"/>
                <a:hlinkClick r:id="rId3"/>
              </a:rPr>
              <a:t>CHIA-APCD@state.ma.us</a:t>
            </a:r>
            <a:r>
              <a:rPr lang="en-US" sz="3200" dirty="0">
                <a:latin typeface="+mn-lt"/>
              </a:rPr>
              <a:t>)  </a:t>
            </a:r>
          </a:p>
          <a:p>
            <a:pPr marL="457200" lvl="0" indent="-457200" fontAlgn="auto">
              <a:spcAft>
                <a:spcPts val="0"/>
              </a:spcAft>
              <a:buFont typeface="Arial"/>
              <a:buChar char="•"/>
            </a:pPr>
            <a:r>
              <a:rPr lang="en-US" sz="3200" dirty="0">
                <a:latin typeface="+mn-lt"/>
              </a:rPr>
              <a:t>Questions related to APCD applications: (</a:t>
            </a:r>
            <a:r>
              <a:rPr lang="en-US" sz="3200" dirty="0">
                <a:latin typeface="+mn-lt"/>
                <a:hlinkClick r:id="rId4"/>
              </a:rPr>
              <a:t>apcd.data@state.ma.us</a:t>
            </a:r>
            <a:r>
              <a:rPr lang="en-US" sz="3200" dirty="0">
                <a:latin typeface="+mn-lt"/>
              </a:rPr>
              <a:t>)</a:t>
            </a:r>
          </a:p>
          <a:p>
            <a:pPr marL="457200" lvl="0" indent="-457200" fontAlgn="auto">
              <a:spcAft>
                <a:spcPts val="0"/>
              </a:spcAft>
              <a:buFont typeface="Arial"/>
              <a:buChar char="•"/>
            </a:pPr>
            <a:r>
              <a:rPr lang="en-US" sz="3200" dirty="0">
                <a:latin typeface="+mn-lt"/>
              </a:rPr>
              <a:t>Questions related to Casemix: (</a:t>
            </a:r>
            <a:r>
              <a:rPr lang="en-US" sz="3200" dirty="0">
                <a:latin typeface="+mn-lt"/>
                <a:hlinkClick r:id="rId5"/>
              </a:rPr>
              <a:t>casemix.data@state.ma.us</a:t>
            </a:r>
            <a:r>
              <a:rPr lang="en-US" sz="3200" dirty="0">
                <a:latin typeface="+mn-lt"/>
              </a:rPr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54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Announcement – Known Data Issues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Process when a data issue is found: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Issue is noted in release documentation</a:t>
            </a:r>
          </a:p>
          <a:p>
            <a:pPr marL="1371600" lvl="2" indent="-457200" algn="l">
              <a:buFont typeface="+mj-lt"/>
              <a:buAutoNum type="alphaLcParenR"/>
            </a:pP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OrgID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(s) have issues</a:t>
            </a:r>
          </a:p>
          <a:p>
            <a:pPr marL="1371600" lvl="2" indent="-457200" algn="l">
              <a:buFont typeface="+mj-lt"/>
              <a:buAutoNum type="alphaLcParenR"/>
            </a:pP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files / data elements are affected</a:t>
            </a:r>
          </a:p>
          <a:p>
            <a:pPr marL="1371600" lvl="2" indent="-457200" algn="l">
              <a:buFont typeface="+mj-lt"/>
              <a:buAutoNum type="alphaLcParenR"/>
            </a:pP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Timeframe </a:t>
            </a:r>
          </a:p>
          <a:p>
            <a:pPr marL="1371600" lvl="2" indent="-457200" algn="l">
              <a:buFont typeface="+mj-lt"/>
              <a:buAutoNum type="alphaLcParenR"/>
            </a:pP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Implications </a:t>
            </a:r>
          </a:p>
          <a:p>
            <a:pPr marL="1371600" lvl="2" indent="-457200" algn="l">
              <a:buFont typeface="+mj-lt"/>
              <a:buAutoNum type="alphaLcParenR"/>
            </a:pP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Possible workarounds as identified by payer and CHIA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Affected users are identified and sent an email with the information above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at User Group webinar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56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Known Data Issues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u="sng" dirty="0" smtClean="0"/>
              <a:t>Example</a:t>
            </a:r>
            <a:r>
              <a:rPr lang="en-US" sz="2800" dirty="0" smtClean="0"/>
              <a:t> – </a:t>
            </a:r>
            <a:r>
              <a:rPr lang="en-US" sz="2800" dirty="0" err="1" smtClean="0"/>
              <a:t>MassHealth</a:t>
            </a:r>
            <a:r>
              <a:rPr lang="en-US" sz="2800" dirty="0" smtClean="0"/>
              <a:t> Issue: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Issue:  Missing Small Percent of Outpatient claim lines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OrgID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MassHealth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OrgID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#3156)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Files / Data Elements Affected:  Medical Claims File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Timeframe:  Submissions from July 2012 through the Present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Implications:  TBD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Resolution: TBD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19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Announcement – Payer Profiles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pPr lvl="0" fontAlgn="base">
              <a:spcAft>
                <a:spcPct val="0"/>
              </a:spcAft>
              <a:defRPr/>
            </a:pPr>
            <a:endParaRPr lang="en-US" altLang="en-US" sz="3800" dirty="0" smtClean="0">
              <a:latin typeface="Arial" charset="0"/>
              <a:ea typeface="ＭＳ Ｐゴシック" pitchFamily="34" charset="-128"/>
              <a:cs typeface="ＭＳ Ｐゴシック" pitchFamily="34" charset="-128"/>
            </a:endParaRPr>
          </a:p>
          <a:p>
            <a:pPr lvl="0" fontAlgn="base">
              <a:spcAft>
                <a:spcPct val="0"/>
              </a:spcAft>
              <a:defRPr/>
            </a:pPr>
            <a:r>
              <a:rPr lang="en-US" altLang="en-US" sz="9600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Profiles of </a:t>
            </a:r>
            <a:r>
              <a:rPr lang="en-US" altLang="en-US" sz="96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Release 2.1 </a:t>
            </a:r>
            <a:r>
              <a:rPr lang="en-US" altLang="en-US" sz="9600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data published on CHIA’s website!</a:t>
            </a:r>
          </a:p>
          <a:p>
            <a:pPr lvl="0" fontAlgn="base">
              <a:spcAft>
                <a:spcPct val="0"/>
              </a:spcAft>
              <a:defRPr/>
            </a:pPr>
            <a:endParaRPr lang="en-US" altLang="en-US" sz="9600" dirty="0" smtClean="0">
              <a:latin typeface="Arial" charset="0"/>
              <a:ea typeface="ＭＳ Ｐゴシック" pitchFamily="34" charset="-128"/>
              <a:cs typeface="ＭＳ Ｐゴシック" pitchFamily="34" charset="-128"/>
            </a:endParaRPr>
          </a:p>
          <a:p>
            <a:pPr lvl="0" fontAlgn="base">
              <a:spcAft>
                <a:spcPct val="0"/>
              </a:spcAft>
              <a:defRPr/>
            </a:pPr>
            <a:r>
              <a:rPr lang="en-US" altLang="en-US" sz="9600" dirty="0" smtClean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Reports based on the following:</a:t>
            </a:r>
          </a:p>
          <a:p>
            <a:pPr marL="571500" lvl="0" indent="-571500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9600" dirty="0" smtClean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Top </a:t>
            </a:r>
            <a:r>
              <a:rPr lang="en-US" altLang="en-US" sz="9600" dirty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S</a:t>
            </a:r>
            <a:r>
              <a:rPr lang="en-US" altLang="en-US" sz="9600" dirty="0" smtClean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ixteen submitters</a:t>
            </a:r>
          </a:p>
          <a:p>
            <a:pPr marL="571500" lvl="0" indent="-571500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9600" dirty="0" smtClean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2012 Incurred Medical Claims (</a:t>
            </a:r>
            <a:r>
              <a:rPr lang="en-US" altLang="en-US" sz="9600" b="1" dirty="0" smtClean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MC</a:t>
            </a:r>
            <a:r>
              <a:rPr lang="en-US" altLang="en-US" sz="9600" dirty="0" smtClean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 file) </a:t>
            </a:r>
          </a:p>
          <a:p>
            <a:pPr marL="571500" lvl="0" indent="-571500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9600" dirty="0" smtClean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2012 Member Eligibility (</a:t>
            </a:r>
            <a:r>
              <a:rPr lang="en-US" altLang="en-US" sz="9600" b="1" dirty="0" smtClean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ME</a:t>
            </a:r>
            <a:r>
              <a:rPr lang="en-US" altLang="en-US" sz="9600" dirty="0" smtClean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 file)</a:t>
            </a:r>
          </a:p>
          <a:p>
            <a:pPr lvl="0" fontAlgn="base">
              <a:spcAft>
                <a:spcPct val="0"/>
              </a:spcAft>
              <a:defRPr/>
            </a:pPr>
            <a:endParaRPr lang="en-US" altLang="en-US" sz="9600" dirty="0" smtClean="0">
              <a:latin typeface="Arial" charset="0"/>
              <a:ea typeface="ＭＳ Ｐゴシック" pitchFamily="34" charset="-128"/>
              <a:cs typeface="ＭＳ Ｐゴシック" pitchFamily="34" charset="-128"/>
            </a:endParaRPr>
          </a:p>
          <a:p>
            <a:pPr lvl="0" fontAlgn="base">
              <a:spcAft>
                <a:spcPct val="0"/>
              </a:spcAft>
              <a:defRPr/>
            </a:pPr>
            <a:r>
              <a:rPr lang="en-US" altLang="en-US" sz="9600" dirty="0" smtClean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 </a:t>
            </a:r>
            <a:r>
              <a:rPr lang="en-US" altLang="en-US" sz="9600" dirty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Link:   </a:t>
            </a:r>
            <a:endParaRPr lang="en-US" altLang="en-US" sz="9600" dirty="0" smtClean="0">
              <a:latin typeface="Arial" charset="0"/>
              <a:ea typeface="ＭＳ Ｐゴシック" pitchFamily="34" charset="-128"/>
              <a:cs typeface="ＭＳ Ｐゴシック" pitchFamily="34" charset="-128"/>
            </a:endParaRPr>
          </a:p>
          <a:p>
            <a:pPr lvl="0" fontAlgn="base">
              <a:spcAft>
                <a:spcPct val="0"/>
              </a:spcAft>
              <a:defRPr/>
            </a:pPr>
            <a:r>
              <a:rPr lang="en-US" altLang="en-US" sz="9600" dirty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	 </a:t>
            </a:r>
            <a:r>
              <a:rPr lang="en-US" altLang="en-US" sz="9600" dirty="0">
                <a:latin typeface="Arial" charset="0"/>
                <a:ea typeface="ＭＳ Ｐゴシック" pitchFamily="34" charset="-128"/>
                <a:cs typeface="ＭＳ Ｐゴシック" pitchFamily="34" charset="-128"/>
                <a:hlinkClick r:id="rId3"/>
              </a:rPr>
              <a:t>http://</a:t>
            </a:r>
            <a:r>
              <a:rPr lang="en-US" altLang="en-US" sz="9600" dirty="0" smtClean="0">
                <a:latin typeface="Arial" charset="0"/>
                <a:ea typeface="ＭＳ Ｐゴシック" pitchFamily="34" charset="-128"/>
                <a:cs typeface="ＭＳ Ｐゴシック" pitchFamily="34" charset="-128"/>
                <a:hlinkClick r:id="rId3"/>
              </a:rPr>
              <a:t>www.mass.gov/chia/researcher/hcf-data-resources/apcd/apcd-data-volume-reports.html</a:t>
            </a:r>
            <a:r>
              <a:rPr lang="en-US" altLang="en-US" sz="9600" dirty="0" smtClean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 </a:t>
            </a:r>
          </a:p>
          <a:p>
            <a:pPr lvl="0" fontAlgn="base">
              <a:spcAft>
                <a:spcPct val="0"/>
              </a:spcAft>
              <a:defRPr/>
            </a:pPr>
            <a:endParaRPr lang="en-US" altLang="en-US" dirty="0" smtClean="0">
              <a:latin typeface="Arial" charset="0"/>
              <a:ea typeface="ＭＳ Ｐゴシック" pitchFamily="34" charset="-128"/>
              <a:cs typeface="ＭＳ Ｐゴシック" pitchFamily="34" charset="-128"/>
            </a:endParaRPr>
          </a:p>
          <a:p>
            <a:pPr lvl="0" fontAlgn="base">
              <a:spcAft>
                <a:spcPct val="0"/>
              </a:spcAft>
              <a:defRPr/>
            </a:pPr>
            <a:endParaRPr lang="en-US" altLang="en-US" sz="2000" dirty="0">
              <a:latin typeface="Arial" charset="0"/>
              <a:ea typeface="ＭＳ Ｐゴシック" pitchFamily="34" charset="-128"/>
              <a:cs typeface="ＭＳ Ｐゴシック" pitchFamily="34" charset="-128"/>
            </a:endParaRPr>
          </a:p>
          <a:p>
            <a:pPr lvl="0" fontAlgn="base">
              <a:spcAft>
                <a:spcPct val="0"/>
              </a:spcAft>
              <a:defRPr/>
            </a:pPr>
            <a:r>
              <a:rPr lang="en-US" altLang="en-US" sz="2900" dirty="0" smtClean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 </a:t>
            </a:r>
            <a:endParaRPr lang="en-US" sz="2400" dirty="0">
              <a:solidFill>
                <a:srgbClr val="00B0F0"/>
              </a:solidFill>
              <a:ea typeface="ＭＳ Ｐゴシック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57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Announcement – Payer Profiles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Intended Purposes of Profiles: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Support</a:t>
            </a:r>
            <a:r>
              <a:rPr lang="en-US" sz="2400" dirty="0" smtClean="0"/>
              <a:t> users by: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436E"/>
                </a:solidFill>
              </a:rPr>
              <a:t>providing </a:t>
            </a:r>
            <a:r>
              <a:rPr lang="en-US" sz="2400" b="1" dirty="0" smtClean="0">
                <a:solidFill>
                  <a:srgbClr val="00436E"/>
                </a:solidFill>
              </a:rPr>
              <a:t>applicants </a:t>
            </a:r>
            <a:r>
              <a:rPr lang="en-US" sz="2400" dirty="0" smtClean="0">
                <a:solidFill>
                  <a:srgbClr val="00436E"/>
                </a:solidFill>
              </a:rPr>
              <a:t>insight into the structural quality of the data</a:t>
            </a:r>
            <a:endParaRPr lang="en-US" sz="2400" dirty="0">
              <a:solidFill>
                <a:srgbClr val="00436E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436E"/>
                </a:solidFill>
              </a:rPr>
              <a:t>providing benchmarks for data profiling work done by users.</a:t>
            </a:r>
            <a:endParaRPr lang="en-US" sz="2400" dirty="0">
              <a:solidFill>
                <a:srgbClr val="00436E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Showcase</a:t>
            </a:r>
            <a:r>
              <a:rPr lang="en-US" sz="2400" dirty="0" smtClean="0"/>
              <a:t> comprehensiveness and quality of the</a:t>
            </a:r>
          </a:p>
          <a:p>
            <a:r>
              <a:rPr lang="en-US" sz="2400" dirty="0" smtClean="0"/>
              <a:t>    MA APCD data.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2668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Announcement – Payer Profiles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sz="2400" dirty="0"/>
          </a:p>
          <a:p>
            <a:r>
              <a:rPr lang="en-US" sz="2400" dirty="0" smtClean="0"/>
              <a:t>	</a:t>
            </a:r>
          </a:p>
          <a:p>
            <a:pPr algn="ctr"/>
            <a:r>
              <a:rPr lang="en-US" sz="2400" dirty="0"/>
              <a:t>	</a:t>
            </a:r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</a:rPr>
              <a:t>Sample Profiles Presented </a:t>
            </a:r>
          </a:p>
          <a:p>
            <a:endParaRPr lang="en-US" sz="2400" dirty="0"/>
          </a:p>
          <a:p>
            <a:r>
              <a:rPr lang="en-US" sz="2400" dirty="0" smtClean="0"/>
              <a:t>	</a:t>
            </a:r>
          </a:p>
          <a:p>
            <a:pPr algn="ctr"/>
            <a:r>
              <a:rPr lang="en-US" altLang="en-US" sz="2400" dirty="0" smtClean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Link</a:t>
            </a:r>
            <a:r>
              <a:rPr lang="en-US" altLang="en-US" sz="2400" dirty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: </a:t>
            </a:r>
            <a:endParaRPr lang="en-US" altLang="en-US" sz="2400" dirty="0" smtClean="0">
              <a:latin typeface="Arial" charset="0"/>
              <a:ea typeface="ＭＳ Ｐゴシック" pitchFamily="34" charset="-128"/>
              <a:cs typeface="ＭＳ Ｐゴシック" pitchFamily="34" charset="-128"/>
            </a:endParaRPr>
          </a:p>
          <a:p>
            <a:pPr algn="ctr"/>
            <a:r>
              <a:rPr lang="en-US" altLang="en-US" sz="2400" dirty="0" smtClean="0">
                <a:latin typeface="Arial" charset="0"/>
                <a:ea typeface="ＭＳ Ｐゴシック" pitchFamily="34" charset="-128"/>
                <a:cs typeface="ＭＳ Ｐゴシック" pitchFamily="34" charset="-128"/>
                <a:hlinkClick r:id="rId3"/>
              </a:rPr>
              <a:t>http</a:t>
            </a:r>
            <a:r>
              <a:rPr lang="en-US" altLang="en-US" sz="2400" dirty="0">
                <a:latin typeface="Arial" charset="0"/>
                <a:ea typeface="ＭＳ Ｐゴシック" pitchFamily="34" charset="-128"/>
                <a:cs typeface="ＭＳ Ｐゴシック" pitchFamily="34" charset="-128"/>
                <a:hlinkClick r:id="rId3"/>
              </a:rPr>
              <a:t>://</a:t>
            </a:r>
            <a:r>
              <a:rPr lang="en-US" altLang="en-US" sz="2400" dirty="0" smtClean="0">
                <a:latin typeface="Arial" charset="0"/>
                <a:ea typeface="ＭＳ Ｐゴシック" pitchFamily="34" charset="-128"/>
                <a:cs typeface="ＭＳ Ｐゴシック" pitchFamily="34" charset="-128"/>
                <a:hlinkClick r:id="rId3"/>
              </a:rPr>
              <a:t>www.mass.gov/chia/researcher/hcf-data-resources/apcd/apcd-data-volume-reports.html</a:t>
            </a:r>
            <a:r>
              <a:rPr lang="en-US" altLang="en-US" sz="2400" dirty="0" smtClean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 </a:t>
            </a:r>
            <a:endParaRPr lang="en-US" altLang="en-US" sz="2400" dirty="0">
              <a:latin typeface="Arial" charset="0"/>
              <a:ea typeface="ＭＳ Ｐゴシック" pitchFamily="34" charset="-128"/>
              <a:cs typeface="ＭＳ Ｐゴシック" pitchFamily="34" charset="-128"/>
            </a:endParaRPr>
          </a:p>
          <a:p>
            <a:endParaRPr lang="en-US" sz="2400" dirty="0" smtClean="0"/>
          </a:p>
          <a:p>
            <a:r>
              <a:rPr lang="en-US" sz="2400" dirty="0"/>
              <a:t>	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  												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6198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Common Application Issues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Submitting applications on IRBNet: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not fill out the SMART Form – this a work in progress</a:t>
            </a:r>
          </a:p>
          <a:p>
            <a:pPr lvl="1" algn="l"/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23" t="4078" r="23265" b="10211"/>
          <a:stretch/>
        </p:blipFill>
        <p:spPr bwMode="auto">
          <a:xfrm>
            <a:off x="2421144" y="3578469"/>
            <a:ext cx="4014631" cy="2929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ight Arrow 7"/>
          <p:cNvSpPr/>
          <p:nvPr/>
        </p:nvSpPr>
        <p:spPr>
          <a:xfrm>
            <a:off x="992039" y="5736566"/>
            <a:ext cx="1308336" cy="37262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28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Common Application Issues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Submitting applications on IRBNet:</a:t>
            </a:r>
          </a:p>
          <a:p>
            <a:pPr marL="971550" lvl="1" indent="-514350" algn="l">
              <a:buFont typeface="+mj-lt"/>
              <a:buAutoNum type="arabicPeriod" startAt="2"/>
            </a:pP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submitting a revised document, please indicate this in the description.  </a:t>
            </a:r>
          </a:p>
          <a:p>
            <a:pPr lvl="1" algn="l"/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IRBNet will likely be implementing a system that saves all versions of submitted application materials, but it is not ready yet.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11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nt option 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HIT January 20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HIT January 2014.potx</Template>
  <TotalTime>4033</TotalTime>
  <Words>690</Words>
  <Application>Microsoft Office PowerPoint</Application>
  <PresentationFormat>On-screen Show (4:3)</PresentationFormat>
  <Paragraphs>141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content option A</vt:lpstr>
      <vt:lpstr>Office Theme</vt:lpstr>
      <vt:lpstr>HIT January 2014</vt:lpstr>
      <vt:lpstr>Monthly MA APCD User Workgroup Webinar</vt:lpstr>
      <vt:lpstr>Agenda</vt:lpstr>
      <vt:lpstr>Announcement – Known Data Issues</vt:lpstr>
      <vt:lpstr>Known Data Issues</vt:lpstr>
      <vt:lpstr>Announcement – Payer Profiles</vt:lpstr>
      <vt:lpstr>Announcement – Payer Profiles</vt:lpstr>
      <vt:lpstr>Announcement – Payer Profiles</vt:lpstr>
      <vt:lpstr>Common Application Issues</vt:lpstr>
      <vt:lpstr>Common Application Issues</vt:lpstr>
      <vt:lpstr>Questions from Applicants</vt:lpstr>
      <vt:lpstr>Questions from Applicants</vt:lpstr>
      <vt:lpstr>Questions from MA APCD Users</vt:lpstr>
      <vt:lpstr>Questions from MA APCD Users</vt:lpstr>
      <vt:lpstr>Questions from MA APCD Users</vt:lpstr>
      <vt:lpstr>Questions from MA APCD Users</vt:lpstr>
      <vt:lpstr>Questions from MA APCD Users</vt:lpstr>
      <vt:lpstr>Questions from MA APCD Users</vt:lpstr>
      <vt:lpstr>Upcoming Workgroup Topics</vt:lpstr>
      <vt:lpstr>Calendar for Applications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oreProperties xmlns="http://schemas.openxmlformats.org/package/2006/metadata/core-properties" xmlns:cp="http://schemas.openxmlformats.org/package/2006/metadata/core-properties" xmlns:dc="http://purl.org/dc/elements/1.1/" xmlns:dcterms="http://purl.org/dc/terms/" xmlns:xsi="http://www.w3.org/2001/XMLSchema-instance">
  <dcterms:created xsi:type="dcterms:W3CDTF">2014-04-22T00:14:56Z</dcterms:created>
  <dc:creator>Bob Kramer</dc:creator>
  <lastModifiedBy>sysadmin</lastModifiedBy>
  <lastPrinted>2014-09-23T17:35:47Z</lastPrinted>
  <dcterms:modified xsi:type="dcterms:W3CDTF">2014-09-23T17:45:42Z</dcterms:modified>
  <revision>130</revision>
  <dc:title>HIT Team Meeting</dc:title>
</coreProperties>
</file>