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01" r:id="rId4"/>
    <p:sldId id="313" r:id="rId5"/>
    <p:sldId id="314" r:id="rId6"/>
    <p:sldId id="315" r:id="rId7"/>
    <p:sldId id="316" r:id="rId8"/>
    <p:sldId id="317" r:id="rId9"/>
    <p:sldId id="311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09" r:id="rId18"/>
    <p:sldId id="325" r:id="rId19"/>
    <p:sldId id="326" r:id="rId20"/>
    <p:sldId id="312" r:id="rId21"/>
    <p:sldId id="297" r:id="rId22"/>
    <p:sldId id="293" r:id="rId23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79771" autoAdjust="0"/>
  </p:normalViewPr>
  <p:slideViewPr>
    <p:cSldViewPr snapToGrid="0" snapToObjects="1" showGuides="1">
      <p:cViewPr>
        <p:scale>
          <a:sx n="69" d="100"/>
          <a:sy n="69" d="100"/>
        </p:scale>
        <p:origin x="-1829" y="-91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slide" Target="slides/slide20.xml"/>
  <Relationship Id="rId22" Type="http://schemas.openxmlformats.org/officeDocument/2006/relationships/slide" Target="slides/slide21.xml"/>
  <Relationship Id="rId23" Type="http://schemas.openxmlformats.org/officeDocument/2006/relationships/slide" Target="slides/slide22.xml"/>
  <Relationship Id="rId24" Type="http://schemas.openxmlformats.org/officeDocument/2006/relationships/notesMaster" Target="notesMasters/notesMaster1.xml"/>
  <Relationship Id="rId25" Type="http://schemas.openxmlformats.org/officeDocument/2006/relationships/handoutMaster" Target="handoutMasters/handoutMaster1.xml"/>
  <Relationship Id="rId26" Type="http://schemas.openxmlformats.org/officeDocument/2006/relationships/commentAuthors" Target="commentAuthors.xml"/>
  <Relationship Id="rId27" Type="http://schemas.openxmlformats.org/officeDocument/2006/relationships/presProps" Target="presProps.xml"/>
  <Relationship Id="rId28" Type="http://schemas.openxmlformats.org/officeDocument/2006/relationships/viewProps" Target="viewProps.xml"/>
  <Relationship Id="rId29" Type="http://schemas.openxmlformats.org/officeDocument/2006/relationships/theme" Target="theme/theme1.xml"/>
  <Relationship Id="rId3" Type="http://schemas.openxmlformats.org/officeDocument/2006/relationships/slide" Target="slides/slide2.xml"/>
  <Relationship Id="rId30" Type="http://schemas.openxmlformats.org/officeDocument/2006/relationships/tableStyles" Target="tableStyles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rawings/_rels/vmlDrawing1.vml.rels><?xml version="1.0" encoding="UTF-8"?>

<Relationships xmlns="http://schemas.openxmlformats.org/package/2006/relationships">
  <Relationship Id="rId1" Type="http://schemas.openxmlformats.org/officeDocument/2006/relationships/image" Target="../media/image4.emf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10/14/2014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10/14/2014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0.xml"/>
</Relationships>

</file>

<file path=ppt/notesSlides/_rels/notesSlide2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1.xml"/>
</Relationships>

</file>

<file path=ppt/notesSlides/_rels/notesSlide2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1052" indent="-28886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546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7649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983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202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04205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6639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28577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300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137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58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76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332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527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7834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555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555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555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839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293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625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556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492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736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957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C67FED88-7C8C-485B-B82E-1D1D6BFA5786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3.pn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3.png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theme" Target="../theme/theme1.xml"/>
  <Relationship Id="rId8" Type="http://schemas.openxmlformats.org/officeDocument/2006/relationships/image" Target="../media/image1.png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2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3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4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vmlDrawing" Target="../drawings/vmlDrawing1.vml"/>
  <Relationship Id="rId2" Type="http://schemas.openxmlformats.org/officeDocument/2006/relationships/slideLayout" Target="../slideLayouts/slideLayout6.xml"/>
  <Relationship Id="rId3" Type="http://schemas.openxmlformats.org/officeDocument/2006/relationships/notesSlide" Target="../notesSlides/notesSlide16.xml"/>
  <Relationship Id="rId4" Type="http://schemas.openxmlformats.org/officeDocument/2006/relationships/oleObject" Target="../embeddings/oleObject1.bin"/>
  <Relationship Id="rId5" Type="http://schemas.openxmlformats.org/officeDocument/2006/relationships/package" Target="../embeddings/Microsoft_Excel_Worksheet1.xlsx"/>
  <Relationship Id="rId6" Type="http://schemas.openxmlformats.org/officeDocument/2006/relationships/image" Target="../media/image4.emf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8.xml"/>
  <Relationship Id="rId3" Type="http://schemas.openxmlformats.org/officeDocument/2006/relationships/image" Target="../media/image5.png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9.xml"/>
  <Relationship Id="rId3" Type="http://schemas.openxmlformats.org/officeDocument/2006/relationships/image" Target="../media/image6.pn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0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1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October 14,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Q3 Simulation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Supplemental Diagnoses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Important Risk Adjustment Fields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Monthly Member Month Reports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99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Q3 Simulation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October 24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Meeting hosted by the Connector</a:t>
            </a:r>
          </a:p>
          <a:p>
            <a:endParaRPr lang="en-US" sz="2400" dirty="0"/>
          </a:p>
          <a:p>
            <a:r>
              <a:rPr lang="en-US" sz="2400" dirty="0" smtClean="0"/>
              <a:t>Individual Carrier Meetings: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At Carrier Request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MA APCD Bi-Weekly Schedule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80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Supplemental Diagnoses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/>
              <a:t>Responses to Draft Proposal Due: October 17, 2014</a:t>
            </a:r>
          </a:p>
          <a:p>
            <a:endParaRPr lang="en-US" dirty="0"/>
          </a:p>
          <a:p>
            <a:r>
              <a:rPr lang="en-US" dirty="0" smtClean="0"/>
              <a:t>Process: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Must follow all rules for a claim line submission to the MA APCD – all formatting and edits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Utilize the MC080 Payment Reason </a:t>
            </a:r>
            <a:r>
              <a:rPr lang="en-US" dirty="0" smtClean="0"/>
              <a:t>field:</a:t>
            </a:r>
          </a:p>
          <a:p>
            <a:r>
              <a:rPr lang="en-US" dirty="0" smtClean="0"/>
              <a:t>SUPPADD</a:t>
            </a:r>
            <a:r>
              <a:rPr lang="en-US" dirty="0"/>
              <a:t>		</a:t>
            </a:r>
            <a:r>
              <a:rPr lang="en-US" dirty="0" smtClean="0"/>
              <a:t>       A </a:t>
            </a:r>
            <a:r>
              <a:rPr lang="en-US" dirty="0"/>
              <a:t>supplemental diagnosis has been added </a:t>
            </a:r>
            <a:r>
              <a:rPr lang="en-US" dirty="0" smtClean="0"/>
              <a:t>SUPPDELETE</a:t>
            </a:r>
            <a:r>
              <a:rPr lang="en-US" dirty="0"/>
              <a:t>		A supplemental diagnosis has been </a:t>
            </a:r>
            <a:r>
              <a:rPr lang="en-US" dirty="0" smtClean="0"/>
              <a:t>deleted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Fields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70130"/>
              </p:ext>
            </p:extLst>
          </p:nvPr>
        </p:nvGraphicFramePr>
        <p:xfrm>
          <a:off x="1122218" y="1975697"/>
          <a:ext cx="6367650" cy="4029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192"/>
                <a:gridCol w="620114"/>
                <a:gridCol w="2334039"/>
                <a:gridCol w="749305"/>
              </a:tblGrid>
              <a:tr h="134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Data Element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latin typeface="+mn-lt"/>
                        </a:rPr>
                        <a:t>FIELD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latin typeface="+mn-lt"/>
                        </a:rPr>
                        <a:t>Data Element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FIELD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OrgID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Payer Claim Control Number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Member Gender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Line Counter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Member Date of Birth (for age)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Admission/Discharge Dates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Member Zip 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Service Provider Specialty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Market Category 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ME030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Type of Bill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Last Activity Date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ME056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Site of Service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Actuarial Value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Claim Status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Metal Level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ME121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All Diagnosis fields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Risk Adjustment Covered Plan (RACP)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ME126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Revenue 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Billable Member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ME127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All Procedure Code fields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Benefit Plan Contract 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ME128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Procedure Modifiers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68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Member Benefit Plan Contract Enrollment Dates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ME129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Dates of Service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>
                          <a:effectLst/>
                          <a:latin typeface="+mn-lt"/>
                        </a:rPr>
                        <a:t>Total Monthly Premium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ME132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Amount/Dollar fields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7474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CarrierSpecificUniqueMemberID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Capitated Encounter Flag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CarrierSpecificUniqueSubscriberID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ME117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Paid Date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MC089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Claim Processed Date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MC110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4113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All Fields in the Benefit Plan Control Total File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Denied Flag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CarrierSpecificUniqueMemberID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MC137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Claim Line Type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MC138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3441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CarrierSpecificUniqueMemberID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MC137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  <a:tr h="1411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  <a:latin typeface="+mn-lt"/>
                        </a:rPr>
                        <a:t>Claim Line Type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MC138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02" marR="7902" marT="790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9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RACP FLAG – ME126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ME126 = 1 or 3 determines who is in the simulation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ME126 = 1 determines who is in the final calculation	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CommCare</a:t>
            </a:r>
            <a:r>
              <a:rPr lang="en-US" sz="2400" dirty="0" smtClean="0"/>
              <a:t> should always be ME126 = 3</a:t>
            </a:r>
          </a:p>
          <a:p>
            <a:endParaRPr lang="en-US" sz="2400" dirty="0"/>
          </a:p>
          <a:p>
            <a:r>
              <a:rPr lang="en-US" sz="2400" dirty="0" smtClean="0"/>
              <a:t>Premium – ME132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Required for next quarterly simulation run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0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Last Activity Date – ME056</a:t>
            </a:r>
          </a:p>
          <a:p>
            <a:r>
              <a:rPr lang="en-US" dirty="0"/>
              <a:t>	</a:t>
            </a:r>
            <a:r>
              <a:rPr lang="en-US" dirty="0" smtClean="0"/>
              <a:t>Required to determine last iteration of eligibility as well as timing of changes in premium</a:t>
            </a:r>
          </a:p>
          <a:p>
            <a:endParaRPr lang="en-US" dirty="0"/>
          </a:p>
          <a:p>
            <a:r>
              <a:rPr lang="en-US" dirty="0" smtClean="0"/>
              <a:t>Actuarial Value – ME120</a:t>
            </a:r>
          </a:p>
          <a:p>
            <a:r>
              <a:rPr lang="en-US" dirty="0"/>
              <a:t>	</a:t>
            </a:r>
            <a:r>
              <a:rPr lang="en-US" dirty="0" smtClean="0"/>
              <a:t>Must be accurate</a:t>
            </a:r>
          </a:p>
          <a:p>
            <a:r>
              <a:rPr lang="en-US" dirty="0"/>
              <a:t>	</a:t>
            </a:r>
            <a:r>
              <a:rPr lang="en-US" dirty="0" smtClean="0"/>
              <a:t>ME120 = 0 will not be included in the Risk Adjustment</a:t>
            </a:r>
          </a:p>
          <a:p>
            <a:endParaRPr lang="en-US" dirty="0"/>
          </a:p>
          <a:p>
            <a:r>
              <a:rPr lang="en-US" dirty="0" smtClean="0"/>
              <a:t>Metal Level – ME121</a:t>
            </a:r>
          </a:p>
          <a:p>
            <a:r>
              <a:rPr lang="en-US" dirty="0"/>
              <a:t>	</a:t>
            </a:r>
            <a:r>
              <a:rPr lang="en-US" dirty="0" smtClean="0"/>
              <a:t>Must be appropriate for Actuarial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379276"/>
            <a:ext cx="7772400" cy="10179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Member Month Tracking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303569"/>
              </p:ext>
            </p:extLst>
          </p:nvPr>
        </p:nvGraphicFramePr>
        <p:xfrm>
          <a:off x="460375" y="1388126"/>
          <a:ext cx="8551423" cy="454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5" imgW="16085668" imgH="5981548" progId="Excel.Sheet.12">
                  <p:embed/>
                </p:oleObj>
              </mc:Choice>
              <mc:Fallback>
                <p:oleObj name="Worksheet" r:id="rId5" imgW="16085668" imgH="59815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375" y="1388126"/>
                        <a:ext cx="8551423" cy="4549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4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4" y="560091"/>
            <a:ext cx="7772400" cy="81701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Member Month Methodology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38509"/>
              </p:ext>
            </p:extLst>
          </p:nvPr>
        </p:nvGraphicFramePr>
        <p:xfrm>
          <a:off x="460376" y="1244910"/>
          <a:ext cx="7879395" cy="4616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715"/>
                <a:gridCol w="1038099"/>
                <a:gridCol w="1285720"/>
                <a:gridCol w="1634927"/>
                <a:gridCol w="1028576"/>
                <a:gridCol w="1349213"/>
                <a:gridCol w="857145"/>
              </a:tblGrid>
              <a:tr h="16220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Data was extracted from the APCD by the following criteria: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26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Data Element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Element Name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Element Constraint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421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ME126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Risk Adjustment Covered Plan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Equal to 1 or 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70169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ME129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Member Benefit Plan Contract Enrollment Start Date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NULL or Less Than or Equal To the 15th of the Month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70169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ME130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Member Benefit Plan Contract Enrollment End Date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NULL or Greater Than or Equal To the 15th of the Month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26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6220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Data was sorted by the following order**: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Sort Order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Data Element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Element Name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Sequence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26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ME001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OrgID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Member Months were de-duped on these fields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4829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ME128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Benefit Plan Contract ID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8607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ME107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Carrier Specific Unique Member ID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644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ME056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Last Activity Date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26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Medical Coverage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8067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ME028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Primary Insurance Indicator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ASCENDING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644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ME029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Coverage Type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DESCENDING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2644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Derived Element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Member Eligibility ID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DESCENDING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b"/>
                </a:tc>
              </a:tr>
              <a:tr h="14260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</a:rPr>
                        <a:t>**Duplicate member months on other fields (i.e. Premium) were randomly de-duped based on the sort order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97" marR="4197" marT="419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9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4" y="560091"/>
            <a:ext cx="7772400" cy="1017981"/>
          </a:xfrm>
        </p:spPr>
        <p:txBody>
          <a:bodyPr>
            <a:normAutofit/>
          </a:bodyPr>
          <a:lstStyle/>
          <a:p>
            <a:r>
              <a:rPr lang="en-US" sz="2600" dirty="0"/>
              <a:t/>
            </a:r>
            <a:br>
              <a:rPr lang="en-US" sz="2600" dirty="0"/>
            </a:br>
            <a:endParaRPr lang="en-US" sz="2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879600"/>
            <a:ext cx="802005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60374" y="560091"/>
            <a:ext cx="7772400" cy="817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 i="0" kern="1200">
                <a:solidFill>
                  <a:srgbClr val="004178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800" dirty="0" smtClean="0"/>
              <a:t>Member Month Validation Workflow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637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4" y="560091"/>
            <a:ext cx="7772400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Member Month </a:t>
            </a:r>
            <a:r>
              <a:rPr lang="en-US" sz="2800" dirty="0" smtClean="0"/>
              <a:t>Validation Workflow (continued)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2101850"/>
            <a:ext cx="69723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2800" dirty="0" smtClean="0"/>
              <a:t>Housekeeping Items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Data </a:t>
            </a:r>
            <a:r>
              <a:rPr lang="en-US" sz="2800" dirty="0"/>
              <a:t>Intake/APCD Submission Guide </a:t>
            </a:r>
            <a:r>
              <a:rPr lang="en-US" sz="2800" dirty="0" err="1"/>
              <a:t>Ver</a:t>
            </a:r>
            <a:r>
              <a:rPr lang="en-US" sz="2800" dirty="0"/>
              <a:t> </a:t>
            </a:r>
            <a:r>
              <a:rPr lang="en-US" sz="2800" dirty="0" smtClean="0"/>
              <a:t>4.0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Risk Adjustment Topics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Questions</a:t>
            </a:r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– </a:t>
            </a:r>
            <a:r>
              <a:rPr lang="en-US" sz="2400" dirty="0"/>
              <a:t>Connector </a:t>
            </a:r>
            <a:r>
              <a:rPr lang="en-US" sz="2400" dirty="0" smtClean="0"/>
              <a:t>RA Simulation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– Substance Abuse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–  TAG on MA APCD Version 4 Review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</a:t>
            </a:r>
            <a:r>
              <a:rPr lang="en-US" sz="2400" dirty="0"/>
              <a:t>- </a:t>
            </a:r>
            <a:r>
              <a:rPr lang="en-US" sz="2400" dirty="0" smtClean="0"/>
              <a:t> MA </a:t>
            </a:r>
            <a:r>
              <a:rPr lang="en-US" sz="2400" dirty="0"/>
              <a:t>APCD </a:t>
            </a:r>
            <a:r>
              <a:rPr lang="en-US" sz="2400" dirty="0" smtClean="0"/>
              <a:t>Version </a:t>
            </a:r>
            <a:r>
              <a:rPr lang="en-US" sz="2400" dirty="0"/>
              <a:t>4 Administrative </a:t>
            </a:r>
            <a:r>
              <a:rPr lang="en-US" sz="2400" dirty="0" smtClean="0"/>
              <a:t>Bulletin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November – 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December – MA APCD Data Release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15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59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November 18, 2014 at 2:00pm*</a:t>
            </a:r>
          </a:p>
          <a:p>
            <a:pPr algn="ctr"/>
            <a:r>
              <a:rPr lang="en-US" sz="3600" dirty="0" smtClean="0"/>
              <a:t>*NOTE – off a week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December 9, 2014 at 2:00 pm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Items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Substance </a:t>
            </a:r>
            <a:r>
              <a:rPr lang="en-US" sz="2800" dirty="0"/>
              <a:t>Abuse </a:t>
            </a:r>
            <a:r>
              <a:rPr lang="en-US" sz="2800" dirty="0" smtClean="0"/>
              <a:t>Survey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Profile Reports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Pharmacy Versioning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Mandated Benefit Review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565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Submission Guide Version 4.0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10870"/>
              </p:ext>
            </p:extLst>
          </p:nvPr>
        </p:nvGraphicFramePr>
        <p:xfrm>
          <a:off x="304800" y="1603054"/>
          <a:ext cx="8534400" cy="4392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5558"/>
                <a:gridCol w="2916099"/>
                <a:gridCol w="1975853"/>
                <a:gridCol w="2286890"/>
              </a:tblGrid>
              <a:tr h="1704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File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Element/Change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400">
                          <a:effectLst/>
                        </a:rPr>
                        <a:t>Agency Requiring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511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field – Situs (where account is based)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PR019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1193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Update Look Up Table for Drug Unit of Measure (PC075)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Mg Milligram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MEQ Milliequivalent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MM Millmieter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UG Microgram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UN Unit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340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Make Member PCP ID (ME 046) an A2 category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ADDED*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511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 Attributed PCP  Provider ID (ME124) from all medical carriers, not just TME carriers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511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Make Purchased Thru MA Exchange (ME045) to an A category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Connector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  <a:tr h="2647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Confirm member address fields are residential and not billing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ADDED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Clarifying language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0" marR="651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Submission Guide Version 4.0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46292"/>
              </p:ext>
            </p:extLst>
          </p:nvPr>
        </p:nvGraphicFramePr>
        <p:xfrm>
          <a:off x="1080654" y="1911349"/>
          <a:ext cx="6941734" cy="3880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587"/>
                <a:gridCol w="2371904"/>
                <a:gridCol w="1607125"/>
                <a:gridCol w="1860118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File Type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Element/Change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400">
                          <a:effectLst/>
                        </a:rPr>
                        <a:t>Agency Requiring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MC,PC,DC,ME,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Advice on how to code SCOs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APCD ID CODE on MC,DC,PC,ME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 – ICO or SCO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MC,PC,DC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Make Select NPI fields an A category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CHIA (MDM)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MC,PC,DC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flag for consideration – Paid Flag  (Yes / No)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Update Look up Table for State Medicare Code (MC130)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7 - CPT Level III  Code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Benefit Plan ID on 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Connector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 Rendering NPI on 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CHIA (MDM)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Type of Facility for POA Reporting on 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Supplemental Diagnoses for Risk Adjustment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ADDED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Submission Guide Version 4.0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34922"/>
              </p:ext>
            </p:extLst>
          </p:nvPr>
        </p:nvGraphicFramePr>
        <p:xfrm>
          <a:off x="460375" y="1911350"/>
          <a:ext cx="7630680" cy="3880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16"/>
                <a:gridCol w="2607308"/>
                <a:gridCol w="1766627"/>
                <a:gridCol w="2044729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File Type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Data Element/Change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400">
                          <a:effectLst/>
                        </a:rPr>
                        <a:t>Agency Requiring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Adjust inpatient edits from: Required when MC094 = 002 and MC039 is populated”    to: “Required when MC094 = 002 and MC036 = 11, 18, 21, 28, 41, 65, 66, 84, 86 or 89 (type of bill indicates an inpatient visit)”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BP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Benefit Plan Start/End Dates on BP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Connector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ADDED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field – County for Medicare Advantage Premium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TBD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 additional “spans” for more attributes, notably address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TBD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fields for MassHealth Enrollment Categories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Several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TBD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2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Submission Guide Version 4.0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Additional </a:t>
            </a:r>
            <a:r>
              <a:rPr lang="en-US" sz="2400" dirty="0"/>
              <a:t>minor updates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Submit </a:t>
            </a:r>
            <a:r>
              <a:rPr lang="en-US" sz="2400" dirty="0"/>
              <a:t>“null” values for </a:t>
            </a:r>
            <a:r>
              <a:rPr lang="en-US" sz="2400" dirty="0" smtClean="0"/>
              <a:t>selected </a:t>
            </a:r>
            <a:r>
              <a:rPr lang="en-US" sz="2400" dirty="0"/>
              <a:t>B and C </a:t>
            </a:r>
            <a:r>
              <a:rPr lang="en-US" sz="2400" dirty="0" smtClean="0"/>
              <a:t>fields (ex. PV048 EMR Vendor)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Wording/clarifications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Additions of items already in effect (ex. RACP Flag and Billable Member Updates</a:t>
            </a:r>
            <a:r>
              <a:rPr lang="en-US" sz="2400" dirty="0" smtClean="0"/>
              <a:t>)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Edit/Condition updates from carriers</a:t>
            </a:r>
          </a:p>
          <a:p>
            <a:r>
              <a:rPr lang="en-US" sz="24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Submission Guide Version 4.0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FOOD FOR THOUGHT FOR DEVELOPMENT TEAM:</a:t>
            </a:r>
          </a:p>
          <a:p>
            <a:endParaRPr lang="en-US" dirty="0" smtClean="0"/>
          </a:p>
          <a:p>
            <a:r>
              <a:rPr lang="en-US" dirty="0" smtClean="0"/>
              <a:t>RECOMMENDATION</a:t>
            </a:r>
            <a:r>
              <a:rPr lang="en-US" dirty="0"/>
              <a:t>:  Version 4 will go into effect on </a:t>
            </a:r>
            <a:r>
              <a:rPr lang="en-US" dirty="0" smtClean="0"/>
              <a:t>May </a:t>
            </a:r>
            <a:r>
              <a:rPr lang="en-US" dirty="0"/>
              <a:t>1, 2015 and as of that date Version 3 is no longer active.  This means all </a:t>
            </a:r>
            <a:r>
              <a:rPr lang="en-US" dirty="0" smtClean="0"/>
              <a:t>submissions/resubmissions </a:t>
            </a:r>
            <a:r>
              <a:rPr lang="en-US" dirty="0"/>
              <a:t>for October </a:t>
            </a:r>
            <a:r>
              <a:rPr lang="en-US" dirty="0" smtClean="0"/>
              <a:t>2013 </a:t>
            </a:r>
            <a:r>
              <a:rPr lang="en-US" dirty="0"/>
              <a:t>onward must adhere to the version 4 specifications and edits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ALTERNATIVE:  Version 4 would start at a certain submission year month (</a:t>
            </a:r>
            <a:r>
              <a:rPr lang="en-US" dirty="0" smtClean="0"/>
              <a:t>201504 </a:t>
            </a:r>
            <a:r>
              <a:rPr lang="en-US" dirty="0"/>
              <a:t>due in </a:t>
            </a:r>
            <a:r>
              <a:rPr lang="en-US" dirty="0" smtClean="0"/>
              <a:t>May) </a:t>
            </a:r>
            <a:r>
              <a:rPr lang="en-US" dirty="0"/>
              <a:t>and as of that month all months going forward are only acceptable in Version 4 format and edits.   Resubmissions of Version 3: 201310 – </a:t>
            </a:r>
            <a:r>
              <a:rPr lang="en-US" dirty="0" smtClean="0"/>
              <a:t>201503 </a:t>
            </a:r>
            <a:r>
              <a:rPr lang="en-US" dirty="0"/>
              <a:t>would be required to be in Version 3 format and edits. 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Version 4.0 Submission Guide</a:t>
            </a:r>
            <a:b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Tentative Timeframe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8458200" cy="436245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October 14 – Draft Guides Published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/>
              <a:t>October 21 – Special TAG to review guides</a:t>
            </a:r>
            <a:endParaRPr lang="en-US" sz="2800" dirty="0" smtClean="0">
              <a:ea typeface="ＭＳ Ｐゴシック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October (TBD)  – Admin Bulletin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November 18 – Technical Advisory Group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May 2015 – targeted implementation (6 months)</a:t>
            </a:r>
            <a:endParaRPr lang="en-US" sz="2800" dirty="0">
              <a:ea typeface="ＭＳ Ｐゴシック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  <a:ea typeface="ＭＳ Ｐゴシック" charset="0"/>
              </a:rPr>
              <a:t/>
            </a:r>
            <a:br>
              <a:rPr lang="en-US" b="1" i="1" dirty="0" smtClean="0">
                <a:solidFill>
                  <a:srgbClr val="FF0000"/>
                </a:solidFill>
                <a:ea typeface="ＭＳ Ｐゴシック" charset="0"/>
              </a:rPr>
            </a:br>
            <a:endParaRPr lang="en-US" b="1" i="1" dirty="0">
              <a:solidFill>
                <a:srgbClr val="FF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7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3727</TotalTime>
  <Words>1072</Words>
  <Application>Microsoft Office PowerPoint</Application>
  <PresentationFormat>On-screen Show (4:3)</PresentationFormat>
  <Paragraphs>411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FINALPowerPointTEMPLATE</vt:lpstr>
      <vt:lpstr>Worksheet</vt:lpstr>
      <vt:lpstr>PowerPoint Presentation</vt:lpstr>
      <vt:lpstr>Agenda</vt:lpstr>
      <vt:lpstr>Housekeeping Items</vt:lpstr>
      <vt:lpstr>Submission Guide Version 4.0</vt:lpstr>
      <vt:lpstr>Submission Guide Version 4.0</vt:lpstr>
      <vt:lpstr>Submission Guide Version 4.0</vt:lpstr>
      <vt:lpstr>Submission Guide Version 4.0</vt:lpstr>
      <vt:lpstr>Submission Guide Version 4.0</vt:lpstr>
      <vt:lpstr>Version 4.0 Submission Guide Tentative Timeframe</vt:lpstr>
      <vt:lpstr>Risk Adjustment</vt:lpstr>
      <vt:lpstr>RA Q3 Simulation Meetings</vt:lpstr>
      <vt:lpstr>RA Supplemental Diagnoses</vt:lpstr>
      <vt:lpstr>RA Fields</vt:lpstr>
      <vt:lpstr>RA Fields</vt:lpstr>
      <vt:lpstr>RA Fields</vt:lpstr>
      <vt:lpstr>Member Month Tracking</vt:lpstr>
      <vt:lpstr>Member Month Methodology</vt:lpstr>
      <vt:lpstr> </vt:lpstr>
      <vt:lpstr>Member Month Validation Workflow (continued)</vt:lpstr>
      <vt:lpstr>Upcoming Events</vt:lpstr>
      <vt:lpstr>PowerPoint Presentation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2014-02-09T20:57:02Z</dcterms:created>
  <dc:creator>KATHY HINES</dc:creator>
  <lastModifiedBy>sysadmin</lastModifiedBy>
  <lastPrinted>2014-10-14T13:34:46Z</lastPrinted>
  <dcterms:modified xsi:type="dcterms:W3CDTF">2014-10-14T13:50:21Z</dcterms:modified>
  <revision>252</revision>
  <dc:title>Slide 1</dc:title>
</coreProperties>
</file>