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7" r:id="rId5"/>
  </p:sldMasterIdLst>
  <p:notesMasterIdLst>
    <p:notesMasterId r:id="rId16"/>
  </p:notesMasterIdLst>
  <p:handoutMasterIdLst>
    <p:handoutMasterId r:id="rId17"/>
  </p:handoutMasterIdLst>
  <p:sldIdLst>
    <p:sldId id="594" r:id="rId6"/>
    <p:sldId id="264" r:id="rId7"/>
    <p:sldId id="595" r:id="rId8"/>
    <p:sldId id="601" r:id="rId9"/>
    <p:sldId id="596" r:id="rId10"/>
    <p:sldId id="597" r:id="rId11"/>
    <p:sldId id="467" r:id="rId12"/>
    <p:sldId id="598" r:id="rId13"/>
    <p:sldId id="599" r:id="rId14"/>
    <p:sldId id="600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632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736" y="17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mith" userId="a2af1319-f9ad-4c0b-a0c5-fde8d2b56db6" providerId="ADAL" clId="{7D3A0C7F-E5AF-420E-9749-674473E9E43C}"/>
    <pc:docChg chg="custSel modSld">
      <pc:chgData name="Paul Smith" userId="a2af1319-f9ad-4c0b-a0c5-fde8d2b56db6" providerId="ADAL" clId="{7D3A0C7F-E5AF-420E-9749-674473E9E43C}" dt="2024-01-09T13:20:52.919" v="472" actId="20577"/>
      <pc:docMkLst>
        <pc:docMk/>
      </pc:docMkLst>
      <pc:sldChg chg="modSp mod">
        <pc:chgData name="Paul Smith" userId="a2af1319-f9ad-4c0b-a0c5-fde8d2b56db6" providerId="ADAL" clId="{7D3A0C7F-E5AF-420E-9749-674473E9E43C}" dt="2024-01-09T13:03:58.448" v="41" actId="6549"/>
        <pc:sldMkLst>
          <pc:docMk/>
          <pc:sldMk cId="3366321103" sldId="264"/>
        </pc:sldMkLst>
        <pc:spChg chg="mod">
          <ac:chgData name="Paul Smith" userId="a2af1319-f9ad-4c0b-a0c5-fde8d2b56db6" providerId="ADAL" clId="{7D3A0C7F-E5AF-420E-9749-674473E9E43C}" dt="2024-01-09T13:03:58.448" v="41" actId="6549"/>
          <ac:spMkLst>
            <pc:docMk/>
            <pc:sldMk cId="3366321103" sldId="264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7D3A0C7F-E5AF-420E-9749-674473E9E43C}" dt="2024-01-09T13:03:12.413" v="31" actId="6549"/>
        <pc:sldMkLst>
          <pc:docMk/>
          <pc:sldMk cId="3888889708" sldId="594"/>
        </pc:sldMkLst>
        <pc:spChg chg="mod">
          <ac:chgData name="Paul Smith" userId="a2af1319-f9ad-4c0b-a0c5-fde8d2b56db6" providerId="ADAL" clId="{7D3A0C7F-E5AF-420E-9749-674473E9E43C}" dt="2024-01-09T13:02:50.956" v="21" actId="6549"/>
          <ac:spMkLst>
            <pc:docMk/>
            <pc:sldMk cId="3888889708" sldId="594"/>
            <ac:spMk id="7" creationId="{9AD3CCE8-62E5-16B4-5226-2F2BB0581B3E}"/>
          </ac:spMkLst>
        </pc:spChg>
        <pc:spChg chg="mod">
          <ac:chgData name="Paul Smith" userId="a2af1319-f9ad-4c0b-a0c5-fde8d2b56db6" providerId="ADAL" clId="{7D3A0C7F-E5AF-420E-9749-674473E9E43C}" dt="2024-01-09T13:03:12.413" v="31" actId="6549"/>
          <ac:spMkLst>
            <pc:docMk/>
            <pc:sldMk cId="3888889708" sldId="594"/>
            <ac:spMk id="8" creationId="{A6C39D8E-0FBD-FD09-78BD-4A82D2F583BA}"/>
          </ac:spMkLst>
        </pc:spChg>
      </pc:sldChg>
      <pc:sldChg chg="modSp mod">
        <pc:chgData name="Paul Smith" userId="a2af1319-f9ad-4c0b-a0c5-fde8d2b56db6" providerId="ADAL" clId="{7D3A0C7F-E5AF-420E-9749-674473E9E43C}" dt="2024-01-09T13:20:52.919" v="472" actId="20577"/>
        <pc:sldMkLst>
          <pc:docMk/>
          <pc:sldMk cId="288203281" sldId="595"/>
        </pc:sldMkLst>
        <pc:spChg chg="mod">
          <ac:chgData name="Paul Smith" userId="a2af1319-f9ad-4c0b-a0c5-fde8d2b56db6" providerId="ADAL" clId="{7D3A0C7F-E5AF-420E-9749-674473E9E43C}" dt="2024-01-09T13:17:36.132" v="374" actId="20577"/>
          <ac:spMkLst>
            <pc:docMk/>
            <pc:sldMk cId="288203281" sldId="595"/>
            <ac:spMk id="8" creationId="{BC56134A-43C6-98E7-A999-48A698FE620B}"/>
          </ac:spMkLst>
        </pc:spChg>
        <pc:spChg chg="mod">
          <ac:chgData name="Paul Smith" userId="a2af1319-f9ad-4c0b-a0c5-fde8d2b56db6" providerId="ADAL" clId="{7D3A0C7F-E5AF-420E-9749-674473E9E43C}" dt="2024-01-09T13:20:52.919" v="472" actId="20577"/>
          <ac:spMkLst>
            <pc:docMk/>
            <pc:sldMk cId="288203281" sldId="595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7D3A0C7F-E5AF-420E-9749-674473E9E43C}" dt="2024-01-09T13:15:43.978" v="340" actId="20577"/>
        <pc:sldMkLst>
          <pc:docMk/>
          <pc:sldMk cId="1270309710" sldId="596"/>
        </pc:sldMkLst>
        <pc:spChg chg="mod">
          <ac:chgData name="Paul Smith" userId="a2af1319-f9ad-4c0b-a0c5-fde8d2b56db6" providerId="ADAL" clId="{7D3A0C7F-E5AF-420E-9749-674473E9E43C}" dt="2024-01-09T13:15:43.978" v="340" actId="20577"/>
          <ac:spMkLst>
            <pc:docMk/>
            <pc:sldMk cId="1270309710" sldId="596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7D3A0C7F-E5AF-420E-9749-674473E9E43C}" dt="2024-01-09T13:15:16.698" v="330" actId="20577"/>
        <pc:sldMkLst>
          <pc:docMk/>
          <pc:sldMk cId="1023545008" sldId="597"/>
        </pc:sldMkLst>
        <pc:spChg chg="mod">
          <ac:chgData name="Paul Smith" userId="a2af1319-f9ad-4c0b-a0c5-fde8d2b56db6" providerId="ADAL" clId="{7D3A0C7F-E5AF-420E-9749-674473E9E43C}" dt="2024-01-09T13:15:16.698" v="330" actId="20577"/>
          <ac:spMkLst>
            <pc:docMk/>
            <pc:sldMk cId="1023545008" sldId="597"/>
            <ac:spMk id="8" creationId="{BC56134A-43C6-98E7-A999-48A698FE620B}"/>
          </ac:spMkLst>
        </pc:spChg>
        <pc:spChg chg="mod">
          <ac:chgData name="Paul Smith" userId="a2af1319-f9ad-4c0b-a0c5-fde8d2b56db6" providerId="ADAL" clId="{7D3A0C7F-E5AF-420E-9749-674473E9E43C}" dt="2024-01-09T13:15:03.333" v="320" actId="20577"/>
          <ac:spMkLst>
            <pc:docMk/>
            <pc:sldMk cId="1023545008" sldId="597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7D3A0C7F-E5AF-420E-9749-674473E9E43C}" dt="2024-01-09T13:10:38.241" v="317" actId="20577"/>
        <pc:sldMkLst>
          <pc:docMk/>
          <pc:sldMk cId="3342068931" sldId="598"/>
        </pc:sldMkLst>
        <pc:spChg chg="mod">
          <ac:chgData name="Paul Smith" userId="a2af1319-f9ad-4c0b-a0c5-fde8d2b56db6" providerId="ADAL" clId="{7D3A0C7F-E5AF-420E-9749-674473E9E43C}" dt="2024-01-09T13:06:59.009" v="100" actId="20577"/>
          <ac:spMkLst>
            <pc:docMk/>
            <pc:sldMk cId="3342068931" sldId="598"/>
            <ac:spMk id="8" creationId="{BC56134A-43C6-98E7-A999-48A698FE620B}"/>
          </ac:spMkLst>
        </pc:spChg>
        <pc:spChg chg="mod">
          <ac:chgData name="Paul Smith" userId="a2af1319-f9ad-4c0b-a0c5-fde8d2b56db6" providerId="ADAL" clId="{7D3A0C7F-E5AF-420E-9749-674473E9E43C}" dt="2024-01-09T13:10:38.241" v="317" actId="20577"/>
          <ac:spMkLst>
            <pc:docMk/>
            <pc:sldMk cId="3342068931" sldId="598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7D3A0C7F-E5AF-420E-9749-674473E9E43C}" dt="2024-01-09T13:05:58.200" v="90" actId="20577"/>
        <pc:sldMkLst>
          <pc:docMk/>
          <pc:sldMk cId="3221147344" sldId="599"/>
        </pc:sldMkLst>
        <pc:spChg chg="mod">
          <ac:chgData name="Paul Smith" userId="a2af1319-f9ad-4c0b-a0c5-fde8d2b56db6" providerId="ADAL" clId="{7D3A0C7F-E5AF-420E-9749-674473E9E43C}" dt="2024-01-09T13:05:58.200" v="90" actId="20577"/>
          <ac:spMkLst>
            <pc:docMk/>
            <pc:sldMk cId="3221147344" sldId="599"/>
            <ac:spMk id="8" creationId="{BC56134A-43C6-98E7-A999-48A698FE620B}"/>
          </ac:spMkLst>
        </pc:spChg>
        <pc:spChg chg="mod">
          <ac:chgData name="Paul Smith" userId="a2af1319-f9ad-4c0b-a0c5-fde8d2b56db6" providerId="ADAL" clId="{7D3A0C7F-E5AF-420E-9749-674473E9E43C}" dt="2024-01-09T13:05:43.613" v="80" actId="20577"/>
          <ac:spMkLst>
            <pc:docMk/>
            <pc:sldMk cId="3221147344" sldId="599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7D3A0C7F-E5AF-420E-9749-674473E9E43C}" dt="2024-01-09T13:04:31.583" v="51" actId="20577"/>
        <pc:sldMkLst>
          <pc:docMk/>
          <pc:sldMk cId="2117729134" sldId="600"/>
        </pc:sldMkLst>
        <pc:spChg chg="mod">
          <ac:chgData name="Paul Smith" userId="a2af1319-f9ad-4c0b-a0c5-fde8d2b56db6" providerId="ADAL" clId="{7D3A0C7F-E5AF-420E-9749-674473E9E43C}" dt="2024-01-09T13:04:31.583" v="51" actId="20577"/>
          <ac:spMkLst>
            <pc:docMk/>
            <pc:sldMk cId="2117729134" sldId="600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7D3A0C7F-E5AF-420E-9749-674473E9E43C}" dt="2024-01-09T13:16:22.357" v="350" actId="20577"/>
        <pc:sldMkLst>
          <pc:docMk/>
          <pc:sldMk cId="92546677" sldId="601"/>
        </pc:sldMkLst>
        <pc:spChg chg="mod">
          <ac:chgData name="Paul Smith" userId="a2af1319-f9ad-4c0b-a0c5-fde8d2b56db6" providerId="ADAL" clId="{7D3A0C7F-E5AF-420E-9749-674473E9E43C}" dt="2024-01-09T13:16:22.357" v="350" actId="20577"/>
          <ac:spMkLst>
            <pc:docMk/>
            <pc:sldMk cId="92546677" sldId="601"/>
            <ac:spMk id="8" creationId="{BC56134A-43C6-98E7-A999-48A698FE620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1/10/24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1/10/24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CA50A-4583-453D-B781-415949AD5A4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5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B82E-AC5F-621F-A492-6053A4EA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224C-2301-652B-B331-20E87567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6DF1-450C-D8F4-88B6-7FF93F1F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8A1C4-D999-64A0-C579-A77B53D5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471C-86DF-1563-EEF4-9EA3CB66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19950-3354-121A-4D61-1F434CDC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630-832F-6AA0-3F93-F800CBDF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A48A-47E6-B8CA-C073-C0724576D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BBD8E-7D09-1DCE-710F-166C0EDD0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6DE05-18A5-6AE7-7716-9A1688CDE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C41E5-9F4C-84A9-5D03-CD7D8233B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4BD51-D4A6-825A-453A-61CAE259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F989D-C9EB-4B5F-F6CC-ED7F37BE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A12C5-9BAB-3565-3E84-4DE91901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3C9C-2D59-E25C-F484-17257EAC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1B542-5554-3D86-C5CB-6125989A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EAD66-A8B5-B2B3-5954-6A9F90D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A426-5916-E4B6-DEAF-F7D6D02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85909-B0FE-7945-3E51-8DB3BA10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78A1B-833B-5A5B-CAA6-8352FA26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2FA04-1474-7C1D-F2B0-D881BF3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334-E7C8-8A6D-FC77-E8ABAACA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D68B-EA21-A441-BC82-3805804F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DC13-7CD9-8227-2258-025E5870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1E45-016C-01D4-4F97-ABCABF5F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1F39-D1A9-3BC6-F417-50C9F4B6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53B30-CDDD-266C-4583-D055A0D0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D993-8C3A-5012-D6A4-01DC4CA3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84F4-4B95-D9BD-0E35-D8D9FDE56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969C5-99D3-5798-37A0-779F03C0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D72E-FEAC-3C19-036C-157764F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8180-DB4B-6154-6B3B-23E40594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2202-CBBC-3DE1-FB3A-600875E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5EF7-CEB1-0C66-D0B2-6945909E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4A197-C319-C571-AEAC-A3EFD1BC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E141-FDE3-E0A4-0CE2-833EB73E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F122-5330-E540-554D-8D80437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7918-3BC3-8CCC-7934-4FA013E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22F65-DA02-E016-E0A3-31E1F58F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F7979-F6AA-6995-FBFA-A080EB39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A4D4-2EDF-7A7B-4C1C-82D6F5E1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6B3D-9E2C-09E6-41B5-5984BF30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E7ADE-F3CB-F8B3-EAC2-BED7A3F9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5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9CDB-980D-860A-9FF8-00BF92EA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EDD75-78E9-943D-A717-01EFD21C4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133A-17F3-B924-CE11-815084F0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2704-9B88-C11A-E3D4-E12F0876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B41D-F9FE-A129-4CE0-6A97EFD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8FA-4268-9A4D-5B3A-C539BC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8E00-B68D-6186-E28D-F504B4B4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6C96-F319-6FAC-C485-53C4295D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19A0-047A-A951-C0CE-49FE5376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D56D-3827-F4A1-BC60-1C03A6A7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D369-CE07-C3AC-AAFE-D506E047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353EF-3892-C865-9342-3E0EBFBC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BF51-7BC0-5BB6-AA88-E961360E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E788-33F3-BCC8-8DD7-4B50B0ED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E126-81D5-4A2B-D056-3ABB0FA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/>
            </a:br>
            <a:br>
              <a:rPr lang="en-US" altLang="en-US"/>
            </a:br>
            <a:r>
              <a:rPr lang="en-US" altLang="en-US"/>
              <a:t>Click to Edit Master Title Slide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6" r:id="rId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E71A9-57A5-71B8-FC5E-7EC58909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0E1E-61FA-8995-84E8-86867DD1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A625-745D-0AE0-F50E-5A3B01C7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C699-E6DE-A340-9D72-F7BB39535468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FD83-85A1-E22A-37C4-D61FEF8A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D11D-1BDF-3531-9939-AA6D2C62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corative: Orange sidebar">
            <a:extLst>
              <a:ext uri="{FF2B5EF4-FFF2-40B4-BE49-F238E27FC236}">
                <a16:creationId xmlns:a16="http://schemas.microsoft.com/office/drawing/2014/main" id="{270FA1EA-23C5-DEFC-891A-2D791C8F9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5" y="855798"/>
            <a:ext cx="23108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9C25D8BB-7720-19D3-D34F-DEF8D0F7A5D6}"/>
              </a:ext>
            </a:extLst>
          </p:cNvPr>
          <p:cNvSpPr txBox="1">
            <a:spLocks/>
          </p:cNvSpPr>
          <p:nvPr/>
        </p:nvSpPr>
        <p:spPr>
          <a:xfrm>
            <a:off x="708162" y="1886284"/>
            <a:ext cx="7761467" cy="1084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Massachusetts All-Payer Claims Database: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Technical Assistance Group (TAG)</a:t>
            </a:r>
          </a:p>
        </p:txBody>
      </p:sp>
      <p:sp>
        <p:nvSpPr>
          <p:cNvPr id="7" name="Name &amp; Date">
            <a:extLst>
              <a:ext uri="{FF2B5EF4-FFF2-40B4-BE49-F238E27FC236}">
                <a16:creationId xmlns:a16="http://schemas.microsoft.com/office/drawing/2014/main" id="{9AD3CCE8-62E5-16B4-5226-2F2BB0581B3E}"/>
              </a:ext>
            </a:extLst>
          </p:cNvPr>
          <p:cNvSpPr txBox="1"/>
          <p:nvPr/>
        </p:nvSpPr>
        <p:spPr>
          <a:xfrm>
            <a:off x="6510244" y="3153457"/>
            <a:ext cx="4054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9, 2024</a:t>
            </a: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A6C39D8E-0FBD-FD09-78BD-4A82D2F5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+mn-ea"/>
              </a:rPr>
              <a:t>01/09/2024</a:t>
            </a:r>
          </a:p>
        </p:txBody>
      </p:sp>
      <p:cxnSp>
        <p:nvCxnSpPr>
          <p:cNvPr id="9" name="Decorative: horizontal rule">
            <a:extLst>
              <a:ext uri="{FF2B5EF4-FFF2-40B4-BE49-F238E27FC236}">
                <a16:creationId xmlns:a16="http://schemas.microsoft.com/office/drawing/2014/main" id="{4C4E9E53-94D2-B624-B91B-20D01E3A9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HIA Logo" descr="CHIA logo">
            <a:extLst>
              <a:ext uri="{FF2B5EF4-FFF2-40B4-BE49-F238E27FC236}">
                <a16:creationId xmlns:a16="http://schemas.microsoft.com/office/drawing/2014/main" id="{2A76CA9A-1E03-E86F-4C83-4BDE0187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48" y="5582229"/>
            <a:ext cx="356806" cy="3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Questions?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01/09/2024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01/09/2024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2273941"/>
            <a:ext cx="7682949" cy="1884836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APCD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Enrollment Trends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 Reporting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6632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Intake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01/09/2024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APCD submissions through December 2023 are due by January 31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This includes any re-submissions.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work with your liaison in submitting any overdue files from prior time periods.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be mindful when selecting the Submission Month and Year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FileSecure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We’ve had instances recently where the wrong year was selected, thus deactivating previously submitted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continues to revisit Medical and Pharmacy Claim versioning methods with select payers. We’ll reach out when we have examples to share with each company.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alert CHIA if you change PBMs as that could impact pharmacy claims versioning methods.</a:t>
            </a:r>
          </a:p>
        </p:txBody>
      </p:sp>
    </p:spTree>
    <p:extLst>
      <p:ext uri="{BB962C8B-B14F-4D97-AF65-F5344CB8AC3E}">
        <p14:creationId xmlns:p14="http://schemas.microsoft.com/office/powerpoint/2010/main" val="2882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01/09/2024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are potential updates for 2024 (effective 8/1/2024 for July 2024 data):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Expand NDC Code to 12 digits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Rename ‘Member Gender’ field to ‘Member Sex’</a:t>
            </a:r>
          </a:p>
          <a:p>
            <a:pPr marL="1171575" lvl="2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lookup value ‘X’ (not listed here or intersex) based on the MassHealth Health Equity enrollment system updates.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new field for ‘Gender Identity’ (aligns with CHIA’s EHRD data submission that was created in collaboration with MassHealth).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PV050 ‘filler’ field to remove reference to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eVisit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Description column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01/09/2024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DA7D38-0AAF-016B-786E-02AE8137C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738612"/>
              </p:ext>
            </p:extLst>
          </p:nvPr>
        </p:nvGraphicFramePr>
        <p:xfrm>
          <a:off x="739775" y="1893889"/>
          <a:ext cx="6989763" cy="361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56042" imgH="3362293" progId="Word.Document.12">
                  <p:embed/>
                </p:oleObj>
              </mc:Choice>
              <mc:Fallback>
                <p:oleObj name="Document" r:id="rId3" imgW="5956042" imgH="3362293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DA7D38-0AAF-016B-786E-02AE8137C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775" y="1893889"/>
                        <a:ext cx="6989763" cy="3612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30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Enrollment Trends Update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01/09/2024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next Enrollment Trends reporting cycle will be based on data through September 2023 and is scheduled to be published in February 2024.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questions on Enrollment Trends: Contact your CHIA liaison.</a:t>
            </a:r>
          </a:p>
        </p:txBody>
      </p:sp>
    </p:spTree>
    <p:extLst>
      <p:ext uri="{BB962C8B-B14F-4D97-AF65-F5344CB8AC3E}">
        <p14:creationId xmlns:p14="http://schemas.microsoft.com/office/powerpoint/2010/main" val="102354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prstClr val="black"/>
                </a:solidFill>
                <a:ea typeface="+mn-ea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073372"/>
              </p:ext>
            </p:extLst>
          </p:nvPr>
        </p:nvGraphicFramePr>
        <p:xfrm>
          <a:off x="533400" y="1620520"/>
          <a:ext cx="7421881" cy="4061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Oct 2023</a:t>
                      </a:r>
                      <a:endParaRPr lang="en-US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Nov 2023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Dec 2023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Jan 2024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+mn-lt"/>
                          <a:cs typeface="Helvetica"/>
                        </a:rPr>
                        <a:t>Feb </a:t>
                      </a:r>
                      <a:r>
                        <a:rPr lang="en-US" sz="1800" b="1" dirty="0">
                          <a:latin typeface="+mn-lt"/>
                          <a:cs typeface="Helvetica"/>
                        </a:rPr>
                        <a:t>2024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9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Helvetica"/>
                        </a:rPr>
                        <a:t>Payers</a:t>
                      </a:r>
                      <a:r>
                        <a:rPr lang="en-US" sz="1400" b="0" baseline="0" dirty="0">
                          <a:latin typeface="+mn-lt"/>
                          <a:cs typeface="Helvetica"/>
                        </a:rPr>
                        <a:t> submit Sept 2023 MA APCD files</a:t>
                      </a:r>
                      <a:endParaRPr lang="en-US" sz="1400" b="0" dirty="0">
                        <a:latin typeface="+mn-lt"/>
                        <a:cs typeface="Helvetica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Helvetica" panose="020B0604020202020204" pitchFamily="34" charset="0"/>
                        </a:rPr>
                        <a:t>Supplemental</a:t>
                      </a:r>
                      <a:r>
                        <a:rPr lang="en-US" sz="1400" b="1" baseline="0" dirty="0">
                          <a:latin typeface="+mn-lt"/>
                          <a:cs typeface="Helvetica" panose="020B0604020202020204" pitchFamily="34" charset="0"/>
                        </a:rPr>
                        <a:t> enrollment reports due </a:t>
                      </a:r>
                      <a:r>
                        <a:rPr lang="en-US" sz="1400" b="0" baseline="0" dirty="0">
                          <a:latin typeface="+mn-lt"/>
                          <a:cs typeface="Helvetica" panose="020B0604020202020204" pitchFamily="34" charset="0"/>
                        </a:rPr>
                        <a:t>(select payers)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Helvetica" panose="020B0604020202020204" pitchFamily="34" charset="0"/>
                        </a:rPr>
                        <a:t>MA</a:t>
                      </a:r>
                      <a:r>
                        <a:rPr lang="en-US" sz="1400" baseline="0" dirty="0">
                          <a:latin typeface="+mn-lt"/>
                          <a:cs typeface="Helvetica" panose="020B0604020202020204" pitchFamily="34" charset="0"/>
                        </a:rPr>
                        <a:t> APCD enrollment counts sent to payers for review</a:t>
                      </a:r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3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Helvetica" panose="020B0604020202020204" pitchFamily="34" charset="0"/>
                        </a:rPr>
                        <a:t>Reporting</a:t>
                      </a: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1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DOI Reporting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01/09/2024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Q3 2023 HMO Membership reports were distributed on 11/20/23 to select payers. Signoff was due by 1/4/24.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Q4 2023 HMO Membership reports and CY2023 Annual Membership reports will be run in February once the December 2023 APCD data is in.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Claims/Utilization reports using data through September 2023 are in process.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continue to meet with a few payers to reconcile differences in certain report categories.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Rx – counting 30 day supply vs. # of scripts – possible coding change. DOI is reviewing and we should have an update on next month’s TAG call.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Next Meetings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01/09/2024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13, 2024 @ 2:00 pm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 12, 2024 @ 2:00 pm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47344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IA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A0A0A3"/>
      </a:accent2>
      <a:accent3>
        <a:srgbClr val="636669"/>
      </a:accent3>
      <a:accent4>
        <a:srgbClr val="C8C9CE"/>
      </a:accent4>
      <a:accent5>
        <a:srgbClr val="00B5E2"/>
      </a:accent5>
      <a:accent6>
        <a:srgbClr val="78BE20"/>
      </a:accent6>
      <a:hlink>
        <a:srgbClr val="00B5E2"/>
      </a:hlink>
      <a:folHlink>
        <a:srgbClr val="00B5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879BB3EB3E841817F962675E65027" ma:contentTypeVersion="12" ma:contentTypeDescription="Create a new document." ma:contentTypeScope="" ma:versionID="ce6d483025a4fc3c8cdfedbd848c1c2a">
  <xsd:schema xmlns:xsd="http://www.w3.org/2001/XMLSchema" xmlns:xs="http://www.w3.org/2001/XMLSchema" xmlns:p="http://schemas.microsoft.com/office/2006/metadata/properties" xmlns:ns2="2d8504ea-bdc4-4bf8-af11-a3723acdf21b" xmlns:ns3="e4483868-18c9-4cdc-a318-1360b15594a8" targetNamespace="http://schemas.microsoft.com/office/2006/metadata/properties" ma:root="true" ma:fieldsID="3a1db8df325b8cfd31e5550fe139794a" ns2:_="" ns3:_="">
    <xsd:import namespace="2d8504ea-bdc4-4bf8-af11-a3723acdf21b"/>
    <xsd:import namespace="e4483868-18c9-4cdc-a318-1360b15594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504ea-bdc4-4bf8-af11-a3723acdf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3868-18c9-4cdc-a318-1360b1559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a9506d4-cf35-41b9-9e25-5432453bc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83868-18c9-4cdc-a318-1360b15594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31BA-36CF-4932-B8E4-E3313DBC5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382CA-21DD-4245-A2D5-9FC497CCE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504ea-bdc4-4bf8-af11-a3723acdf21b"/>
    <ds:schemaRef ds:uri="e4483868-18c9-4cdc-a318-1360b1559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A42410-6E41-45A2-8604-800970ADC117}">
  <ds:schemaRefs>
    <ds:schemaRef ds:uri="2d8504ea-bdc4-4bf8-af11-a3723acdf21b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e4483868-18c9-4cdc-a318-1360b15594a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59394</TotalTime>
  <Words>484</Words>
  <Application>Microsoft Macintosh PowerPoint</Application>
  <PresentationFormat>On-screen Show (4:3)</PresentationFormat>
  <Paragraphs>68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FINALPowerPointTEMPLATE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1218</cp:revision>
  <cp:lastPrinted>2020-03-10T14:30:58Z</cp:lastPrinted>
  <dcterms:created xsi:type="dcterms:W3CDTF">2014-02-09T20:57:02Z</dcterms:created>
  <dcterms:modified xsi:type="dcterms:W3CDTF">2024-01-10T18:00:36Z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0x010100BA7879BB3EB3E841817F962675E65027</vt:lpwstr>
  </property>
  <property fmtid="{D5CDD505-2E9C-101B-9397-08002B2CF9AE}" pid="3" name="MediaServiceImageTags">
    <vt:lpwstr/>
  </property>
</Properties>
</file>