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7" r:id="rId4"/>
  </p:sldMasterIdLst>
  <p:notesMasterIdLst>
    <p:notesMasterId r:id="rId17"/>
  </p:notesMasterIdLst>
  <p:handoutMasterIdLst>
    <p:handoutMasterId r:id="rId18"/>
  </p:handoutMasterIdLst>
  <p:sldIdLst>
    <p:sldId id="594" r:id="rId5"/>
    <p:sldId id="264" r:id="rId6"/>
    <p:sldId id="595" r:id="rId7"/>
    <p:sldId id="601" r:id="rId8"/>
    <p:sldId id="602" r:id="rId9"/>
    <p:sldId id="603" r:id="rId10"/>
    <p:sldId id="604" r:id="rId11"/>
    <p:sldId id="605" r:id="rId12"/>
    <p:sldId id="597" r:id="rId13"/>
    <p:sldId id="598" r:id="rId14"/>
    <p:sldId id="599" r:id="rId15"/>
    <p:sldId id="600" r:id="rId16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73">
          <p15:clr>
            <a:srgbClr val="A4A3A4"/>
          </p15:clr>
        </p15:guide>
        <p15:guide id="2" pos="33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amer, Marilyn" initials="K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6327" autoAdjust="0"/>
  </p:normalViewPr>
  <p:slideViewPr>
    <p:cSldViewPr snapToGrid="0" snapToObjects="1" showGuides="1">
      <p:cViewPr varScale="1">
        <p:scale>
          <a:sx n="128" d="100"/>
          <a:sy n="128" d="100"/>
        </p:scale>
        <p:origin x="1736" y="176"/>
      </p:cViewPr>
      <p:guideLst>
        <p:guide orient="horz" pos="973"/>
        <p:guide pos="3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Smith" userId="a2af1319-f9ad-4c0b-a0c5-fde8d2b56db6" providerId="ADAL" clId="{C3AD0299-175D-49F7-871E-EF7273302EDE}"/>
    <pc:docChg chg="modSld">
      <pc:chgData name="Paul Smith" userId="a2af1319-f9ad-4c0b-a0c5-fde8d2b56db6" providerId="ADAL" clId="{C3AD0299-175D-49F7-871E-EF7273302EDE}" dt="2024-02-28T20:55:09.178" v="0"/>
      <pc:docMkLst>
        <pc:docMk/>
      </pc:docMkLst>
      <pc:sldChg chg="modSp">
        <pc:chgData name="Paul Smith" userId="a2af1319-f9ad-4c0b-a0c5-fde8d2b56db6" providerId="ADAL" clId="{C3AD0299-175D-49F7-871E-EF7273302EDE}" dt="2024-02-28T20:55:09.178" v="0"/>
        <pc:sldMkLst>
          <pc:docMk/>
          <pc:sldMk cId="1270309710" sldId="596"/>
        </pc:sldMkLst>
        <pc:graphicFrameChg chg="mod">
          <ac:chgData name="Paul Smith" userId="a2af1319-f9ad-4c0b-a0c5-fde8d2b56db6" providerId="ADAL" clId="{C3AD0299-175D-49F7-871E-EF7273302EDE}" dt="2024-02-28T20:55:09.178" v="0"/>
          <ac:graphicFrameMkLst>
            <pc:docMk/>
            <pc:sldMk cId="1270309710" sldId="596"/>
            <ac:graphicFrameMk id="5" creationId="{1DDA7D38-0AAF-016B-786E-02AE8137CB63}"/>
          </ac:graphicFrameMkLst>
        </pc:graphicFrameChg>
      </pc:sldChg>
    </pc:docChg>
  </pc:docChgLst>
  <pc:docChgLst>
    <pc:chgData name="Paul Smith" userId="a2af1319-f9ad-4c0b-a0c5-fde8d2b56db6" providerId="ADAL" clId="{FF9F7590-CF76-4C62-8505-BFAA70314DC5}"/>
    <pc:docChg chg="undo custSel addSld delSld modSld">
      <pc:chgData name="Paul Smith" userId="a2af1319-f9ad-4c0b-a0c5-fde8d2b56db6" providerId="ADAL" clId="{FF9F7590-CF76-4C62-8505-BFAA70314DC5}" dt="2024-03-12T14:13:15.894" v="690" actId="20577"/>
      <pc:docMkLst>
        <pc:docMk/>
      </pc:docMkLst>
      <pc:sldChg chg="modSp mod">
        <pc:chgData name="Paul Smith" userId="a2af1319-f9ad-4c0b-a0c5-fde8d2b56db6" providerId="ADAL" clId="{FF9F7590-CF76-4C62-8505-BFAA70314DC5}" dt="2024-03-05T19:46:01.886" v="26" actId="6549"/>
        <pc:sldMkLst>
          <pc:docMk/>
          <pc:sldMk cId="3366321103" sldId="264"/>
        </pc:sldMkLst>
        <pc:spChg chg="mod">
          <ac:chgData name="Paul Smith" userId="a2af1319-f9ad-4c0b-a0c5-fde8d2b56db6" providerId="ADAL" clId="{FF9F7590-CF76-4C62-8505-BFAA70314DC5}" dt="2024-03-05T19:46:01.886" v="26" actId="6549"/>
          <ac:spMkLst>
            <pc:docMk/>
            <pc:sldMk cId="3366321103" sldId="264"/>
            <ac:spMk id="8" creationId="{BC56134A-43C6-98E7-A999-48A698FE620B}"/>
          </ac:spMkLst>
        </pc:spChg>
      </pc:sldChg>
      <pc:sldChg chg="modSp mod">
        <pc:chgData name="Paul Smith" userId="a2af1319-f9ad-4c0b-a0c5-fde8d2b56db6" providerId="ADAL" clId="{FF9F7590-CF76-4C62-8505-BFAA70314DC5}" dt="2024-03-05T19:45:52.956" v="22" actId="6549"/>
        <pc:sldMkLst>
          <pc:docMk/>
          <pc:sldMk cId="3888889708" sldId="594"/>
        </pc:sldMkLst>
        <pc:spChg chg="mod">
          <ac:chgData name="Paul Smith" userId="a2af1319-f9ad-4c0b-a0c5-fde8d2b56db6" providerId="ADAL" clId="{FF9F7590-CF76-4C62-8505-BFAA70314DC5}" dt="2024-03-05T19:45:44.499" v="18" actId="20577"/>
          <ac:spMkLst>
            <pc:docMk/>
            <pc:sldMk cId="3888889708" sldId="594"/>
            <ac:spMk id="7" creationId="{9AD3CCE8-62E5-16B4-5226-2F2BB0581B3E}"/>
          </ac:spMkLst>
        </pc:spChg>
        <pc:spChg chg="mod">
          <ac:chgData name="Paul Smith" userId="a2af1319-f9ad-4c0b-a0c5-fde8d2b56db6" providerId="ADAL" clId="{FF9F7590-CF76-4C62-8505-BFAA70314DC5}" dt="2024-03-05T19:45:52.956" v="22" actId="6549"/>
          <ac:spMkLst>
            <pc:docMk/>
            <pc:sldMk cId="3888889708" sldId="594"/>
            <ac:spMk id="8" creationId="{A6C39D8E-0FBD-FD09-78BD-4A82D2F583BA}"/>
          </ac:spMkLst>
        </pc:spChg>
      </pc:sldChg>
      <pc:sldChg chg="modSp mod">
        <pc:chgData name="Paul Smith" userId="a2af1319-f9ad-4c0b-a0c5-fde8d2b56db6" providerId="ADAL" clId="{FF9F7590-CF76-4C62-8505-BFAA70314DC5}" dt="2024-03-06T19:43:36.491" v="271" actId="20577"/>
        <pc:sldMkLst>
          <pc:docMk/>
          <pc:sldMk cId="288203281" sldId="595"/>
        </pc:sldMkLst>
        <pc:spChg chg="mod">
          <ac:chgData name="Paul Smith" userId="a2af1319-f9ad-4c0b-a0c5-fde8d2b56db6" providerId="ADAL" clId="{FF9F7590-CF76-4C62-8505-BFAA70314DC5}" dt="2024-03-05T19:46:10.285" v="30" actId="6549"/>
          <ac:spMkLst>
            <pc:docMk/>
            <pc:sldMk cId="288203281" sldId="595"/>
            <ac:spMk id="8" creationId="{BC56134A-43C6-98E7-A999-48A698FE620B}"/>
          </ac:spMkLst>
        </pc:spChg>
        <pc:spChg chg="mod">
          <ac:chgData name="Paul Smith" userId="a2af1319-f9ad-4c0b-a0c5-fde8d2b56db6" providerId="ADAL" clId="{FF9F7590-CF76-4C62-8505-BFAA70314DC5}" dt="2024-03-06T19:43:36.491" v="271" actId="20577"/>
          <ac:spMkLst>
            <pc:docMk/>
            <pc:sldMk cId="288203281" sldId="595"/>
            <ac:spMk id="11" creationId="{9DF5ECB9-60D3-C5BC-EE60-29DB10EE6099}"/>
          </ac:spMkLst>
        </pc:spChg>
      </pc:sldChg>
      <pc:sldChg chg="modSp del mod">
        <pc:chgData name="Paul Smith" userId="a2af1319-f9ad-4c0b-a0c5-fde8d2b56db6" providerId="ADAL" clId="{FF9F7590-CF76-4C62-8505-BFAA70314DC5}" dt="2024-03-08T18:54:34.895" v="554" actId="2696"/>
        <pc:sldMkLst>
          <pc:docMk/>
          <pc:sldMk cId="1270309710" sldId="596"/>
        </pc:sldMkLst>
        <pc:spChg chg="mod">
          <ac:chgData name="Paul Smith" userId="a2af1319-f9ad-4c0b-a0c5-fde8d2b56db6" providerId="ADAL" clId="{FF9F7590-CF76-4C62-8505-BFAA70314DC5}" dt="2024-03-05T19:48:09.508" v="78" actId="6549"/>
          <ac:spMkLst>
            <pc:docMk/>
            <pc:sldMk cId="1270309710" sldId="596"/>
            <ac:spMk id="8" creationId="{BC56134A-43C6-98E7-A999-48A698FE620B}"/>
          </ac:spMkLst>
        </pc:spChg>
      </pc:sldChg>
      <pc:sldChg chg="modSp mod">
        <pc:chgData name="Paul Smith" userId="a2af1319-f9ad-4c0b-a0c5-fde8d2b56db6" providerId="ADAL" clId="{FF9F7590-CF76-4C62-8505-BFAA70314DC5}" dt="2024-03-12T14:13:15.894" v="690" actId="20577"/>
        <pc:sldMkLst>
          <pc:docMk/>
          <pc:sldMk cId="1023545008" sldId="597"/>
        </pc:sldMkLst>
        <pc:spChg chg="mod">
          <ac:chgData name="Paul Smith" userId="a2af1319-f9ad-4c0b-a0c5-fde8d2b56db6" providerId="ADAL" clId="{FF9F7590-CF76-4C62-8505-BFAA70314DC5}" dt="2024-03-05T19:48:01.318" v="74" actId="6549"/>
          <ac:spMkLst>
            <pc:docMk/>
            <pc:sldMk cId="1023545008" sldId="597"/>
            <ac:spMk id="8" creationId="{BC56134A-43C6-98E7-A999-48A698FE620B}"/>
          </ac:spMkLst>
        </pc:spChg>
        <pc:spChg chg="mod">
          <ac:chgData name="Paul Smith" userId="a2af1319-f9ad-4c0b-a0c5-fde8d2b56db6" providerId="ADAL" clId="{FF9F7590-CF76-4C62-8505-BFAA70314DC5}" dt="2024-03-12T14:13:15.894" v="690" actId="20577"/>
          <ac:spMkLst>
            <pc:docMk/>
            <pc:sldMk cId="1023545008" sldId="597"/>
            <ac:spMk id="11" creationId="{9DF5ECB9-60D3-C5BC-EE60-29DB10EE6099}"/>
          </ac:spMkLst>
        </pc:spChg>
      </pc:sldChg>
      <pc:sldChg chg="modSp mod">
        <pc:chgData name="Paul Smith" userId="a2af1319-f9ad-4c0b-a0c5-fde8d2b56db6" providerId="ADAL" clId="{FF9F7590-CF76-4C62-8505-BFAA70314DC5}" dt="2024-03-08T18:53:22.096" v="553" actId="20577"/>
        <pc:sldMkLst>
          <pc:docMk/>
          <pc:sldMk cId="3342068931" sldId="598"/>
        </pc:sldMkLst>
        <pc:spChg chg="mod">
          <ac:chgData name="Paul Smith" userId="a2af1319-f9ad-4c0b-a0c5-fde8d2b56db6" providerId="ADAL" clId="{FF9F7590-CF76-4C62-8505-BFAA70314DC5}" dt="2024-03-05T19:47:49.798" v="70" actId="6549"/>
          <ac:spMkLst>
            <pc:docMk/>
            <pc:sldMk cId="3342068931" sldId="598"/>
            <ac:spMk id="8" creationId="{BC56134A-43C6-98E7-A999-48A698FE620B}"/>
          </ac:spMkLst>
        </pc:spChg>
        <pc:spChg chg="mod">
          <ac:chgData name="Paul Smith" userId="a2af1319-f9ad-4c0b-a0c5-fde8d2b56db6" providerId="ADAL" clId="{FF9F7590-CF76-4C62-8505-BFAA70314DC5}" dt="2024-03-08T18:53:22.096" v="553" actId="20577"/>
          <ac:spMkLst>
            <pc:docMk/>
            <pc:sldMk cId="3342068931" sldId="598"/>
            <ac:spMk id="11" creationId="{9DF5ECB9-60D3-C5BC-EE60-29DB10EE6099}"/>
          </ac:spMkLst>
        </pc:spChg>
      </pc:sldChg>
      <pc:sldChg chg="modSp mod">
        <pc:chgData name="Paul Smith" userId="a2af1319-f9ad-4c0b-a0c5-fde8d2b56db6" providerId="ADAL" clId="{FF9F7590-CF76-4C62-8505-BFAA70314DC5}" dt="2024-03-05T19:47:36.213" v="66" actId="20577"/>
        <pc:sldMkLst>
          <pc:docMk/>
          <pc:sldMk cId="3221147344" sldId="599"/>
        </pc:sldMkLst>
        <pc:spChg chg="mod">
          <ac:chgData name="Paul Smith" userId="a2af1319-f9ad-4c0b-a0c5-fde8d2b56db6" providerId="ADAL" clId="{FF9F7590-CF76-4C62-8505-BFAA70314DC5}" dt="2024-03-05T19:46:58.245" v="38" actId="6549"/>
          <ac:spMkLst>
            <pc:docMk/>
            <pc:sldMk cId="3221147344" sldId="599"/>
            <ac:spMk id="8" creationId="{BC56134A-43C6-98E7-A999-48A698FE620B}"/>
          </ac:spMkLst>
        </pc:spChg>
        <pc:spChg chg="mod">
          <ac:chgData name="Paul Smith" userId="a2af1319-f9ad-4c0b-a0c5-fde8d2b56db6" providerId="ADAL" clId="{FF9F7590-CF76-4C62-8505-BFAA70314DC5}" dt="2024-03-05T19:47:36.213" v="66" actId="20577"/>
          <ac:spMkLst>
            <pc:docMk/>
            <pc:sldMk cId="3221147344" sldId="599"/>
            <ac:spMk id="11" creationId="{9DF5ECB9-60D3-C5BC-EE60-29DB10EE6099}"/>
          </ac:spMkLst>
        </pc:spChg>
      </pc:sldChg>
      <pc:sldChg chg="modSp mod">
        <pc:chgData name="Paul Smith" userId="a2af1319-f9ad-4c0b-a0c5-fde8d2b56db6" providerId="ADAL" clId="{FF9F7590-CF76-4C62-8505-BFAA70314DC5}" dt="2024-03-05T19:46:50.045" v="34" actId="6549"/>
        <pc:sldMkLst>
          <pc:docMk/>
          <pc:sldMk cId="2117729134" sldId="600"/>
        </pc:sldMkLst>
        <pc:spChg chg="mod">
          <ac:chgData name="Paul Smith" userId="a2af1319-f9ad-4c0b-a0c5-fde8d2b56db6" providerId="ADAL" clId="{FF9F7590-CF76-4C62-8505-BFAA70314DC5}" dt="2024-03-05T19:46:50.045" v="34" actId="6549"/>
          <ac:spMkLst>
            <pc:docMk/>
            <pc:sldMk cId="2117729134" sldId="600"/>
            <ac:spMk id="8" creationId="{BC56134A-43C6-98E7-A999-48A698FE620B}"/>
          </ac:spMkLst>
        </pc:spChg>
      </pc:sldChg>
      <pc:sldChg chg="modSp mod">
        <pc:chgData name="Paul Smith" userId="a2af1319-f9ad-4c0b-a0c5-fde8d2b56db6" providerId="ADAL" clId="{FF9F7590-CF76-4C62-8505-BFAA70314DC5}" dt="2024-03-11T17:02:24.543" v="674" actId="20577"/>
        <pc:sldMkLst>
          <pc:docMk/>
          <pc:sldMk cId="92546677" sldId="601"/>
        </pc:sldMkLst>
        <pc:spChg chg="mod">
          <ac:chgData name="Paul Smith" userId="a2af1319-f9ad-4c0b-a0c5-fde8d2b56db6" providerId="ADAL" clId="{FF9F7590-CF76-4C62-8505-BFAA70314DC5}" dt="2024-03-05T19:48:51.673" v="87" actId="6549"/>
          <ac:spMkLst>
            <pc:docMk/>
            <pc:sldMk cId="92546677" sldId="601"/>
            <ac:spMk id="8" creationId="{BC56134A-43C6-98E7-A999-48A698FE620B}"/>
          </ac:spMkLst>
        </pc:spChg>
        <pc:spChg chg="mod">
          <ac:chgData name="Paul Smith" userId="a2af1319-f9ad-4c0b-a0c5-fde8d2b56db6" providerId="ADAL" clId="{FF9F7590-CF76-4C62-8505-BFAA70314DC5}" dt="2024-03-11T17:02:24.543" v="674" actId="20577"/>
          <ac:spMkLst>
            <pc:docMk/>
            <pc:sldMk cId="92546677" sldId="601"/>
            <ac:spMk id="11" creationId="{9DF5ECB9-60D3-C5BC-EE60-29DB10EE6099}"/>
          </ac:spMkLst>
        </pc:spChg>
      </pc:sldChg>
      <pc:sldChg chg="addSp delSp modSp add mod">
        <pc:chgData name="Paul Smith" userId="a2af1319-f9ad-4c0b-a0c5-fde8d2b56db6" providerId="ADAL" clId="{FF9F7590-CF76-4C62-8505-BFAA70314DC5}" dt="2024-03-08T15:06:49.058" v="371" actId="14100"/>
        <pc:sldMkLst>
          <pc:docMk/>
          <pc:sldMk cId="1052392183" sldId="602"/>
        </pc:sldMkLst>
        <pc:spChg chg="mod">
          <ac:chgData name="Paul Smith" userId="a2af1319-f9ad-4c0b-a0c5-fde8d2b56db6" providerId="ADAL" clId="{FF9F7590-CF76-4C62-8505-BFAA70314DC5}" dt="2024-03-08T15:06:43.255" v="370" actId="20577"/>
          <ac:spMkLst>
            <pc:docMk/>
            <pc:sldMk cId="1052392183" sldId="602"/>
            <ac:spMk id="4" creationId="{A50A452A-50E9-A8B5-CFF5-369A3A0680BC}"/>
          </ac:spMkLst>
        </pc:spChg>
        <pc:spChg chg="del mod">
          <ac:chgData name="Paul Smith" userId="a2af1319-f9ad-4c0b-a0c5-fde8d2b56db6" providerId="ADAL" clId="{FF9F7590-CF76-4C62-8505-BFAA70314DC5}" dt="2024-03-06T21:04:17.093" v="278" actId="21"/>
          <ac:spMkLst>
            <pc:docMk/>
            <pc:sldMk cId="1052392183" sldId="602"/>
            <ac:spMk id="11" creationId="{6D4ACC86-FCB9-A4AE-B637-FC84D8BB8EE5}"/>
          </ac:spMkLst>
        </pc:spChg>
        <pc:graphicFrameChg chg="add mod modGraphic">
          <ac:chgData name="Paul Smith" userId="a2af1319-f9ad-4c0b-a0c5-fde8d2b56db6" providerId="ADAL" clId="{FF9F7590-CF76-4C62-8505-BFAA70314DC5}" dt="2024-03-08T15:06:49.058" v="371" actId="14100"/>
          <ac:graphicFrameMkLst>
            <pc:docMk/>
            <pc:sldMk cId="1052392183" sldId="602"/>
            <ac:graphicFrameMk id="5" creationId="{26417E6F-B8E8-F620-0BD1-94DBD366F101}"/>
          </ac:graphicFrameMkLst>
        </pc:graphicFrameChg>
        <pc:graphicFrameChg chg="add mod">
          <ac:chgData name="Paul Smith" userId="a2af1319-f9ad-4c0b-a0c5-fde8d2b56db6" providerId="ADAL" clId="{FF9F7590-CF76-4C62-8505-BFAA70314DC5}" dt="2024-03-06T21:00:35.989" v="275"/>
          <ac:graphicFrameMkLst>
            <pc:docMk/>
            <pc:sldMk cId="1052392183" sldId="602"/>
            <ac:graphicFrameMk id="5" creationId="{2EAFA65D-9DF6-A7A5-DC3D-16A1372FC146}"/>
          </ac:graphicFrameMkLst>
        </pc:graphicFrameChg>
        <pc:graphicFrameChg chg="add mod">
          <ac:chgData name="Paul Smith" userId="a2af1319-f9ad-4c0b-a0c5-fde8d2b56db6" providerId="ADAL" clId="{FF9F7590-CF76-4C62-8505-BFAA70314DC5}" dt="2024-03-06T21:00:44.271" v="276"/>
          <ac:graphicFrameMkLst>
            <pc:docMk/>
            <pc:sldMk cId="1052392183" sldId="602"/>
            <ac:graphicFrameMk id="6" creationId="{0A301B50-A5F3-B043-8BC7-DB9D83762E5C}"/>
          </ac:graphicFrameMkLst>
        </pc:graphicFrameChg>
        <pc:graphicFrameChg chg="add mod">
          <ac:chgData name="Paul Smith" userId="a2af1319-f9ad-4c0b-a0c5-fde8d2b56db6" providerId="ADAL" clId="{FF9F7590-CF76-4C62-8505-BFAA70314DC5}" dt="2024-03-06T21:01:46.257" v="277"/>
          <ac:graphicFrameMkLst>
            <pc:docMk/>
            <pc:sldMk cId="1052392183" sldId="602"/>
            <ac:graphicFrameMk id="12" creationId="{CA60DA4C-BB67-CA2E-B4F5-60CFB59D407F}"/>
          </ac:graphicFrameMkLst>
        </pc:graphicFrameChg>
        <pc:graphicFrameChg chg="add del mod modGraphic">
          <ac:chgData name="Paul Smith" userId="a2af1319-f9ad-4c0b-a0c5-fde8d2b56db6" providerId="ADAL" clId="{FF9F7590-CF76-4C62-8505-BFAA70314DC5}" dt="2024-03-08T15:03:58.395" v="313" actId="478"/>
          <ac:graphicFrameMkLst>
            <pc:docMk/>
            <pc:sldMk cId="1052392183" sldId="602"/>
            <ac:graphicFrameMk id="14" creationId="{517D1E3C-A207-36CA-AE98-BAD2EFC8B6E2}"/>
          </ac:graphicFrameMkLst>
        </pc:graphicFrameChg>
        <pc:picChg chg="add">
          <ac:chgData name="Paul Smith" userId="a2af1319-f9ad-4c0b-a0c5-fde8d2b56db6" providerId="ADAL" clId="{FF9F7590-CF76-4C62-8505-BFAA70314DC5}" dt="2024-03-06T21:04:30.600" v="279"/>
          <ac:picMkLst>
            <pc:docMk/>
            <pc:sldMk cId="1052392183" sldId="602"/>
            <ac:picMk id="13" creationId="{F8196D9E-A208-36EA-6E07-AB2BAB5FE53C}"/>
          </ac:picMkLst>
        </pc:picChg>
      </pc:sldChg>
      <pc:sldChg chg="addSp delSp modSp add mod">
        <pc:chgData name="Paul Smith" userId="a2af1319-f9ad-4c0b-a0c5-fde8d2b56db6" providerId="ADAL" clId="{FF9F7590-CF76-4C62-8505-BFAA70314DC5}" dt="2024-03-08T15:24:56.066" v="376" actId="13926"/>
        <pc:sldMkLst>
          <pc:docMk/>
          <pc:sldMk cId="2082940599" sldId="603"/>
        </pc:sldMkLst>
        <pc:graphicFrameChg chg="del">
          <ac:chgData name="Paul Smith" userId="a2af1319-f9ad-4c0b-a0c5-fde8d2b56db6" providerId="ADAL" clId="{FF9F7590-CF76-4C62-8505-BFAA70314DC5}" dt="2024-03-08T15:23:17.935" v="373" actId="478"/>
          <ac:graphicFrameMkLst>
            <pc:docMk/>
            <pc:sldMk cId="2082940599" sldId="603"/>
            <ac:graphicFrameMk id="5" creationId="{26417E6F-B8E8-F620-0BD1-94DBD366F101}"/>
          </ac:graphicFrameMkLst>
        </pc:graphicFrameChg>
        <pc:graphicFrameChg chg="add mod modGraphic">
          <ac:chgData name="Paul Smith" userId="a2af1319-f9ad-4c0b-a0c5-fde8d2b56db6" providerId="ADAL" clId="{FF9F7590-CF76-4C62-8505-BFAA70314DC5}" dt="2024-03-08T15:24:56.066" v="376" actId="13926"/>
          <ac:graphicFrameMkLst>
            <pc:docMk/>
            <pc:sldMk cId="2082940599" sldId="603"/>
            <ac:graphicFrameMk id="6" creationId="{9D5F8172-1781-011F-A6F0-6F2BC0E66C1A}"/>
          </ac:graphicFrameMkLst>
        </pc:graphicFrameChg>
      </pc:sldChg>
      <pc:sldChg chg="add del">
        <pc:chgData name="Paul Smith" userId="a2af1319-f9ad-4c0b-a0c5-fde8d2b56db6" providerId="ADAL" clId="{FF9F7590-CF76-4C62-8505-BFAA70314DC5}" dt="2024-03-08T13:07:55.852" v="292" actId="2696"/>
        <pc:sldMkLst>
          <pc:docMk/>
          <pc:sldMk cId="4037503757" sldId="603"/>
        </pc:sldMkLst>
      </pc:sldChg>
      <pc:sldChg chg="add del">
        <pc:chgData name="Paul Smith" userId="a2af1319-f9ad-4c0b-a0c5-fde8d2b56db6" providerId="ADAL" clId="{FF9F7590-CF76-4C62-8505-BFAA70314DC5}" dt="2024-03-08T13:07:51.571" v="291" actId="2696"/>
        <pc:sldMkLst>
          <pc:docMk/>
          <pc:sldMk cId="3718575831" sldId="604"/>
        </pc:sldMkLst>
      </pc:sldChg>
      <pc:sldChg chg="addSp delSp modSp add mod">
        <pc:chgData name="Paul Smith" userId="a2af1319-f9ad-4c0b-a0c5-fde8d2b56db6" providerId="ADAL" clId="{FF9F7590-CF76-4C62-8505-BFAA70314DC5}" dt="2024-03-08T15:26:54.581" v="383" actId="13926"/>
        <pc:sldMkLst>
          <pc:docMk/>
          <pc:sldMk cId="4055273562" sldId="604"/>
        </pc:sldMkLst>
        <pc:graphicFrameChg chg="add mod modGraphic">
          <ac:chgData name="Paul Smith" userId="a2af1319-f9ad-4c0b-a0c5-fde8d2b56db6" providerId="ADAL" clId="{FF9F7590-CF76-4C62-8505-BFAA70314DC5}" dt="2024-03-08T15:26:54.581" v="383" actId="13926"/>
          <ac:graphicFrameMkLst>
            <pc:docMk/>
            <pc:sldMk cId="4055273562" sldId="604"/>
            <ac:graphicFrameMk id="5" creationId="{F568DAE1-5B10-3111-F8D1-D6F9B4DDE0B2}"/>
          </ac:graphicFrameMkLst>
        </pc:graphicFrameChg>
        <pc:graphicFrameChg chg="del">
          <ac:chgData name="Paul Smith" userId="a2af1319-f9ad-4c0b-a0c5-fde8d2b56db6" providerId="ADAL" clId="{FF9F7590-CF76-4C62-8505-BFAA70314DC5}" dt="2024-03-08T15:26:19.245" v="379" actId="478"/>
          <ac:graphicFrameMkLst>
            <pc:docMk/>
            <pc:sldMk cId="4055273562" sldId="604"/>
            <ac:graphicFrameMk id="6" creationId="{9D5F8172-1781-011F-A6F0-6F2BC0E66C1A}"/>
          </ac:graphicFrameMkLst>
        </pc:graphicFrameChg>
      </pc:sldChg>
      <pc:sldChg chg="add del">
        <pc:chgData name="Paul Smith" userId="a2af1319-f9ad-4c0b-a0c5-fde8d2b56db6" providerId="ADAL" clId="{FF9F7590-CF76-4C62-8505-BFAA70314DC5}" dt="2024-03-08T13:07:47.651" v="290" actId="2696"/>
        <pc:sldMkLst>
          <pc:docMk/>
          <pc:sldMk cId="402829213" sldId="605"/>
        </pc:sldMkLst>
      </pc:sldChg>
      <pc:sldChg chg="addSp delSp modSp add mod">
        <pc:chgData name="Paul Smith" userId="a2af1319-f9ad-4c0b-a0c5-fde8d2b56db6" providerId="ADAL" clId="{FF9F7590-CF76-4C62-8505-BFAA70314DC5}" dt="2024-03-08T15:28:22.220" v="388" actId="13926"/>
        <pc:sldMkLst>
          <pc:docMk/>
          <pc:sldMk cId="3975737730" sldId="605"/>
        </pc:sldMkLst>
        <pc:graphicFrameChg chg="add mod modGraphic">
          <ac:chgData name="Paul Smith" userId="a2af1319-f9ad-4c0b-a0c5-fde8d2b56db6" providerId="ADAL" clId="{FF9F7590-CF76-4C62-8505-BFAA70314DC5}" dt="2024-03-08T15:28:22.220" v="388" actId="13926"/>
          <ac:graphicFrameMkLst>
            <pc:docMk/>
            <pc:sldMk cId="3975737730" sldId="605"/>
            <ac:graphicFrameMk id="5" creationId="{99F03297-3D70-B06B-67BA-32F277522288}"/>
          </ac:graphicFrameMkLst>
        </pc:graphicFrameChg>
        <pc:graphicFrameChg chg="del">
          <ac:chgData name="Paul Smith" userId="a2af1319-f9ad-4c0b-a0c5-fde8d2b56db6" providerId="ADAL" clId="{FF9F7590-CF76-4C62-8505-BFAA70314DC5}" dt="2024-03-08T15:28:00.132" v="384" actId="478"/>
          <ac:graphicFrameMkLst>
            <pc:docMk/>
            <pc:sldMk cId="3975737730" sldId="605"/>
            <ac:graphicFrameMk id="6" creationId="{9D5F8172-1781-011F-A6F0-6F2BC0E66C1A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1" tIns="46581" rIns="93161" bIns="46581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wrap="square" lIns="93161" tIns="46581" rIns="93161" bIns="4658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C334750-2352-4B2E-BA89-7D4D92F6063F}" type="datetimeFigureOut">
              <a:rPr lang="en-US" altLang="en-US"/>
              <a:pPr/>
              <a:t>4/11/24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1" tIns="46581" rIns="93161" bIns="46581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wrap="square" lIns="93161" tIns="46581" rIns="93161" bIns="4658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7923F82-0C55-4A82-ADB7-C020DF7AEF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4603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1" tIns="46581" rIns="93161" bIns="46581" rtlCol="0"/>
          <a:lstStyle>
            <a:lvl1pPr algn="l">
              <a:defRPr sz="12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wrap="square" lIns="93161" tIns="46581" rIns="93161" bIns="4658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EFC4FF3-F2B4-4986-85D7-E6C0D0EDDD3C}" type="datetimeFigureOut">
              <a:rPr lang="en-US" altLang="en-US"/>
              <a:pPr/>
              <a:t>4/11/24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1" tIns="46581" rIns="93161" bIns="4658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61" tIns="46581" rIns="93161" bIns="46581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1" tIns="46581" rIns="93161" bIns="46581" rtlCol="0" anchor="b"/>
          <a:lstStyle>
            <a:lvl1pPr algn="l">
              <a:defRPr sz="12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wrap="square" lIns="93161" tIns="46581" rIns="93161" bIns="4658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3E6E6-89C7-4DE2-8571-13BA2D2041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7505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29CDB-980D-860A-9FF8-00BF92EAB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EEDD75-78E9-943D-A717-01EFD21C42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CE133A-17F3-B924-CE11-815084F08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699-E6DE-A340-9D72-F7BB39535468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D2704-9B88-C11A-E3D4-E12F08766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E6B41D-F9FE-A129-4CE0-6A97EFD8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50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45EF7-CEB1-0C66-D0B2-6945909E1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14A197-C319-C571-AEAC-A3EFD1BC1B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3E141-FDE3-E0A4-0CE2-833EB73E2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699-E6DE-A340-9D72-F7BB39535468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8F122-5330-E540-554D-8D80437BB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57918-3BC3-8CCC-7934-4FA013E15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4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622F65-DA02-E016-E0A3-31E1F58F9A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CF7979-F6AA-6995-FBFA-A080EB39BE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9A4D4-2EDF-7A7B-4C1C-82D6F5E17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699-E6DE-A340-9D72-F7BB39535468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A6B3D-9E2C-09E6-41B5-5984BF30B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E7ADE-F3CB-F8B3-EAC2-BED7A3F92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03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A8FA-4268-9A4D-5B3A-C539BC184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B8E00-B68D-6186-E28D-F504B4B41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86C96-F319-6FAC-C485-53C4295D1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699-E6DE-A340-9D72-F7BB39535468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019A0-047A-A951-C0CE-49FE5376B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7D56D-3827-F4A1-BC60-1C03A6A7F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02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AD369-CE07-C3AC-AAFE-D506E047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0353EF-3892-C865-9342-3E0EBFBCB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CBF51-7BC0-5BB6-AA88-E961360EA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699-E6DE-A340-9D72-F7BB39535468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4E788-33F3-BCC8-8DD7-4B50B0EDA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6E126-81D5-4A2B-D056-3ABB0FA56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3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9B82E-AC5F-621F-A492-6053A4EA7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5224C-2301-652B-B331-20E875676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C26DF1-450C-D8F4-88B6-7FF93F1FFF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08A1C4-D999-64A0-C579-A77B53D52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699-E6DE-A340-9D72-F7BB39535468}" type="datetimeFigureOut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AE471C-86DF-1563-EEF4-9EA3CB66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619950-3354-121A-4D61-1F434CDC1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117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D6630-832F-6AA0-3F93-F800CBDFA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E0A48A-47E6-B8CA-C073-C0724576D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BBD8E-7D09-1DCE-710F-166C0EDD01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A6DE05-18A5-6AE7-7716-9A1688CDEA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BC41E5-9F4C-84A9-5D03-CD7D8233BA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14BD51-D4A6-825A-453A-61CAE2592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699-E6DE-A340-9D72-F7BB39535468}" type="datetimeFigureOut">
              <a:rPr lang="en-US" smtClean="0"/>
              <a:t>4/11/24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5F989D-C9EB-4B5F-F6CC-ED7F37BE0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FA12C5-9BAB-3565-3E84-4DE91901F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08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D3C9C-2D59-E25C-F484-17257EAC5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31B542-5554-3D86-C5CB-6125989A1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699-E6DE-A340-9D72-F7BB39535468}" type="datetimeFigureOut">
              <a:rPr lang="en-US" smtClean="0"/>
              <a:t>4/11/24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1EAD66-A8B5-B2B3-5954-6A9F90D5F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F9A426-5916-E4B6-DEAF-F7D6D02B4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92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285909-B0FE-7945-3E51-8DB3BA107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699-E6DE-A340-9D72-F7BB39535468}" type="datetimeFigureOut">
              <a:rPr lang="en-US" smtClean="0"/>
              <a:t>4/11/24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D78A1B-833B-5A5B-CAA6-8352FA26D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82FA04-1474-7C1D-F2B0-D881BF3D7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45334-E7C8-8A6D-FC77-E8ABAACAE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2D68B-EA21-A441-BC82-3805804F9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86DC13-7CD9-8227-2258-025E5870D8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C11E45-016C-01D4-4F97-ABCABF5FF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699-E6DE-A340-9D72-F7BB39535468}" type="datetimeFigureOut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21F39-D1A9-3BC6-F417-50C9F4B6E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B53B30-CDDD-266C-4583-D055A0D01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911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FD993-8C3A-5012-D6A4-01DC4CA32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8B84F4-4B95-D9BD-0E35-D8D9FDE565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5969C5-99D3-5798-37A0-779F03C0E1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EFD72E-FEAC-3C19-036C-157764F53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699-E6DE-A340-9D72-F7BB39535468}" type="datetimeFigureOut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268180-DB4B-6154-6B3B-23E405948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6D2202-CBBC-3DE1-FB3A-600875E46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28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8E71A9-57A5-71B8-FC5E-7EC589095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A80E1E-61FA-8995-84E8-86867DD12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1DA625-745D-0AE0-F50E-5A3B01C786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3C699-E6DE-A340-9D72-F7BB39535468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0FD83-85A1-E22A-37C4-D61FEF8AE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9D11D-1BDF-3531-9939-AA6D2C62E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36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ecorative: Orange sidebar">
            <a:extLst>
              <a:ext uri="{FF2B5EF4-FFF2-40B4-BE49-F238E27FC236}">
                <a16:creationId xmlns:a16="http://schemas.microsoft.com/office/drawing/2014/main" id="{270FA1EA-23C5-DEFC-891A-2D791C8F9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635" y="855798"/>
            <a:ext cx="231085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" name="Presentation Title">
            <a:extLst>
              <a:ext uri="{FF2B5EF4-FFF2-40B4-BE49-F238E27FC236}">
                <a16:creationId xmlns:a16="http://schemas.microsoft.com/office/drawing/2014/main" id="{9C25D8BB-7720-19D3-D34F-DEF8D0F7A5D6}"/>
              </a:ext>
            </a:extLst>
          </p:cNvPr>
          <p:cNvSpPr txBox="1">
            <a:spLocks/>
          </p:cNvSpPr>
          <p:nvPr/>
        </p:nvSpPr>
        <p:spPr>
          <a:xfrm>
            <a:off x="708162" y="1886284"/>
            <a:ext cx="7761467" cy="108491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b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Massachusetts All-Payer Claims Database:</a:t>
            </a:r>
            <a:b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</a:b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Technical Assistance Group (TAG)</a:t>
            </a:r>
          </a:p>
        </p:txBody>
      </p:sp>
      <p:sp>
        <p:nvSpPr>
          <p:cNvPr id="7" name="Name &amp; Date">
            <a:extLst>
              <a:ext uri="{FF2B5EF4-FFF2-40B4-BE49-F238E27FC236}">
                <a16:creationId xmlns:a16="http://schemas.microsoft.com/office/drawing/2014/main" id="{9AD3CCE8-62E5-16B4-5226-2F2BB0581B3E}"/>
              </a:ext>
            </a:extLst>
          </p:cNvPr>
          <p:cNvSpPr txBox="1"/>
          <p:nvPr/>
        </p:nvSpPr>
        <p:spPr>
          <a:xfrm>
            <a:off x="6510244" y="3153457"/>
            <a:ext cx="405401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r>
              <a:rPr lang="en-US" sz="1500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March 12, 2024</a:t>
            </a:r>
          </a:p>
        </p:txBody>
      </p:sp>
      <p:sp>
        <p:nvSpPr>
          <p:cNvPr id="8" name="Footer">
            <a:extLst>
              <a:ext uri="{FF2B5EF4-FFF2-40B4-BE49-F238E27FC236}">
                <a16:creationId xmlns:a16="http://schemas.microsoft.com/office/drawing/2014/main" id="{A6C39D8E-0FBD-FD09-78BD-4A82D2F58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485" y="5623710"/>
            <a:ext cx="48577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FFFF"/>
                </a:solidFill>
                <a:ea typeface="+mn-ea"/>
              </a:rPr>
              <a:t>03/12/2024</a:t>
            </a:r>
          </a:p>
        </p:txBody>
      </p:sp>
      <p:cxnSp>
        <p:nvCxnSpPr>
          <p:cNvPr id="9" name="Decorative: horizontal rule">
            <a:extLst>
              <a:ext uri="{FF2B5EF4-FFF2-40B4-BE49-F238E27FC236}">
                <a16:creationId xmlns:a16="http://schemas.microsoft.com/office/drawing/2014/main" id="{4C4E9E53-94D2-B624-B91B-20D01E3A9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224" y="5506322"/>
            <a:ext cx="79702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HIA Logo" descr="CHIA logo">
            <a:extLst>
              <a:ext uri="{FF2B5EF4-FFF2-40B4-BE49-F238E27FC236}">
                <a16:creationId xmlns:a16="http://schemas.microsoft.com/office/drawing/2014/main" id="{2A76CA9A-1E03-E86F-4C83-4BDE0187B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848" y="5582229"/>
            <a:ext cx="356806" cy="35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89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corative: Blue Sidebar">
            <a:extLst>
              <a:ext uri="{FF2B5EF4-FFF2-40B4-BE49-F238E27FC236}">
                <a16:creationId xmlns:a16="http://schemas.microsoft.com/office/drawing/2014/main" id="{6666ACD7-7AC3-3921-BDCC-8C39177D8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55437"/>
            <a:ext cx="231085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188DA294-88EF-551D-FADE-36A6DCDFB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164" y="5617609"/>
            <a:ext cx="400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0532C6E-236F-4DB2-A3F8-7E6325D185F8}" type="slidenum">
              <a:rPr lang="en-US">
                <a:solidFill>
                  <a:srgbClr val="000000"/>
                </a:solidFill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9D5F6A1C-7525-D60C-6BFB-6C43F97FD472}"/>
              </a:ext>
            </a:extLst>
          </p:cNvPr>
          <p:cNvSpPr txBox="1">
            <a:spLocks/>
          </p:cNvSpPr>
          <p:nvPr/>
        </p:nvSpPr>
        <p:spPr>
          <a:xfrm>
            <a:off x="708163" y="1289603"/>
            <a:ext cx="5916665" cy="5001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178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DOI Reporting</a:t>
            </a:r>
            <a:endParaRPr lang="en-US" sz="3300" b="1" dirty="0">
              <a:solidFill>
                <a:srgbClr val="0054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Decorative: horizontal rule">
            <a:extLst>
              <a:ext uri="{FF2B5EF4-FFF2-40B4-BE49-F238E27FC236}">
                <a16:creationId xmlns:a16="http://schemas.microsoft.com/office/drawing/2014/main" id="{179E382E-C01F-2DBB-EF45-FD5676F06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224" y="5506322"/>
            <a:ext cx="79702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">
            <a:extLst>
              <a:ext uri="{FF2B5EF4-FFF2-40B4-BE49-F238E27FC236}">
                <a16:creationId xmlns:a16="http://schemas.microsoft.com/office/drawing/2014/main" id="{BC56134A-43C6-98E7-A999-48A698FE6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485" y="5623710"/>
            <a:ext cx="48577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636669"/>
                </a:solidFill>
                <a:ea typeface="+mn-ea"/>
              </a:rPr>
              <a:t>MA APCD TAG  |  03/12/2024</a:t>
            </a:r>
          </a:p>
        </p:txBody>
      </p:sp>
      <p:pic>
        <p:nvPicPr>
          <p:cNvPr id="9" name="Decorative: CHIA Logo">
            <a:extLst>
              <a:ext uri="{FF2B5EF4-FFF2-40B4-BE49-F238E27FC236}">
                <a16:creationId xmlns:a16="http://schemas.microsoft.com/office/drawing/2014/main" id="{6616BF5D-0611-0215-816E-2852D9C53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11" y="5582254"/>
            <a:ext cx="342900" cy="342900"/>
          </a:xfrm>
          <a:prstGeom prst="rect">
            <a:avLst/>
          </a:prstGeom>
        </p:spPr>
      </p:pic>
      <p:sp>
        <p:nvSpPr>
          <p:cNvPr id="10" name="Subhead &amp; Body Text">
            <a:extLst>
              <a:ext uri="{FF2B5EF4-FFF2-40B4-BE49-F238E27FC236}">
                <a16:creationId xmlns:a16="http://schemas.microsoft.com/office/drawing/2014/main" id="{3680159A-FB73-8AD7-62E0-4FA55B03666D}"/>
              </a:ext>
            </a:extLst>
          </p:cNvPr>
          <p:cNvSpPr txBox="1"/>
          <p:nvPr/>
        </p:nvSpPr>
        <p:spPr>
          <a:xfrm>
            <a:off x="708162" y="1977970"/>
            <a:ext cx="7361418" cy="300083"/>
          </a:xfrm>
          <a:prstGeom prst="rect">
            <a:avLst/>
          </a:prstGeom>
          <a:noFill/>
        </p:spPr>
        <p:txBody>
          <a:bodyPr wrap="square" numCol="2" spcCol="548640" rtlCol="0">
            <a:noAutofit/>
          </a:bodyPr>
          <a:lstStyle/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5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ubhead &amp; Body Text">
            <a:extLst>
              <a:ext uri="{FF2B5EF4-FFF2-40B4-BE49-F238E27FC236}">
                <a16:creationId xmlns:a16="http://schemas.microsoft.com/office/drawing/2014/main" id="{9DF5ECB9-60D3-C5BC-EE60-29DB10EE6099}"/>
              </a:ext>
            </a:extLst>
          </p:cNvPr>
          <p:cNvSpPr txBox="1"/>
          <p:nvPr/>
        </p:nvSpPr>
        <p:spPr>
          <a:xfrm>
            <a:off x="708162" y="1977970"/>
            <a:ext cx="7682949" cy="3151324"/>
          </a:xfrm>
          <a:prstGeom prst="rect">
            <a:avLst/>
          </a:prstGeom>
          <a:noFill/>
        </p:spPr>
        <p:txBody>
          <a:bodyPr wrap="square" numCol="1" spcCol="548640" rtlCol="0">
            <a:noAutofit/>
          </a:bodyPr>
          <a:lstStyle/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Q4 2023 HMO Membership reports and CY2023 Annual Membership reports have been sent. Q4 2023 signoff is due by 4/1. CY2023 signoff is due by 4/12.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Claims/Utilization reports using data through September 2023 are in process.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 continue to meet with a few payers to reconcile differences in certain report categories.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Rx – counting 30 day supply vs. # of scripts – coding update approved by DOI. Future claims utilization reports will show both measures.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068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corative: Blue Sidebar">
            <a:extLst>
              <a:ext uri="{FF2B5EF4-FFF2-40B4-BE49-F238E27FC236}">
                <a16:creationId xmlns:a16="http://schemas.microsoft.com/office/drawing/2014/main" id="{6666ACD7-7AC3-3921-BDCC-8C39177D8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55437"/>
            <a:ext cx="231085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188DA294-88EF-551D-FADE-36A6DCDFB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164" y="5617609"/>
            <a:ext cx="400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0532C6E-236F-4DB2-A3F8-7E6325D185F8}" type="slidenum">
              <a:rPr lang="en-US">
                <a:solidFill>
                  <a:srgbClr val="000000"/>
                </a:solidFill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9D5F6A1C-7525-D60C-6BFB-6C43F97FD472}"/>
              </a:ext>
            </a:extLst>
          </p:cNvPr>
          <p:cNvSpPr txBox="1">
            <a:spLocks/>
          </p:cNvSpPr>
          <p:nvPr/>
        </p:nvSpPr>
        <p:spPr>
          <a:xfrm>
            <a:off x="708163" y="1289603"/>
            <a:ext cx="5916665" cy="5001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178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Next Meetings</a:t>
            </a:r>
            <a:endParaRPr lang="en-US" sz="3300" b="1" dirty="0">
              <a:solidFill>
                <a:srgbClr val="0054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Decorative: horizontal rule">
            <a:extLst>
              <a:ext uri="{FF2B5EF4-FFF2-40B4-BE49-F238E27FC236}">
                <a16:creationId xmlns:a16="http://schemas.microsoft.com/office/drawing/2014/main" id="{179E382E-C01F-2DBB-EF45-FD5676F06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224" y="5506322"/>
            <a:ext cx="79702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">
            <a:extLst>
              <a:ext uri="{FF2B5EF4-FFF2-40B4-BE49-F238E27FC236}">
                <a16:creationId xmlns:a16="http://schemas.microsoft.com/office/drawing/2014/main" id="{BC56134A-43C6-98E7-A999-48A698FE6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485" y="5623710"/>
            <a:ext cx="48577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636669"/>
                </a:solidFill>
                <a:ea typeface="+mn-ea"/>
              </a:rPr>
              <a:t>MA APCD TAG  |  03/12/2024</a:t>
            </a:r>
          </a:p>
        </p:txBody>
      </p:sp>
      <p:pic>
        <p:nvPicPr>
          <p:cNvPr id="9" name="Decorative: CHIA Logo">
            <a:extLst>
              <a:ext uri="{FF2B5EF4-FFF2-40B4-BE49-F238E27FC236}">
                <a16:creationId xmlns:a16="http://schemas.microsoft.com/office/drawing/2014/main" id="{6616BF5D-0611-0215-816E-2852D9C53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11" y="5582254"/>
            <a:ext cx="342900" cy="342900"/>
          </a:xfrm>
          <a:prstGeom prst="rect">
            <a:avLst/>
          </a:prstGeom>
        </p:spPr>
      </p:pic>
      <p:sp>
        <p:nvSpPr>
          <p:cNvPr id="10" name="Subhead &amp; Body Text">
            <a:extLst>
              <a:ext uri="{FF2B5EF4-FFF2-40B4-BE49-F238E27FC236}">
                <a16:creationId xmlns:a16="http://schemas.microsoft.com/office/drawing/2014/main" id="{3680159A-FB73-8AD7-62E0-4FA55B03666D}"/>
              </a:ext>
            </a:extLst>
          </p:cNvPr>
          <p:cNvSpPr txBox="1"/>
          <p:nvPr/>
        </p:nvSpPr>
        <p:spPr>
          <a:xfrm>
            <a:off x="708162" y="1977970"/>
            <a:ext cx="7361418" cy="300083"/>
          </a:xfrm>
          <a:prstGeom prst="rect">
            <a:avLst/>
          </a:prstGeom>
          <a:noFill/>
        </p:spPr>
        <p:txBody>
          <a:bodyPr wrap="square" numCol="2" spcCol="548640" rtlCol="0">
            <a:noAutofit/>
          </a:bodyPr>
          <a:lstStyle/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5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ubhead &amp; Body Text">
            <a:extLst>
              <a:ext uri="{FF2B5EF4-FFF2-40B4-BE49-F238E27FC236}">
                <a16:creationId xmlns:a16="http://schemas.microsoft.com/office/drawing/2014/main" id="{9DF5ECB9-60D3-C5BC-EE60-29DB10EE6099}"/>
              </a:ext>
            </a:extLst>
          </p:cNvPr>
          <p:cNvSpPr txBox="1"/>
          <p:nvPr/>
        </p:nvSpPr>
        <p:spPr>
          <a:xfrm>
            <a:off x="708162" y="1977970"/>
            <a:ext cx="7682949" cy="3151324"/>
          </a:xfrm>
          <a:prstGeom prst="rect">
            <a:avLst/>
          </a:prstGeom>
          <a:noFill/>
        </p:spPr>
        <p:txBody>
          <a:bodyPr wrap="square" numCol="1" spcCol="548640" rtlCol="0">
            <a:noAutofit/>
          </a:bodyPr>
          <a:lstStyle/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April 9, 2024 @ 2:00 pm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May 14, 2024 @ 2:00 pm</a:t>
            </a:r>
          </a:p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147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corative: Blue Sidebar">
            <a:extLst>
              <a:ext uri="{FF2B5EF4-FFF2-40B4-BE49-F238E27FC236}">
                <a16:creationId xmlns:a16="http://schemas.microsoft.com/office/drawing/2014/main" id="{6666ACD7-7AC3-3921-BDCC-8C39177D8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55437"/>
            <a:ext cx="231085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188DA294-88EF-551D-FADE-36A6DCDFB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164" y="5617609"/>
            <a:ext cx="400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0532C6E-236F-4DB2-A3F8-7E6325D185F8}" type="slidenum">
              <a:rPr lang="en-US">
                <a:solidFill>
                  <a:srgbClr val="000000"/>
                </a:solidFill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12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9D5F6A1C-7525-D60C-6BFB-6C43F97FD472}"/>
              </a:ext>
            </a:extLst>
          </p:cNvPr>
          <p:cNvSpPr txBox="1">
            <a:spLocks/>
          </p:cNvSpPr>
          <p:nvPr/>
        </p:nvSpPr>
        <p:spPr>
          <a:xfrm>
            <a:off x="708163" y="1289603"/>
            <a:ext cx="5916665" cy="5001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178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Questions?</a:t>
            </a:r>
          </a:p>
        </p:txBody>
      </p:sp>
      <p:cxnSp>
        <p:nvCxnSpPr>
          <p:cNvPr id="7" name="Decorative: horizontal rule">
            <a:extLst>
              <a:ext uri="{FF2B5EF4-FFF2-40B4-BE49-F238E27FC236}">
                <a16:creationId xmlns:a16="http://schemas.microsoft.com/office/drawing/2014/main" id="{179E382E-C01F-2DBB-EF45-FD5676F06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224" y="5506322"/>
            <a:ext cx="79702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">
            <a:extLst>
              <a:ext uri="{FF2B5EF4-FFF2-40B4-BE49-F238E27FC236}">
                <a16:creationId xmlns:a16="http://schemas.microsoft.com/office/drawing/2014/main" id="{BC56134A-43C6-98E7-A999-48A698FE6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485" y="5623710"/>
            <a:ext cx="48577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636669"/>
                </a:solidFill>
                <a:ea typeface="+mn-ea"/>
              </a:rPr>
              <a:t>MA APCD TAG  |  03/12/2024</a:t>
            </a:r>
          </a:p>
        </p:txBody>
      </p:sp>
      <p:pic>
        <p:nvPicPr>
          <p:cNvPr id="9" name="Decorative: CHIA Logo">
            <a:extLst>
              <a:ext uri="{FF2B5EF4-FFF2-40B4-BE49-F238E27FC236}">
                <a16:creationId xmlns:a16="http://schemas.microsoft.com/office/drawing/2014/main" id="{6616BF5D-0611-0215-816E-2852D9C53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11" y="5582254"/>
            <a:ext cx="342900" cy="342900"/>
          </a:xfrm>
          <a:prstGeom prst="rect">
            <a:avLst/>
          </a:prstGeom>
        </p:spPr>
      </p:pic>
      <p:sp>
        <p:nvSpPr>
          <p:cNvPr id="10" name="Subhead &amp; Body Text">
            <a:extLst>
              <a:ext uri="{FF2B5EF4-FFF2-40B4-BE49-F238E27FC236}">
                <a16:creationId xmlns:a16="http://schemas.microsoft.com/office/drawing/2014/main" id="{3680159A-FB73-8AD7-62E0-4FA55B03666D}"/>
              </a:ext>
            </a:extLst>
          </p:cNvPr>
          <p:cNvSpPr txBox="1"/>
          <p:nvPr/>
        </p:nvSpPr>
        <p:spPr>
          <a:xfrm>
            <a:off x="708162" y="1977970"/>
            <a:ext cx="7361418" cy="300083"/>
          </a:xfrm>
          <a:prstGeom prst="rect">
            <a:avLst/>
          </a:prstGeom>
          <a:noFill/>
        </p:spPr>
        <p:txBody>
          <a:bodyPr wrap="square" numCol="2" spcCol="548640" rtlCol="0">
            <a:noAutofit/>
          </a:bodyPr>
          <a:lstStyle/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5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ubhead &amp; Body Text">
            <a:extLst>
              <a:ext uri="{FF2B5EF4-FFF2-40B4-BE49-F238E27FC236}">
                <a16:creationId xmlns:a16="http://schemas.microsoft.com/office/drawing/2014/main" id="{9DF5ECB9-60D3-C5BC-EE60-29DB10EE6099}"/>
              </a:ext>
            </a:extLst>
          </p:cNvPr>
          <p:cNvSpPr txBox="1"/>
          <p:nvPr/>
        </p:nvSpPr>
        <p:spPr>
          <a:xfrm>
            <a:off x="708162" y="1977970"/>
            <a:ext cx="7682949" cy="3151324"/>
          </a:xfrm>
          <a:prstGeom prst="rect">
            <a:avLst/>
          </a:prstGeom>
          <a:noFill/>
        </p:spPr>
        <p:txBody>
          <a:bodyPr wrap="square" numCol="1" spcCol="548640" rtlCol="0">
            <a:noAutofit/>
          </a:bodyPr>
          <a:lstStyle/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729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corative: Blue Sidebar">
            <a:extLst>
              <a:ext uri="{FF2B5EF4-FFF2-40B4-BE49-F238E27FC236}">
                <a16:creationId xmlns:a16="http://schemas.microsoft.com/office/drawing/2014/main" id="{6666ACD7-7AC3-3921-BDCC-8C39177D8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55437"/>
            <a:ext cx="231085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188DA294-88EF-551D-FADE-36A6DCDFB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164" y="5617609"/>
            <a:ext cx="400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0532C6E-236F-4DB2-A3F8-7E6325D185F8}" type="slidenum">
              <a:rPr lang="en-US">
                <a:solidFill>
                  <a:srgbClr val="000000"/>
                </a:solidFill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9D5F6A1C-7525-D60C-6BFB-6C43F97FD472}"/>
              </a:ext>
            </a:extLst>
          </p:cNvPr>
          <p:cNvSpPr txBox="1">
            <a:spLocks/>
          </p:cNvSpPr>
          <p:nvPr/>
        </p:nvSpPr>
        <p:spPr>
          <a:xfrm>
            <a:off x="708163" y="1289603"/>
            <a:ext cx="5916665" cy="57708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b="1" dirty="0">
                <a:solidFill>
                  <a:srgbClr val="005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cxnSp>
        <p:nvCxnSpPr>
          <p:cNvPr id="7" name="Decorative: horizontal rule">
            <a:extLst>
              <a:ext uri="{FF2B5EF4-FFF2-40B4-BE49-F238E27FC236}">
                <a16:creationId xmlns:a16="http://schemas.microsoft.com/office/drawing/2014/main" id="{179E382E-C01F-2DBB-EF45-FD5676F06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224" y="5506322"/>
            <a:ext cx="79702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">
            <a:extLst>
              <a:ext uri="{FF2B5EF4-FFF2-40B4-BE49-F238E27FC236}">
                <a16:creationId xmlns:a16="http://schemas.microsoft.com/office/drawing/2014/main" id="{BC56134A-43C6-98E7-A999-48A698FE6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485" y="5623710"/>
            <a:ext cx="48577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636669"/>
                </a:solidFill>
                <a:ea typeface="+mn-ea"/>
              </a:rPr>
              <a:t>MA APCD TAG  |  03/12/2024</a:t>
            </a:r>
          </a:p>
        </p:txBody>
      </p:sp>
      <p:pic>
        <p:nvPicPr>
          <p:cNvPr id="9" name="Decorative: CHIA Logo">
            <a:extLst>
              <a:ext uri="{FF2B5EF4-FFF2-40B4-BE49-F238E27FC236}">
                <a16:creationId xmlns:a16="http://schemas.microsoft.com/office/drawing/2014/main" id="{6616BF5D-0611-0215-816E-2852D9C53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11" y="5582254"/>
            <a:ext cx="342900" cy="342900"/>
          </a:xfrm>
          <a:prstGeom prst="rect">
            <a:avLst/>
          </a:prstGeom>
        </p:spPr>
      </p:pic>
      <p:sp>
        <p:nvSpPr>
          <p:cNvPr id="10" name="Subhead &amp; Body Text">
            <a:extLst>
              <a:ext uri="{FF2B5EF4-FFF2-40B4-BE49-F238E27FC236}">
                <a16:creationId xmlns:a16="http://schemas.microsoft.com/office/drawing/2014/main" id="{3680159A-FB73-8AD7-62E0-4FA55B03666D}"/>
              </a:ext>
            </a:extLst>
          </p:cNvPr>
          <p:cNvSpPr txBox="1"/>
          <p:nvPr/>
        </p:nvSpPr>
        <p:spPr>
          <a:xfrm>
            <a:off x="708162" y="1977970"/>
            <a:ext cx="7361418" cy="300083"/>
          </a:xfrm>
          <a:prstGeom prst="rect">
            <a:avLst/>
          </a:prstGeom>
          <a:noFill/>
        </p:spPr>
        <p:txBody>
          <a:bodyPr wrap="square" numCol="2" spcCol="548640" rtlCol="0">
            <a:noAutofit/>
          </a:bodyPr>
          <a:lstStyle/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5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ubhead &amp; Body Text">
            <a:extLst>
              <a:ext uri="{FF2B5EF4-FFF2-40B4-BE49-F238E27FC236}">
                <a16:creationId xmlns:a16="http://schemas.microsoft.com/office/drawing/2014/main" id="{9DF5ECB9-60D3-C5BC-EE60-29DB10EE6099}"/>
              </a:ext>
            </a:extLst>
          </p:cNvPr>
          <p:cNvSpPr txBox="1"/>
          <p:nvPr/>
        </p:nvSpPr>
        <p:spPr>
          <a:xfrm>
            <a:off x="708162" y="2273941"/>
            <a:ext cx="7682949" cy="1884836"/>
          </a:xfrm>
          <a:prstGeom prst="rect">
            <a:avLst/>
          </a:prstGeom>
          <a:noFill/>
        </p:spPr>
        <p:txBody>
          <a:bodyPr wrap="square" numCol="1" spcCol="548640" rtlCol="0">
            <a:noAutofit/>
          </a:bodyPr>
          <a:lstStyle/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 APCD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Enrollment Trends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DOI Reporting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366321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corative: Blue Sidebar">
            <a:extLst>
              <a:ext uri="{FF2B5EF4-FFF2-40B4-BE49-F238E27FC236}">
                <a16:creationId xmlns:a16="http://schemas.microsoft.com/office/drawing/2014/main" id="{6666ACD7-7AC3-3921-BDCC-8C39177D8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55437"/>
            <a:ext cx="231085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188DA294-88EF-551D-FADE-36A6DCDFB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164" y="5617609"/>
            <a:ext cx="400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0532C6E-236F-4DB2-A3F8-7E6325D185F8}" type="slidenum">
              <a:rPr lang="en-US">
                <a:solidFill>
                  <a:srgbClr val="000000"/>
                </a:solidFill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3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9D5F6A1C-7525-D60C-6BFB-6C43F97FD472}"/>
              </a:ext>
            </a:extLst>
          </p:cNvPr>
          <p:cNvSpPr txBox="1">
            <a:spLocks/>
          </p:cNvSpPr>
          <p:nvPr/>
        </p:nvSpPr>
        <p:spPr>
          <a:xfrm>
            <a:off x="708163" y="1289603"/>
            <a:ext cx="5916665" cy="5001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178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MA APCD Intake</a:t>
            </a:r>
            <a:endParaRPr lang="en-US" sz="3300" b="1" dirty="0">
              <a:solidFill>
                <a:srgbClr val="0054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Decorative: horizontal rule">
            <a:extLst>
              <a:ext uri="{FF2B5EF4-FFF2-40B4-BE49-F238E27FC236}">
                <a16:creationId xmlns:a16="http://schemas.microsoft.com/office/drawing/2014/main" id="{179E382E-C01F-2DBB-EF45-FD5676F06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224" y="5506322"/>
            <a:ext cx="79702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">
            <a:extLst>
              <a:ext uri="{FF2B5EF4-FFF2-40B4-BE49-F238E27FC236}">
                <a16:creationId xmlns:a16="http://schemas.microsoft.com/office/drawing/2014/main" id="{BC56134A-43C6-98E7-A999-48A698FE6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485" y="5623710"/>
            <a:ext cx="48577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636669"/>
                </a:solidFill>
                <a:ea typeface="+mn-ea"/>
              </a:rPr>
              <a:t>MA APCD TAG  |  03/12/2024</a:t>
            </a:r>
          </a:p>
        </p:txBody>
      </p:sp>
      <p:pic>
        <p:nvPicPr>
          <p:cNvPr id="9" name="Decorative: CHIA Logo">
            <a:extLst>
              <a:ext uri="{FF2B5EF4-FFF2-40B4-BE49-F238E27FC236}">
                <a16:creationId xmlns:a16="http://schemas.microsoft.com/office/drawing/2014/main" id="{6616BF5D-0611-0215-816E-2852D9C53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11" y="5582254"/>
            <a:ext cx="342900" cy="342900"/>
          </a:xfrm>
          <a:prstGeom prst="rect">
            <a:avLst/>
          </a:prstGeom>
        </p:spPr>
      </p:pic>
      <p:sp>
        <p:nvSpPr>
          <p:cNvPr id="10" name="Subhead &amp; Body Text">
            <a:extLst>
              <a:ext uri="{FF2B5EF4-FFF2-40B4-BE49-F238E27FC236}">
                <a16:creationId xmlns:a16="http://schemas.microsoft.com/office/drawing/2014/main" id="{3680159A-FB73-8AD7-62E0-4FA55B03666D}"/>
              </a:ext>
            </a:extLst>
          </p:cNvPr>
          <p:cNvSpPr txBox="1"/>
          <p:nvPr/>
        </p:nvSpPr>
        <p:spPr>
          <a:xfrm>
            <a:off x="708162" y="1977970"/>
            <a:ext cx="7361418" cy="300083"/>
          </a:xfrm>
          <a:prstGeom prst="rect">
            <a:avLst/>
          </a:prstGeom>
          <a:noFill/>
        </p:spPr>
        <p:txBody>
          <a:bodyPr wrap="square" numCol="2" spcCol="548640" rtlCol="0">
            <a:noAutofit/>
          </a:bodyPr>
          <a:lstStyle/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5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ubhead &amp; Body Text">
            <a:extLst>
              <a:ext uri="{FF2B5EF4-FFF2-40B4-BE49-F238E27FC236}">
                <a16:creationId xmlns:a16="http://schemas.microsoft.com/office/drawing/2014/main" id="{9DF5ECB9-60D3-C5BC-EE60-29DB10EE6099}"/>
              </a:ext>
            </a:extLst>
          </p:cNvPr>
          <p:cNvSpPr txBox="1"/>
          <p:nvPr/>
        </p:nvSpPr>
        <p:spPr>
          <a:xfrm>
            <a:off x="708162" y="1977970"/>
            <a:ext cx="7682949" cy="3151324"/>
          </a:xfrm>
          <a:prstGeom prst="rect">
            <a:avLst/>
          </a:prstGeom>
          <a:noFill/>
        </p:spPr>
        <p:txBody>
          <a:bodyPr wrap="square" numCol="1" spcCol="548640" rtlCol="0">
            <a:noAutofit/>
          </a:bodyPr>
          <a:lstStyle/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All APCD submissions through February 2024 are due by March 31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st.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This includes any re-submissions.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 work with your liaison in submitting any overdue files from prior time periods.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 be mindful when selecting the Submission Month and Year in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FileSecure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If the wrong month and/or year is selected, it will deactivate previously submitted, valid files.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CHIA continues to revisit Medical and Pharmacy Claim versioning methods with select payers. We’ll reach out when we have examples to share with each company.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 alert CHIA if you change PBMs as that could impact pharmacy claims versioning methods.</a:t>
            </a:r>
          </a:p>
        </p:txBody>
      </p:sp>
    </p:spTree>
    <p:extLst>
      <p:ext uri="{BB962C8B-B14F-4D97-AF65-F5344CB8AC3E}">
        <p14:creationId xmlns:p14="http://schemas.microsoft.com/office/powerpoint/2010/main" val="288203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corative: Blue Sidebar">
            <a:extLst>
              <a:ext uri="{FF2B5EF4-FFF2-40B4-BE49-F238E27FC236}">
                <a16:creationId xmlns:a16="http://schemas.microsoft.com/office/drawing/2014/main" id="{6666ACD7-7AC3-3921-BDCC-8C39177D8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55437"/>
            <a:ext cx="231085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188DA294-88EF-551D-FADE-36A6DCDFB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164" y="5617609"/>
            <a:ext cx="400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0532C6E-236F-4DB2-A3F8-7E6325D185F8}" type="slidenum">
              <a:rPr lang="en-US">
                <a:solidFill>
                  <a:srgbClr val="000000"/>
                </a:solidFill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4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9D5F6A1C-7525-D60C-6BFB-6C43F97FD472}"/>
              </a:ext>
            </a:extLst>
          </p:cNvPr>
          <p:cNvSpPr txBox="1">
            <a:spLocks/>
          </p:cNvSpPr>
          <p:nvPr/>
        </p:nvSpPr>
        <p:spPr>
          <a:xfrm>
            <a:off x="708163" y="1289603"/>
            <a:ext cx="7458072" cy="5001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178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2024 MA APCD Submission Guide Updates</a:t>
            </a:r>
          </a:p>
        </p:txBody>
      </p:sp>
      <p:cxnSp>
        <p:nvCxnSpPr>
          <p:cNvPr id="7" name="Decorative: horizontal rule">
            <a:extLst>
              <a:ext uri="{FF2B5EF4-FFF2-40B4-BE49-F238E27FC236}">
                <a16:creationId xmlns:a16="http://schemas.microsoft.com/office/drawing/2014/main" id="{179E382E-C01F-2DBB-EF45-FD5676F06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224" y="5506322"/>
            <a:ext cx="79702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">
            <a:extLst>
              <a:ext uri="{FF2B5EF4-FFF2-40B4-BE49-F238E27FC236}">
                <a16:creationId xmlns:a16="http://schemas.microsoft.com/office/drawing/2014/main" id="{BC56134A-43C6-98E7-A999-48A698FE6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485" y="5623710"/>
            <a:ext cx="48577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636669"/>
                </a:solidFill>
                <a:ea typeface="+mn-ea"/>
              </a:rPr>
              <a:t>MA APCD TAG  |  03/12/2024</a:t>
            </a:r>
          </a:p>
        </p:txBody>
      </p:sp>
      <p:pic>
        <p:nvPicPr>
          <p:cNvPr id="9" name="Decorative: CHIA Logo">
            <a:extLst>
              <a:ext uri="{FF2B5EF4-FFF2-40B4-BE49-F238E27FC236}">
                <a16:creationId xmlns:a16="http://schemas.microsoft.com/office/drawing/2014/main" id="{6616BF5D-0611-0215-816E-2852D9C53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11" y="5582254"/>
            <a:ext cx="342900" cy="342900"/>
          </a:xfrm>
          <a:prstGeom prst="rect">
            <a:avLst/>
          </a:prstGeom>
        </p:spPr>
      </p:pic>
      <p:sp>
        <p:nvSpPr>
          <p:cNvPr id="10" name="Subhead &amp; Body Text">
            <a:extLst>
              <a:ext uri="{FF2B5EF4-FFF2-40B4-BE49-F238E27FC236}">
                <a16:creationId xmlns:a16="http://schemas.microsoft.com/office/drawing/2014/main" id="{3680159A-FB73-8AD7-62E0-4FA55B03666D}"/>
              </a:ext>
            </a:extLst>
          </p:cNvPr>
          <p:cNvSpPr txBox="1"/>
          <p:nvPr/>
        </p:nvSpPr>
        <p:spPr>
          <a:xfrm>
            <a:off x="708162" y="1977970"/>
            <a:ext cx="7361418" cy="300083"/>
          </a:xfrm>
          <a:prstGeom prst="rect">
            <a:avLst/>
          </a:prstGeom>
          <a:noFill/>
        </p:spPr>
        <p:txBody>
          <a:bodyPr wrap="square" numCol="2" spcCol="548640" rtlCol="0">
            <a:noAutofit/>
          </a:bodyPr>
          <a:lstStyle/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5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ubhead &amp; Body Text">
            <a:extLst>
              <a:ext uri="{FF2B5EF4-FFF2-40B4-BE49-F238E27FC236}">
                <a16:creationId xmlns:a16="http://schemas.microsoft.com/office/drawing/2014/main" id="{9DF5ECB9-60D3-C5BC-EE60-29DB10EE6099}"/>
              </a:ext>
            </a:extLst>
          </p:cNvPr>
          <p:cNvSpPr txBox="1"/>
          <p:nvPr/>
        </p:nvSpPr>
        <p:spPr>
          <a:xfrm>
            <a:off x="708162" y="1865671"/>
            <a:ext cx="7682949" cy="3263623"/>
          </a:xfrm>
          <a:prstGeom prst="rect">
            <a:avLst/>
          </a:prstGeom>
          <a:noFill/>
        </p:spPr>
        <p:txBody>
          <a:bodyPr wrap="square" numCol="1" spcCol="548640" rtlCol="0">
            <a:noAutofit/>
          </a:bodyPr>
          <a:lstStyle/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Draft versions now available for 2024 (effective 8/1/2024 for July 2024 data) on CHIA’s website.</a:t>
            </a:r>
          </a:p>
          <a:p>
            <a:pPr marL="714375" lvl="1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Expand NDC Code to 12 digits.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Pending publication of final rule by FDA. Not included in updates for 2024.</a:t>
            </a:r>
          </a:p>
          <a:p>
            <a:pPr marL="714375" lvl="1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 lookup value ‘X’ (not listed here or intersex) to Member Gender field based on the MassHealth Health Equity enrollment system updates. Impacts Eligibility and Claims files.</a:t>
            </a:r>
          </a:p>
          <a:p>
            <a:pPr marL="714375" lvl="1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 new field for ‘Gender Identity’ (aligns with CHIA’s EHRD data submission that was created in collaboration with MassHealth).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 included in updates for 2024.</a:t>
            </a:r>
          </a:p>
          <a:p>
            <a:pPr marL="714375" lvl="1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Update PV050 ‘filler’ field to remove reference to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eVisit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Description column.</a:t>
            </a:r>
          </a:p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46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711CC-9F07-1D4B-2B70-5E35B9D8A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corative: Blue Sidebar">
            <a:extLst>
              <a:ext uri="{FF2B5EF4-FFF2-40B4-BE49-F238E27FC236}">
                <a16:creationId xmlns:a16="http://schemas.microsoft.com/office/drawing/2014/main" id="{E1CEA4AF-A801-761C-A3D5-E6DC3D24F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55437"/>
            <a:ext cx="231085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EC7CBD95-BB8F-8021-585D-E65E5357C8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164" y="5617609"/>
            <a:ext cx="400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0532C6E-236F-4DB2-A3F8-7E6325D185F8}" type="slidenum">
              <a:rPr lang="en-US">
                <a:solidFill>
                  <a:srgbClr val="000000"/>
                </a:solidFill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5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A50A452A-50E9-A8B5-CFF5-369A3A0680BC}"/>
              </a:ext>
            </a:extLst>
          </p:cNvPr>
          <p:cNvSpPr txBox="1">
            <a:spLocks/>
          </p:cNvSpPr>
          <p:nvPr/>
        </p:nvSpPr>
        <p:spPr>
          <a:xfrm>
            <a:off x="708163" y="1289603"/>
            <a:ext cx="7458072" cy="68480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178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2024 MA APCD Submission Guide Updates</a:t>
            </a:r>
          </a:p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4178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cxnSp>
        <p:nvCxnSpPr>
          <p:cNvPr id="7" name="Decorative: horizontal rule">
            <a:extLst>
              <a:ext uri="{FF2B5EF4-FFF2-40B4-BE49-F238E27FC236}">
                <a16:creationId xmlns:a16="http://schemas.microsoft.com/office/drawing/2014/main" id="{6DC331AE-4072-37C4-71D5-FC1B8CCA9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224" y="5506322"/>
            <a:ext cx="79702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">
            <a:extLst>
              <a:ext uri="{FF2B5EF4-FFF2-40B4-BE49-F238E27FC236}">
                <a16:creationId xmlns:a16="http://schemas.microsoft.com/office/drawing/2014/main" id="{DA0F6E03-9006-B4F2-46A0-033C90645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485" y="5623710"/>
            <a:ext cx="48577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636669"/>
                </a:solidFill>
                <a:ea typeface="+mn-ea"/>
              </a:rPr>
              <a:t>MA APCD TAG  |  03/12/2024</a:t>
            </a:r>
          </a:p>
        </p:txBody>
      </p:sp>
      <p:pic>
        <p:nvPicPr>
          <p:cNvPr id="9" name="Decorative: CHIA Logo">
            <a:extLst>
              <a:ext uri="{FF2B5EF4-FFF2-40B4-BE49-F238E27FC236}">
                <a16:creationId xmlns:a16="http://schemas.microsoft.com/office/drawing/2014/main" id="{58A5EB70-787E-6B9B-8FDE-15BD12B1E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11" y="5582254"/>
            <a:ext cx="342900" cy="342900"/>
          </a:xfrm>
          <a:prstGeom prst="rect">
            <a:avLst/>
          </a:prstGeom>
        </p:spPr>
      </p:pic>
      <p:sp>
        <p:nvSpPr>
          <p:cNvPr id="10" name="Subhead &amp; Body Text">
            <a:extLst>
              <a:ext uri="{FF2B5EF4-FFF2-40B4-BE49-F238E27FC236}">
                <a16:creationId xmlns:a16="http://schemas.microsoft.com/office/drawing/2014/main" id="{7E55B63B-6E69-35DD-054D-313AD9D226DC}"/>
              </a:ext>
            </a:extLst>
          </p:cNvPr>
          <p:cNvSpPr txBox="1"/>
          <p:nvPr/>
        </p:nvSpPr>
        <p:spPr>
          <a:xfrm>
            <a:off x="708162" y="1977970"/>
            <a:ext cx="7361418" cy="300083"/>
          </a:xfrm>
          <a:prstGeom prst="rect">
            <a:avLst/>
          </a:prstGeom>
          <a:noFill/>
        </p:spPr>
        <p:txBody>
          <a:bodyPr wrap="square" numCol="2" spcCol="548640" rtlCol="0">
            <a:noAutofit/>
          </a:bodyPr>
          <a:lstStyle/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5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6417E6F-B8E8-F620-0BD1-94DBD366F1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953453"/>
              </p:ext>
            </p:extLst>
          </p:nvPr>
        </p:nvGraphicFramePr>
        <p:xfrm>
          <a:off x="549137" y="2085692"/>
          <a:ext cx="7886701" cy="3303243"/>
        </p:xfrm>
        <a:graphic>
          <a:graphicData uri="http://schemas.openxmlformats.org/drawingml/2006/table">
            <a:tbl>
              <a:tblPr firstRow="1" firstCol="1" bandRow="1"/>
              <a:tblGrid>
                <a:gridCol w="306004">
                  <a:extLst>
                    <a:ext uri="{9D8B030D-6E8A-4147-A177-3AD203B41FA5}">
                      <a16:colId xmlns:a16="http://schemas.microsoft.com/office/drawing/2014/main" val="796658114"/>
                    </a:ext>
                  </a:extLst>
                </a:gridCol>
                <a:gridCol w="246065">
                  <a:extLst>
                    <a:ext uri="{9D8B030D-6E8A-4147-A177-3AD203B41FA5}">
                      <a16:colId xmlns:a16="http://schemas.microsoft.com/office/drawing/2014/main" val="3929496651"/>
                    </a:ext>
                  </a:extLst>
                </a:gridCol>
                <a:gridCol w="294963">
                  <a:extLst>
                    <a:ext uri="{9D8B030D-6E8A-4147-A177-3AD203B41FA5}">
                      <a16:colId xmlns:a16="http://schemas.microsoft.com/office/drawing/2014/main" val="2830670951"/>
                    </a:ext>
                  </a:extLst>
                </a:gridCol>
                <a:gridCol w="640400">
                  <a:extLst>
                    <a:ext uri="{9D8B030D-6E8A-4147-A177-3AD203B41FA5}">
                      <a16:colId xmlns:a16="http://schemas.microsoft.com/office/drawing/2014/main" val="3045329306"/>
                    </a:ext>
                  </a:extLst>
                </a:gridCol>
                <a:gridCol w="492130">
                  <a:extLst>
                    <a:ext uri="{9D8B030D-6E8A-4147-A177-3AD203B41FA5}">
                      <a16:colId xmlns:a16="http://schemas.microsoft.com/office/drawing/2014/main" val="2521742662"/>
                    </a:ext>
                  </a:extLst>
                </a:gridCol>
                <a:gridCol w="441655">
                  <a:extLst>
                    <a:ext uri="{9D8B030D-6E8A-4147-A177-3AD203B41FA5}">
                      <a16:colId xmlns:a16="http://schemas.microsoft.com/office/drawing/2014/main" val="3161129964"/>
                    </a:ext>
                  </a:extLst>
                </a:gridCol>
                <a:gridCol w="736618">
                  <a:extLst>
                    <a:ext uri="{9D8B030D-6E8A-4147-A177-3AD203B41FA5}">
                      <a16:colId xmlns:a16="http://schemas.microsoft.com/office/drawing/2014/main" val="3128573832"/>
                    </a:ext>
                  </a:extLst>
                </a:gridCol>
                <a:gridCol w="694030">
                  <a:extLst>
                    <a:ext uri="{9D8B030D-6E8A-4147-A177-3AD203B41FA5}">
                      <a16:colId xmlns:a16="http://schemas.microsoft.com/office/drawing/2014/main" val="4207224046"/>
                    </a:ext>
                  </a:extLst>
                </a:gridCol>
                <a:gridCol w="738195">
                  <a:extLst>
                    <a:ext uri="{9D8B030D-6E8A-4147-A177-3AD203B41FA5}">
                      <a16:colId xmlns:a16="http://schemas.microsoft.com/office/drawing/2014/main" val="3344539152"/>
                    </a:ext>
                  </a:extLst>
                </a:gridCol>
                <a:gridCol w="1883344">
                  <a:extLst>
                    <a:ext uri="{9D8B030D-6E8A-4147-A177-3AD203B41FA5}">
                      <a16:colId xmlns:a16="http://schemas.microsoft.com/office/drawing/2014/main" val="1607011846"/>
                    </a:ext>
                  </a:extLst>
                </a:gridCol>
                <a:gridCol w="733463">
                  <a:extLst>
                    <a:ext uri="{9D8B030D-6E8A-4147-A177-3AD203B41FA5}">
                      <a16:colId xmlns:a16="http://schemas.microsoft.com/office/drawing/2014/main" val="1320106839"/>
                    </a:ext>
                  </a:extLst>
                </a:gridCol>
                <a:gridCol w="384871">
                  <a:extLst>
                    <a:ext uri="{9D8B030D-6E8A-4147-A177-3AD203B41FA5}">
                      <a16:colId xmlns:a16="http://schemas.microsoft.com/office/drawing/2014/main" val="1763758403"/>
                    </a:ext>
                  </a:extLst>
                </a:gridCol>
                <a:gridCol w="294963">
                  <a:extLst>
                    <a:ext uri="{9D8B030D-6E8A-4147-A177-3AD203B41FA5}">
                      <a16:colId xmlns:a16="http://schemas.microsoft.com/office/drawing/2014/main" val="53737570"/>
                    </a:ext>
                  </a:extLst>
                </a:gridCol>
              </a:tblGrid>
              <a:tr h="7852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ME013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Member Gender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2/2024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Lookup Table - Text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tlkpGender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char[1]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Member's Gender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Report member gender as reported on enrollment form in alpha format.  Used to create Unique Member ID. </a:t>
                      </a: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EXAMPLE:  </a:t>
                      </a: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 = Female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All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153256"/>
                  </a:ext>
                </a:extLst>
              </a:tr>
              <a:tr h="1925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Code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Description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8783748"/>
                  </a:ext>
                </a:extLst>
              </a:tr>
              <a:tr h="1925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Female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8467203"/>
                  </a:ext>
                </a:extLst>
              </a:tr>
              <a:tr h="1925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Male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2354512"/>
                  </a:ext>
                </a:extLst>
              </a:tr>
              <a:tr h="1925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Transgender Male/Trans Man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6863629"/>
                  </a:ext>
                </a:extLst>
              </a:tr>
              <a:tr h="3141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Transgender Female/Trans Woman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0849383"/>
                  </a:ext>
                </a:extLst>
              </a:tr>
              <a:tr h="47117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Genderqueer/gender nonconforming: neither exclusively male nor female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8592158"/>
                  </a:ext>
                </a:extLst>
              </a:tr>
              <a:tr h="1925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Non-binary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7681427"/>
                  </a:ext>
                </a:extLst>
              </a:tr>
              <a:tr h="1925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120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Not listed here, or intersex</a:t>
                      </a:r>
                      <a:endParaRPr lang="en-US" sz="12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7240114"/>
                  </a:ext>
                </a:extLst>
              </a:tr>
              <a:tr h="1925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Other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3847985"/>
                  </a:ext>
                </a:extLst>
              </a:tr>
              <a:tr h="1925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Unknown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548306"/>
                  </a:ext>
                </a:extLst>
              </a:tr>
              <a:tr h="1925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Choose not to answer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2459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2392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711CC-9F07-1D4B-2B70-5E35B9D8A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corative: Blue Sidebar">
            <a:extLst>
              <a:ext uri="{FF2B5EF4-FFF2-40B4-BE49-F238E27FC236}">
                <a16:creationId xmlns:a16="http://schemas.microsoft.com/office/drawing/2014/main" id="{E1CEA4AF-A801-761C-A3D5-E6DC3D24F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55437"/>
            <a:ext cx="231085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EC7CBD95-BB8F-8021-585D-E65E5357C8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164" y="5617609"/>
            <a:ext cx="400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0532C6E-236F-4DB2-A3F8-7E6325D185F8}" type="slidenum">
              <a:rPr lang="en-US">
                <a:solidFill>
                  <a:srgbClr val="000000"/>
                </a:solidFill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6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A50A452A-50E9-A8B5-CFF5-369A3A0680BC}"/>
              </a:ext>
            </a:extLst>
          </p:cNvPr>
          <p:cNvSpPr txBox="1">
            <a:spLocks/>
          </p:cNvSpPr>
          <p:nvPr/>
        </p:nvSpPr>
        <p:spPr>
          <a:xfrm>
            <a:off x="708163" y="1289603"/>
            <a:ext cx="7458072" cy="68480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178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2024 MA APCD Submission Guide Updates</a:t>
            </a:r>
          </a:p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4178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cxnSp>
        <p:nvCxnSpPr>
          <p:cNvPr id="7" name="Decorative: horizontal rule">
            <a:extLst>
              <a:ext uri="{FF2B5EF4-FFF2-40B4-BE49-F238E27FC236}">
                <a16:creationId xmlns:a16="http://schemas.microsoft.com/office/drawing/2014/main" id="{6DC331AE-4072-37C4-71D5-FC1B8CCA9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224" y="5506322"/>
            <a:ext cx="79702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">
            <a:extLst>
              <a:ext uri="{FF2B5EF4-FFF2-40B4-BE49-F238E27FC236}">
                <a16:creationId xmlns:a16="http://schemas.microsoft.com/office/drawing/2014/main" id="{DA0F6E03-9006-B4F2-46A0-033C90645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485" y="5623710"/>
            <a:ext cx="48577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636669"/>
                </a:solidFill>
                <a:ea typeface="+mn-ea"/>
              </a:rPr>
              <a:t>MA APCD TAG  |  03/12/2024</a:t>
            </a:r>
          </a:p>
        </p:txBody>
      </p:sp>
      <p:pic>
        <p:nvPicPr>
          <p:cNvPr id="9" name="Decorative: CHIA Logo">
            <a:extLst>
              <a:ext uri="{FF2B5EF4-FFF2-40B4-BE49-F238E27FC236}">
                <a16:creationId xmlns:a16="http://schemas.microsoft.com/office/drawing/2014/main" id="{58A5EB70-787E-6B9B-8FDE-15BD12B1E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11" y="5582254"/>
            <a:ext cx="342900" cy="342900"/>
          </a:xfrm>
          <a:prstGeom prst="rect">
            <a:avLst/>
          </a:prstGeom>
        </p:spPr>
      </p:pic>
      <p:sp>
        <p:nvSpPr>
          <p:cNvPr id="10" name="Subhead &amp; Body Text">
            <a:extLst>
              <a:ext uri="{FF2B5EF4-FFF2-40B4-BE49-F238E27FC236}">
                <a16:creationId xmlns:a16="http://schemas.microsoft.com/office/drawing/2014/main" id="{7E55B63B-6E69-35DD-054D-313AD9D226DC}"/>
              </a:ext>
            </a:extLst>
          </p:cNvPr>
          <p:cNvSpPr txBox="1"/>
          <p:nvPr/>
        </p:nvSpPr>
        <p:spPr>
          <a:xfrm>
            <a:off x="708162" y="1977970"/>
            <a:ext cx="7361418" cy="300083"/>
          </a:xfrm>
          <a:prstGeom prst="rect">
            <a:avLst/>
          </a:prstGeom>
          <a:noFill/>
        </p:spPr>
        <p:txBody>
          <a:bodyPr wrap="square" numCol="2" spcCol="548640" rtlCol="0">
            <a:noAutofit/>
          </a:bodyPr>
          <a:lstStyle/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5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D5F8172-1781-011F-A6F0-6F2BC0E66C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857628"/>
              </p:ext>
            </p:extLst>
          </p:nvPr>
        </p:nvGraphicFramePr>
        <p:xfrm>
          <a:off x="628649" y="1911510"/>
          <a:ext cx="7886701" cy="3291165"/>
        </p:xfrm>
        <a:graphic>
          <a:graphicData uri="http://schemas.openxmlformats.org/drawingml/2006/table">
            <a:tbl>
              <a:tblPr firstRow="1" firstCol="1" bandRow="1"/>
              <a:tblGrid>
                <a:gridCol w="282344">
                  <a:extLst>
                    <a:ext uri="{9D8B030D-6E8A-4147-A177-3AD203B41FA5}">
                      <a16:colId xmlns:a16="http://schemas.microsoft.com/office/drawing/2014/main" val="1172487873"/>
                    </a:ext>
                  </a:extLst>
                </a:gridCol>
                <a:gridCol w="272880">
                  <a:extLst>
                    <a:ext uri="{9D8B030D-6E8A-4147-A177-3AD203B41FA5}">
                      <a16:colId xmlns:a16="http://schemas.microsoft.com/office/drawing/2014/main" val="1013245838"/>
                    </a:ext>
                  </a:extLst>
                </a:gridCol>
                <a:gridCol w="367520">
                  <a:extLst>
                    <a:ext uri="{9D8B030D-6E8A-4147-A177-3AD203B41FA5}">
                      <a16:colId xmlns:a16="http://schemas.microsoft.com/office/drawing/2014/main" val="63211616"/>
                    </a:ext>
                  </a:extLst>
                </a:gridCol>
                <a:gridCol w="577307">
                  <a:extLst>
                    <a:ext uri="{9D8B030D-6E8A-4147-A177-3AD203B41FA5}">
                      <a16:colId xmlns:a16="http://schemas.microsoft.com/office/drawing/2014/main" val="882507712"/>
                    </a:ext>
                  </a:extLst>
                </a:gridCol>
                <a:gridCol w="528409">
                  <a:extLst>
                    <a:ext uri="{9D8B030D-6E8A-4147-A177-3AD203B41FA5}">
                      <a16:colId xmlns:a16="http://schemas.microsoft.com/office/drawing/2014/main" val="2433916742"/>
                    </a:ext>
                  </a:extLst>
                </a:gridCol>
                <a:gridCol w="526832">
                  <a:extLst>
                    <a:ext uri="{9D8B030D-6E8A-4147-A177-3AD203B41FA5}">
                      <a16:colId xmlns:a16="http://schemas.microsoft.com/office/drawing/2014/main" val="1363507344"/>
                    </a:ext>
                  </a:extLst>
                </a:gridCol>
                <a:gridCol w="817062">
                  <a:extLst>
                    <a:ext uri="{9D8B030D-6E8A-4147-A177-3AD203B41FA5}">
                      <a16:colId xmlns:a16="http://schemas.microsoft.com/office/drawing/2014/main" val="1751424572"/>
                    </a:ext>
                  </a:extLst>
                </a:gridCol>
                <a:gridCol w="575729">
                  <a:extLst>
                    <a:ext uri="{9D8B030D-6E8A-4147-A177-3AD203B41FA5}">
                      <a16:colId xmlns:a16="http://schemas.microsoft.com/office/drawing/2014/main" val="542877084"/>
                    </a:ext>
                  </a:extLst>
                </a:gridCol>
                <a:gridCol w="913280">
                  <a:extLst>
                    <a:ext uri="{9D8B030D-6E8A-4147-A177-3AD203B41FA5}">
                      <a16:colId xmlns:a16="http://schemas.microsoft.com/office/drawing/2014/main" val="1973984938"/>
                    </a:ext>
                  </a:extLst>
                </a:gridCol>
                <a:gridCol w="1711414">
                  <a:extLst>
                    <a:ext uri="{9D8B030D-6E8A-4147-A177-3AD203B41FA5}">
                      <a16:colId xmlns:a16="http://schemas.microsoft.com/office/drawing/2014/main" val="3114095152"/>
                    </a:ext>
                  </a:extLst>
                </a:gridCol>
                <a:gridCol w="608853">
                  <a:extLst>
                    <a:ext uri="{9D8B030D-6E8A-4147-A177-3AD203B41FA5}">
                      <a16:colId xmlns:a16="http://schemas.microsoft.com/office/drawing/2014/main" val="1934897303"/>
                    </a:ext>
                  </a:extLst>
                </a:gridCol>
                <a:gridCol w="369098">
                  <a:extLst>
                    <a:ext uri="{9D8B030D-6E8A-4147-A177-3AD203B41FA5}">
                      <a16:colId xmlns:a16="http://schemas.microsoft.com/office/drawing/2014/main" val="1042426625"/>
                    </a:ext>
                  </a:extLst>
                </a:gridCol>
                <a:gridCol w="335973">
                  <a:extLst>
                    <a:ext uri="{9D8B030D-6E8A-4147-A177-3AD203B41FA5}">
                      <a16:colId xmlns:a16="http://schemas.microsoft.com/office/drawing/2014/main" val="270662435"/>
                    </a:ext>
                  </a:extLst>
                </a:gridCol>
              </a:tblGrid>
              <a:tr h="8148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MC012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Member Gender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2/2024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Lookup Table - Text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tlkpGender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char[1]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Patient's Gender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Report patient gender as found on the claim in alpha format.  Used to validate clinical services when applicable and Unique Member ID. </a:t>
                      </a: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EXAMPLE: </a:t>
                      </a: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F = Female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All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98%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321153"/>
                  </a:ext>
                </a:extLst>
              </a:tr>
              <a:tr h="1980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Code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Description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2694322"/>
                  </a:ext>
                </a:extLst>
              </a:tr>
              <a:tr h="1980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Female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2625771"/>
                  </a:ext>
                </a:extLst>
              </a:tr>
              <a:tr h="1980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Male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4883376"/>
                  </a:ext>
                </a:extLst>
              </a:tr>
              <a:tr h="1980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Transgender Male/Trans Man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7733982"/>
                  </a:ext>
                </a:extLst>
              </a:tr>
              <a:tr h="2716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Transgender Female/Trans Woman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776870"/>
                  </a:ext>
                </a:extLst>
              </a:tr>
              <a:tr h="40740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Genderqueer/gender nonconforming: neither exclusively male nor female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1536"/>
                  </a:ext>
                </a:extLst>
              </a:tr>
              <a:tr h="1980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Non-binary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2497217"/>
                  </a:ext>
                </a:extLst>
              </a:tr>
              <a:tr h="1980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120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Not listed here, or intersex</a:t>
                      </a:r>
                      <a:endParaRPr lang="en-US" sz="12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6665510"/>
                  </a:ext>
                </a:extLst>
              </a:tr>
              <a:tr h="1980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Other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5738"/>
                  </a:ext>
                </a:extLst>
              </a:tr>
              <a:tr h="1980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Unknown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1325104"/>
                  </a:ext>
                </a:extLst>
              </a:tr>
              <a:tr h="1980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Choose not to answer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6446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2940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711CC-9F07-1D4B-2B70-5E35B9D8A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corative: Blue Sidebar">
            <a:extLst>
              <a:ext uri="{FF2B5EF4-FFF2-40B4-BE49-F238E27FC236}">
                <a16:creationId xmlns:a16="http://schemas.microsoft.com/office/drawing/2014/main" id="{E1CEA4AF-A801-761C-A3D5-E6DC3D24F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55437"/>
            <a:ext cx="231085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EC7CBD95-BB8F-8021-585D-E65E5357C8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164" y="5617609"/>
            <a:ext cx="400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0532C6E-236F-4DB2-A3F8-7E6325D185F8}" type="slidenum">
              <a:rPr lang="en-US">
                <a:solidFill>
                  <a:srgbClr val="000000"/>
                </a:solidFill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7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A50A452A-50E9-A8B5-CFF5-369A3A0680BC}"/>
              </a:ext>
            </a:extLst>
          </p:cNvPr>
          <p:cNvSpPr txBox="1">
            <a:spLocks/>
          </p:cNvSpPr>
          <p:nvPr/>
        </p:nvSpPr>
        <p:spPr>
          <a:xfrm>
            <a:off x="708163" y="1289603"/>
            <a:ext cx="7458072" cy="68480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178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2024 MA APCD Submission Guide Updates</a:t>
            </a:r>
          </a:p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4178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cxnSp>
        <p:nvCxnSpPr>
          <p:cNvPr id="7" name="Decorative: horizontal rule">
            <a:extLst>
              <a:ext uri="{FF2B5EF4-FFF2-40B4-BE49-F238E27FC236}">
                <a16:creationId xmlns:a16="http://schemas.microsoft.com/office/drawing/2014/main" id="{6DC331AE-4072-37C4-71D5-FC1B8CCA9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224" y="5506322"/>
            <a:ext cx="79702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">
            <a:extLst>
              <a:ext uri="{FF2B5EF4-FFF2-40B4-BE49-F238E27FC236}">
                <a16:creationId xmlns:a16="http://schemas.microsoft.com/office/drawing/2014/main" id="{DA0F6E03-9006-B4F2-46A0-033C90645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485" y="5623710"/>
            <a:ext cx="48577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636669"/>
                </a:solidFill>
                <a:ea typeface="+mn-ea"/>
              </a:rPr>
              <a:t>MA APCD TAG  |  03/12/2024</a:t>
            </a:r>
          </a:p>
        </p:txBody>
      </p:sp>
      <p:pic>
        <p:nvPicPr>
          <p:cNvPr id="9" name="Decorative: CHIA Logo">
            <a:extLst>
              <a:ext uri="{FF2B5EF4-FFF2-40B4-BE49-F238E27FC236}">
                <a16:creationId xmlns:a16="http://schemas.microsoft.com/office/drawing/2014/main" id="{58A5EB70-787E-6B9B-8FDE-15BD12B1E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11" y="5582254"/>
            <a:ext cx="342900" cy="342900"/>
          </a:xfrm>
          <a:prstGeom prst="rect">
            <a:avLst/>
          </a:prstGeom>
        </p:spPr>
      </p:pic>
      <p:sp>
        <p:nvSpPr>
          <p:cNvPr id="10" name="Subhead &amp; Body Text">
            <a:extLst>
              <a:ext uri="{FF2B5EF4-FFF2-40B4-BE49-F238E27FC236}">
                <a16:creationId xmlns:a16="http://schemas.microsoft.com/office/drawing/2014/main" id="{7E55B63B-6E69-35DD-054D-313AD9D226DC}"/>
              </a:ext>
            </a:extLst>
          </p:cNvPr>
          <p:cNvSpPr txBox="1"/>
          <p:nvPr/>
        </p:nvSpPr>
        <p:spPr>
          <a:xfrm>
            <a:off x="708162" y="1977970"/>
            <a:ext cx="7361418" cy="300083"/>
          </a:xfrm>
          <a:prstGeom prst="rect">
            <a:avLst/>
          </a:prstGeom>
          <a:noFill/>
        </p:spPr>
        <p:txBody>
          <a:bodyPr wrap="square" numCol="2" spcCol="548640" rtlCol="0">
            <a:noAutofit/>
          </a:bodyPr>
          <a:lstStyle/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5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568DAE1-5B10-3111-F8D1-D6F9B4DDE0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901140"/>
              </p:ext>
            </p:extLst>
          </p:nvPr>
        </p:nvGraphicFramePr>
        <p:xfrm>
          <a:off x="675862" y="1974405"/>
          <a:ext cx="7886699" cy="2909182"/>
        </p:xfrm>
        <a:graphic>
          <a:graphicData uri="http://schemas.openxmlformats.org/drawingml/2006/table">
            <a:tbl>
              <a:tblPr firstRow="1" firstCol="1" bandRow="1"/>
              <a:tblGrid>
                <a:gridCol w="283921">
                  <a:extLst>
                    <a:ext uri="{9D8B030D-6E8A-4147-A177-3AD203B41FA5}">
                      <a16:colId xmlns:a16="http://schemas.microsoft.com/office/drawing/2014/main" val="137072212"/>
                    </a:ext>
                  </a:extLst>
                </a:gridCol>
                <a:gridCol w="257106">
                  <a:extLst>
                    <a:ext uri="{9D8B030D-6E8A-4147-A177-3AD203B41FA5}">
                      <a16:colId xmlns:a16="http://schemas.microsoft.com/office/drawing/2014/main" val="1730997583"/>
                    </a:ext>
                  </a:extLst>
                </a:gridCol>
                <a:gridCol w="283921">
                  <a:extLst>
                    <a:ext uri="{9D8B030D-6E8A-4147-A177-3AD203B41FA5}">
                      <a16:colId xmlns:a16="http://schemas.microsoft.com/office/drawing/2014/main" val="1585342648"/>
                    </a:ext>
                  </a:extLst>
                </a:gridCol>
                <a:gridCol w="577307">
                  <a:extLst>
                    <a:ext uri="{9D8B030D-6E8A-4147-A177-3AD203B41FA5}">
                      <a16:colId xmlns:a16="http://schemas.microsoft.com/office/drawing/2014/main" val="3135934271"/>
                    </a:ext>
                  </a:extLst>
                </a:gridCol>
                <a:gridCol w="481089">
                  <a:extLst>
                    <a:ext uri="{9D8B030D-6E8A-4147-A177-3AD203B41FA5}">
                      <a16:colId xmlns:a16="http://schemas.microsoft.com/office/drawing/2014/main" val="331890906"/>
                    </a:ext>
                  </a:extLst>
                </a:gridCol>
                <a:gridCol w="479511">
                  <a:extLst>
                    <a:ext uri="{9D8B030D-6E8A-4147-A177-3AD203B41FA5}">
                      <a16:colId xmlns:a16="http://schemas.microsoft.com/office/drawing/2014/main" val="2733873639"/>
                    </a:ext>
                  </a:extLst>
                </a:gridCol>
                <a:gridCol w="962177">
                  <a:extLst>
                    <a:ext uri="{9D8B030D-6E8A-4147-A177-3AD203B41FA5}">
                      <a16:colId xmlns:a16="http://schemas.microsoft.com/office/drawing/2014/main" val="2618651797"/>
                    </a:ext>
                  </a:extLst>
                </a:gridCol>
                <a:gridCol w="575729">
                  <a:extLst>
                    <a:ext uri="{9D8B030D-6E8A-4147-A177-3AD203B41FA5}">
                      <a16:colId xmlns:a16="http://schemas.microsoft.com/office/drawing/2014/main" val="4201916639"/>
                    </a:ext>
                  </a:extLst>
                </a:gridCol>
                <a:gridCol w="815485">
                  <a:extLst>
                    <a:ext uri="{9D8B030D-6E8A-4147-A177-3AD203B41FA5}">
                      <a16:colId xmlns:a16="http://schemas.microsoft.com/office/drawing/2014/main" val="4178488997"/>
                    </a:ext>
                  </a:extLst>
                </a:gridCol>
                <a:gridCol w="1903849">
                  <a:extLst>
                    <a:ext uri="{9D8B030D-6E8A-4147-A177-3AD203B41FA5}">
                      <a16:colId xmlns:a16="http://schemas.microsoft.com/office/drawing/2014/main" val="3483206869"/>
                    </a:ext>
                  </a:extLst>
                </a:gridCol>
                <a:gridCol w="594657">
                  <a:extLst>
                    <a:ext uri="{9D8B030D-6E8A-4147-A177-3AD203B41FA5}">
                      <a16:colId xmlns:a16="http://schemas.microsoft.com/office/drawing/2014/main" val="1317197667"/>
                    </a:ext>
                  </a:extLst>
                </a:gridCol>
                <a:gridCol w="384871">
                  <a:extLst>
                    <a:ext uri="{9D8B030D-6E8A-4147-A177-3AD203B41FA5}">
                      <a16:colId xmlns:a16="http://schemas.microsoft.com/office/drawing/2014/main" val="3760480257"/>
                    </a:ext>
                  </a:extLst>
                </a:gridCol>
                <a:gridCol w="287076">
                  <a:extLst>
                    <a:ext uri="{9D8B030D-6E8A-4147-A177-3AD203B41FA5}">
                      <a16:colId xmlns:a16="http://schemas.microsoft.com/office/drawing/2014/main" val="1525435113"/>
                    </a:ext>
                  </a:extLst>
                </a:gridCol>
              </a:tblGrid>
              <a:tr h="7523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PC012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Member Gender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2/2024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Lookup Table - Text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tlkpGender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char[1]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Patient's Gender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Report patient gender as found on the claim in alpha format.  Used to validate clinical services when applicable and Unique Member ID. </a:t>
                      </a: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EXAMPLE: </a:t>
                      </a: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F = Female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All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316210"/>
                  </a:ext>
                </a:extLst>
              </a:tr>
              <a:tr h="1504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Code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Description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367338"/>
                  </a:ext>
                </a:extLst>
              </a:tr>
              <a:tr h="1671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Female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8525712"/>
                  </a:ext>
                </a:extLst>
              </a:tr>
              <a:tr h="1671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Male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821187"/>
                  </a:ext>
                </a:extLst>
              </a:tr>
              <a:tr h="1504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Transgender Male/Trans Man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2810596"/>
                  </a:ext>
                </a:extLst>
              </a:tr>
              <a:tr h="3009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Transgender Female/Trans Woman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3768988"/>
                  </a:ext>
                </a:extLst>
              </a:tr>
              <a:tr h="4514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Genderqueer/gender nonconforming: neither exclusively male nor female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029046"/>
                  </a:ext>
                </a:extLst>
              </a:tr>
              <a:tr h="1504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Non-binary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3631574"/>
                  </a:ext>
                </a:extLst>
              </a:tr>
              <a:tr h="1504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120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Not listed here, or intersex</a:t>
                      </a:r>
                      <a:endParaRPr lang="en-US" sz="12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4180143"/>
                  </a:ext>
                </a:extLst>
              </a:tr>
              <a:tr h="1671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Other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3642757"/>
                  </a:ext>
                </a:extLst>
              </a:tr>
              <a:tr h="1504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Unknown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3002557"/>
                  </a:ext>
                </a:extLst>
              </a:tr>
              <a:tr h="1504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Choose not to answer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1915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5273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711CC-9F07-1D4B-2B70-5E35B9D8A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corative: Blue Sidebar">
            <a:extLst>
              <a:ext uri="{FF2B5EF4-FFF2-40B4-BE49-F238E27FC236}">
                <a16:creationId xmlns:a16="http://schemas.microsoft.com/office/drawing/2014/main" id="{E1CEA4AF-A801-761C-A3D5-E6DC3D24F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55437"/>
            <a:ext cx="231085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EC7CBD95-BB8F-8021-585D-E65E5357C8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164" y="5617609"/>
            <a:ext cx="400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0532C6E-236F-4DB2-A3F8-7E6325D185F8}" type="slidenum">
              <a:rPr lang="en-US">
                <a:solidFill>
                  <a:srgbClr val="000000"/>
                </a:solidFill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8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A50A452A-50E9-A8B5-CFF5-369A3A0680BC}"/>
              </a:ext>
            </a:extLst>
          </p:cNvPr>
          <p:cNvSpPr txBox="1">
            <a:spLocks/>
          </p:cNvSpPr>
          <p:nvPr/>
        </p:nvSpPr>
        <p:spPr>
          <a:xfrm>
            <a:off x="708163" y="1289603"/>
            <a:ext cx="7458072" cy="68480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178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2024 MA APCD Submission Guide Updates</a:t>
            </a:r>
          </a:p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4178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cxnSp>
        <p:nvCxnSpPr>
          <p:cNvPr id="7" name="Decorative: horizontal rule">
            <a:extLst>
              <a:ext uri="{FF2B5EF4-FFF2-40B4-BE49-F238E27FC236}">
                <a16:creationId xmlns:a16="http://schemas.microsoft.com/office/drawing/2014/main" id="{6DC331AE-4072-37C4-71D5-FC1B8CCA9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224" y="5506322"/>
            <a:ext cx="79702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">
            <a:extLst>
              <a:ext uri="{FF2B5EF4-FFF2-40B4-BE49-F238E27FC236}">
                <a16:creationId xmlns:a16="http://schemas.microsoft.com/office/drawing/2014/main" id="{DA0F6E03-9006-B4F2-46A0-033C90645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485" y="5623710"/>
            <a:ext cx="48577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636669"/>
                </a:solidFill>
                <a:ea typeface="+mn-ea"/>
              </a:rPr>
              <a:t>MA APCD TAG  |  03/12/2024</a:t>
            </a:r>
          </a:p>
        </p:txBody>
      </p:sp>
      <p:pic>
        <p:nvPicPr>
          <p:cNvPr id="9" name="Decorative: CHIA Logo">
            <a:extLst>
              <a:ext uri="{FF2B5EF4-FFF2-40B4-BE49-F238E27FC236}">
                <a16:creationId xmlns:a16="http://schemas.microsoft.com/office/drawing/2014/main" id="{58A5EB70-787E-6B9B-8FDE-15BD12B1E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11" y="5582254"/>
            <a:ext cx="342900" cy="342900"/>
          </a:xfrm>
          <a:prstGeom prst="rect">
            <a:avLst/>
          </a:prstGeom>
        </p:spPr>
      </p:pic>
      <p:sp>
        <p:nvSpPr>
          <p:cNvPr id="10" name="Subhead &amp; Body Text">
            <a:extLst>
              <a:ext uri="{FF2B5EF4-FFF2-40B4-BE49-F238E27FC236}">
                <a16:creationId xmlns:a16="http://schemas.microsoft.com/office/drawing/2014/main" id="{7E55B63B-6E69-35DD-054D-313AD9D226DC}"/>
              </a:ext>
            </a:extLst>
          </p:cNvPr>
          <p:cNvSpPr txBox="1"/>
          <p:nvPr/>
        </p:nvSpPr>
        <p:spPr>
          <a:xfrm>
            <a:off x="708162" y="1977970"/>
            <a:ext cx="7361418" cy="300083"/>
          </a:xfrm>
          <a:prstGeom prst="rect">
            <a:avLst/>
          </a:prstGeom>
          <a:noFill/>
        </p:spPr>
        <p:txBody>
          <a:bodyPr wrap="square" numCol="2" spcCol="548640" rtlCol="0">
            <a:noAutofit/>
          </a:bodyPr>
          <a:lstStyle/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5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9F03297-3D70-B06B-67BA-32F2775222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471744"/>
              </p:ext>
            </p:extLst>
          </p:nvPr>
        </p:nvGraphicFramePr>
        <p:xfrm>
          <a:off x="708162" y="1959353"/>
          <a:ext cx="7886702" cy="3097530"/>
        </p:xfrm>
        <a:graphic>
          <a:graphicData uri="http://schemas.openxmlformats.org/drawingml/2006/table">
            <a:tbl>
              <a:tblPr firstRow="1" firstCol="1" bandRow="1"/>
              <a:tblGrid>
                <a:gridCol w="282344">
                  <a:extLst>
                    <a:ext uri="{9D8B030D-6E8A-4147-A177-3AD203B41FA5}">
                      <a16:colId xmlns:a16="http://schemas.microsoft.com/office/drawing/2014/main" val="3807422151"/>
                    </a:ext>
                  </a:extLst>
                </a:gridCol>
                <a:gridCol w="268148">
                  <a:extLst>
                    <a:ext uri="{9D8B030D-6E8A-4147-A177-3AD203B41FA5}">
                      <a16:colId xmlns:a16="http://schemas.microsoft.com/office/drawing/2014/main" val="819409515"/>
                    </a:ext>
                  </a:extLst>
                </a:gridCol>
                <a:gridCol w="280767">
                  <a:extLst>
                    <a:ext uri="{9D8B030D-6E8A-4147-A177-3AD203B41FA5}">
                      <a16:colId xmlns:a16="http://schemas.microsoft.com/office/drawing/2014/main" val="3633664"/>
                    </a:ext>
                  </a:extLst>
                </a:gridCol>
                <a:gridCol w="529986">
                  <a:extLst>
                    <a:ext uri="{9D8B030D-6E8A-4147-A177-3AD203B41FA5}">
                      <a16:colId xmlns:a16="http://schemas.microsoft.com/office/drawing/2014/main" val="3311676123"/>
                    </a:ext>
                  </a:extLst>
                </a:gridCol>
                <a:gridCol w="531564">
                  <a:extLst>
                    <a:ext uri="{9D8B030D-6E8A-4147-A177-3AD203B41FA5}">
                      <a16:colId xmlns:a16="http://schemas.microsoft.com/office/drawing/2014/main" val="1810313274"/>
                    </a:ext>
                  </a:extLst>
                </a:gridCol>
                <a:gridCol w="482666">
                  <a:extLst>
                    <a:ext uri="{9D8B030D-6E8A-4147-A177-3AD203B41FA5}">
                      <a16:colId xmlns:a16="http://schemas.microsoft.com/office/drawing/2014/main" val="3729876802"/>
                    </a:ext>
                  </a:extLst>
                </a:gridCol>
                <a:gridCol w="820217">
                  <a:extLst>
                    <a:ext uri="{9D8B030D-6E8A-4147-A177-3AD203B41FA5}">
                      <a16:colId xmlns:a16="http://schemas.microsoft.com/office/drawing/2014/main" val="104193045"/>
                    </a:ext>
                  </a:extLst>
                </a:gridCol>
                <a:gridCol w="630936">
                  <a:extLst>
                    <a:ext uri="{9D8B030D-6E8A-4147-A177-3AD203B41FA5}">
                      <a16:colId xmlns:a16="http://schemas.microsoft.com/office/drawing/2014/main" val="2887600281"/>
                    </a:ext>
                  </a:extLst>
                </a:gridCol>
                <a:gridCol w="772897">
                  <a:extLst>
                    <a:ext uri="{9D8B030D-6E8A-4147-A177-3AD203B41FA5}">
                      <a16:colId xmlns:a16="http://schemas.microsoft.com/office/drawing/2014/main" val="3518636022"/>
                    </a:ext>
                  </a:extLst>
                </a:gridCol>
                <a:gridCol w="2011108">
                  <a:extLst>
                    <a:ext uri="{9D8B030D-6E8A-4147-A177-3AD203B41FA5}">
                      <a16:colId xmlns:a16="http://schemas.microsoft.com/office/drawing/2014/main" val="2491537671"/>
                    </a:ext>
                  </a:extLst>
                </a:gridCol>
                <a:gridCol w="612008">
                  <a:extLst>
                    <a:ext uri="{9D8B030D-6E8A-4147-A177-3AD203B41FA5}">
                      <a16:colId xmlns:a16="http://schemas.microsoft.com/office/drawing/2014/main" val="1842070948"/>
                    </a:ext>
                  </a:extLst>
                </a:gridCol>
                <a:gridCol w="373830">
                  <a:extLst>
                    <a:ext uri="{9D8B030D-6E8A-4147-A177-3AD203B41FA5}">
                      <a16:colId xmlns:a16="http://schemas.microsoft.com/office/drawing/2014/main" val="41405904"/>
                    </a:ext>
                  </a:extLst>
                </a:gridCol>
                <a:gridCol w="290231">
                  <a:extLst>
                    <a:ext uri="{9D8B030D-6E8A-4147-A177-3AD203B41FA5}">
                      <a16:colId xmlns:a16="http://schemas.microsoft.com/office/drawing/2014/main" val="3147158994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DC012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Member Gender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2/2024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Lookup Table - Text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tlkpGender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char[1]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Patient's Gender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Report patient gender as found on the claim in alpha format.  Used to validate clinical services when applicable and Unique Member ID. </a:t>
                      </a: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EXAMPLE: </a:t>
                      </a: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F = Female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All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834186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Code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Description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752669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Female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267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Male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188381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Transgender Male/Trans Man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263313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Transgender Female/Trans Woman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26976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Genderqueer/gender nonconforming: neither exclusively male nor female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3713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Non-binary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197941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120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Not listed here, or intersex</a:t>
                      </a:r>
                      <a:endParaRPr lang="en-US" sz="12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702787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Other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061066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Unknown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095837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Choose not to answer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9793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5737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corative: Blue Sidebar">
            <a:extLst>
              <a:ext uri="{FF2B5EF4-FFF2-40B4-BE49-F238E27FC236}">
                <a16:creationId xmlns:a16="http://schemas.microsoft.com/office/drawing/2014/main" id="{6666ACD7-7AC3-3921-BDCC-8C39177D8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55437"/>
            <a:ext cx="231085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188DA294-88EF-551D-FADE-36A6DCDFB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164" y="5617609"/>
            <a:ext cx="400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0532C6E-236F-4DB2-A3F8-7E6325D185F8}" type="slidenum">
              <a:rPr lang="en-US">
                <a:solidFill>
                  <a:srgbClr val="000000"/>
                </a:solidFill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9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9D5F6A1C-7525-D60C-6BFB-6C43F97FD472}"/>
              </a:ext>
            </a:extLst>
          </p:cNvPr>
          <p:cNvSpPr txBox="1">
            <a:spLocks/>
          </p:cNvSpPr>
          <p:nvPr/>
        </p:nvSpPr>
        <p:spPr>
          <a:xfrm>
            <a:off x="708163" y="1289603"/>
            <a:ext cx="5916665" cy="5001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178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Enrollment Trends Update</a:t>
            </a:r>
            <a:endParaRPr lang="en-US" sz="3300" b="1" dirty="0">
              <a:solidFill>
                <a:srgbClr val="0054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Decorative: horizontal rule">
            <a:extLst>
              <a:ext uri="{FF2B5EF4-FFF2-40B4-BE49-F238E27FC236}">
                <a16:creationId xmlns:a16="http://schemas.microsoft.com/office/drawing/2014/main" id="{179E382E-C01F-2DBB-EF45-FD5676F06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224" y="5506322"/>
            <a:ext cx="79702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">
            <a:extLst>
              <a:ext uri="{FF2B5EF4-FFF2-40B4-BE49-F238E27FC236}">
                <a16:creationId xmlns:a16="http://schemas.microsoft.com/office/drawing/2014/main" id="{BC56134A-43C6-98E7-A999-48A698FE6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485" y="5623710"/>
            <a:ext cx="48577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636669"/>
                </a:solidFill>
                <a:ea typeface="+mn-ea"/>
              </a:rPr>
              <a:t>MA APCD TAG  |  03/12/2024</a:t>
            </a:r>
          </a:p>
        </p:txBody>
      </p:sp>
      <p:pic>
        <p:nvPicPr>
          <p:cNvPr id="9" name="Decorative: CHIA Logo">
            <a:extLst>
              <a:ext uri="{FF2B5EF4-FFF2-40B4-BE49-F238E27FC236}">
                <a16:creationId xmlns:a16="http://schemas.microsoft.com/office/drawing/2014/main" id="{6616BF5D-0611-0215-816E-2852D9C53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11" y="5582254"/>
            <a:ext cx="342900" cy="342900"/>
          </a:xfrm>
          <a:prstGeom prst="rect">
            <a:avLst/>
          </a:prstGeom>
        </p:spPr>
      </p:pic>
      <p:sp>
        <p:nvSpPr>
          <p:cNvPr id="10" name="Subhead &amp; Body Text">
            <a:extLst>
              <a:ext uri="{FF2B5EF4-FFF2-40B4-BE49-F238E27FC236}">
                <a16:creationId xmlns:a16="http://schemas.microsoft.com/office/drawing/2014/main" id="{3680159A-FB73-8AD7-62E0-4FA55B03666D}"/>
              </a:ext>
            </a:extLst>
          </p:cNvPr>
          <p:cNvSpPr txBox="1"/>
          <p:nvPr/>
        </p:nvSpPr>
        <p:spPr>
          <a:xfrm>
            <a:off x="708162" y="1977970"/>
            <a:ext cx="7361418" cy="300083"/>
          </a:xfrm>
          <a:prstGeom prst="rect">
            <a:avLst/>
          </a:prstGeom>
          <a:noFill/>
        </p:spPr>
        <p:txBody>
          <a:bodyPr wrap="square" numCol="2" spcCol="548640" rtlCol="0">
            <a:noAutofit/>
          </a:bodyPr>
          <a:lstStyle/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5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ubhead &amp; Body Text">
            <a:extLst>
              <a:ext uri="{FF2B5EF4-FFF2-40B4-BE49-F238E27FC236}">
                <a16:creationId xmlns:a16="http://schemas.microsoft.com/office/drawing/2014/main" id="{9DF5ECB9-60D3-C5BC-EE60-29DB10EE6099}"/>
              </a:ext>
            </a:extLst>
          </p:cNvPr>
          <p:cNvSpPr txBox="1"/>
          <p:nvPr/>
        </p:nvSpPr>
        <p:spPr>
          <a:xfrm>
            <a:off x="708162" y="1977970"/>
            <a:ext cx="7682949" cy="3151324"/>
          </a:xfrm>
          <a:prstGeom prst="rect">
            <a:avLst/>
          </a:prstGeom>
          <a:noFill/>
        </p:spPr>
        <p:txBody>
          <a:bodyPr wrap="square" numCol="1" spcCol="548640" rtlCol="0">
            <a:noAutofit/>
          </a:bodyPr>
          <a:lstStyle/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next Enrollment Trends reporting cycle will be based on data through September 2023 and is scheduled to be published tomorrow March 13, 2024.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questions on Enrollment Trends: Contact your CHIA liaison.</a:t>
            </a:r>
          </a:p>
        </p:txBody>
      </p:sp>
    </p:spTree>
    <p:extLst>
      <p:ext uri="{BB962C8B-B14F-4D97-AF65-F5344CB8AC3E}">
        <p14:creationId xmlns:p14="http://schemas.microsoft.com/office/powerpoint/2010/main" val="1023545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HIA">
      <a:dk1>
        <a:srgbClr val="000000"/>
      </a:dk1>
      <a:lt1>
        <a:srgbClr val="FFFFFF"/>
      </a:lt1>
      <a:dk2>
        <a:srgbClr val="005480"/>
      </a:dk2>
      <a:lt2>
        <a:srgbClr val="C8C9CE"/>
      </a:lt2>
      <a:accent1>
        <a:srgbClr val="F8921E"/>
      </a:accent1>
      <a:accent2>
        <a:srgbClr val="A0A0A3"/>
      </a:accent2>
      <a:accent3>
        <a:srgbClr val="636669"/>
      </a:accent3>
      <a:accent4>
        <a:srgbClr val="C8C9CE"/>
      </a:accent4>
      <a:accent5>
        <a:srgbClr val="00B5E2"/>
      </a:accent5>
      <a:accent6>
        <a:srgbClr val="78BE20"/>
      </a:accent6>
      <a:hlink>
        <a:srgbClr val="00B5E2"/>
      </a:hlink>
      <a:folHlink>
        <a:srgbClr val="00B5E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4483868-18c9-4cdc-a318-1360b15594a8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7879BB3EB3E841817F962675E65027" ma:contentTypeVersion="12" ma:contentTypeDescription="Create a new document." ma:contentTypeScope="" ma:versionID="ce6d483025a4fc3c8cdfedbd848c1c2a">
  <xsd:schema xmlns:xsd="http://www.w3.org/2001/XMLSchema" xmlns:xs="http://www.w3.org/2001/XMLSchema" xmlns:p="http://schemas.microsoft.com/office/2006/metadata/properties" xmlns:ns2="2d8504ea-bdc4-4bf8-af11-a3723acdf21b" xmlns:ns3="e4483868-18c9-4cdc-a318-1360b15594a8" targetNamespace="http://schemas.microsoft.com/office/2006/metadata/properties" ma:root="true" ma:fieldsID="3a1db8df325b8cfd31e5550fe139794a" ns2:_="" ns3:_="">
    <xsd:import namespace="2d8504ea-bdc4-4bf8-af11-a3723acdf21b"/>
    <xsd:import namespace="e4483868-18c9-4cdc-a318-1360b15594a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LengthInSeconds" minOccurs="0"/>
                <xsd:element ref="ns3:lcf76f155ced4ddcb4097134ff3c332f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8504ea-bdc4-4bf8-af11-a3723acdf21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83868-18c9-4cdc-a318-1360b15594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2a9506d4-cf35-41b9-9e25-5432453bcc6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A42410-6E41-45A2-8604-800970ADC117}">
  <ds:schemaRefs>
    <ds:schemaRef ds:uri="http://purl.org/dc/dcmitype/"/>
    <ds:schemaRef ds:uri="http://schemas.microsoft.com/office/2006/documentManagement/types"/>
    <ds:schemaRef ds:uri="2d8504ea-bdc4-4bf8-af11-a3723acdf21b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www.w3.org/XML/1998/namespace"/>
    <ds:schemaRef ds:uri="http://schemas.microsoft.com/office/infopath/2007/PartnerControls"/>
    <ds:schemaRef ds:uri="e4483868-18c9-4cdc-a318-1360b15594a8"/>
  </ds:schemaRefs>
</ds:datastoreItem>
</file>

<file path=customXml/itemProps2.xml><?xml version="1.0" encoding="utf-8"?>
<ds:datastoreItem xmlns:ds="http://schemas.openxmlformats.org/officeDocument/2006/customXml" ds:itemID="{EE2382CA-21DD-4245-A2D5-9FC497CCED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8504ea-bdc4-4bf8-af11-a3723acdf21b"/>
    <ds:schemaRef ds:uri="e4483868-18c9-4cdc-a318-1360b15594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2B131BA-36CF-4932-B8E4-E3313DBC5EB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FINALPowerPointTEMPLATE</Template>
  <TotalTime>66150</TotalTime>
  <Words>1278</Words>
  <Application>Microsoft Macintosh PowerPoint</Application>
  <PresentationFormat>On-screen Show (4:3)</PresentationFormat>
  <Paragraphs>604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KATHY HINES</dc:creator>
  <cp:lastModifiedBy>Rick Vogel</cp:lastModifiedBy>
  <cp:revision>1220</cp:revision>
  <cp:lastPrinted>2024-02-27T15:22:14Z</cp:lastPrinted>
  <dcterms:created xsi:type="dcterms:W3CDTF">2014-02-09T20:57:02Z</dcterms:created>
  <dcterms:modified xsi:type="dcterms:W3CDTF">2024-04-11T16:49:29Z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0x010100BA7879BB3EB3E841817F962675E65027</vt:lpwstr>
  </property>
  <property fmtid="{D5CDD505-2E9C-101B-9397-08002B2CF9AE}" pid="3" name="MediaServiceImageTags">
    <vt:lpwstr/>
  </property>
</Properties>
</file>