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4"/>
  </p:sldMasterIdLst>
  <p:notesMasterIdLst>
    <p:notesMasterId r:id="rId18"/>
  </p:notesMasterIdLst>
  <p:handoutMasterIdLst>
    <p:handoutMasterId r:id="rId19"/>
  </p:handoutMasterIdLst>
  <p:sldIdLst>
    <p:sldId id="594" r:id="rId5"/>
    <p:sldId id="264" r:id="rId6"/>
    <p:sldId id="595" r:id="rId7"/>
    <p:sldId id="601" r:id="rId8"/>
    <p:sldId id="602" r:id="rId9"/>
    <p:sldId id="603" r:id="rId10"/>
    <p:sldId id="604" r:id="rId11"/>
    <p:sldId id="605" r:id="rId12"/>
    <p:sldId id="597" r:id="rId13"/>
    <p:sldId id="606" r:id="rId14"/>
    <p:sldId id="598" r:id="rId15"/>
    <p:sldId id="599" r:id="rId16"/>
    <p:sldId id="600" r:id="rId1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3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Marilyn" initials="K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632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1736" y="176"/>
      </p:cViewPr>
      <p:guideLst>
        <p:guide orient="horz" pos="973"/>
        <p:guide pos="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mith" userId="a2af1319-f9ad-4c0b-a0c5-fde8d2b56db6" providerId="ADAL" clId="{0891D471-7B52-4B96-8D16-D22429B36BDD}"/>
    <pc:docChg chg="modSld">
      <pc:chgData name="Paul Smith" userId="a2af1319-f9ad-4c0b-a0c5-fde8d2b56db6" providerId="ADAL" clId="{0891D471-7B52-4B96-8D16-D22429B36BDD}" dt="2024-05-14T16:34:25.450" v="282" actId="20577"/>
      <pc:docMkLst>
        <pc:docMk/>
      </pc:docMkLst>
      <pc:sldChg chg="modSp mod">
        <pc:chgData name="Paul Smith" userId="a2af1319-f9ad-4c0b-a0c5-fde8d2b56db6" providerId="ADAL" clId="{0891D471-7B52-4B96-8D16-D22429B36BDD}" dt="2024-05-14T16:26:51.422" v="0" actId="6549"/>
        <pc:sldMkLst>
          <pc:docMk/>
          <pc:sldMk cId="288203281" sldId="595"/>
        </pc:sldMkLst>
        <pc:spChg chg="mod">
          <ac:chgData name="Paul Smith" userId="a2af1319-f9ad-4c0b-a0c5-fde8d2b56db6" providerId="ADAL" clId="{0891D471-7B52-4B96-8D16-D22429B36BDD}" dt="2024-05-14T16:26:51.422" v="0" actId="6549"/>
          <ac:spMkLst>
            <pc:docMk/>
            <pc:sldMk cId="288203281" sldId="595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0891D471-7B52-4B96-8D16-D22429B36BDD}" dt="2024-05-14T16:34:25.450" v="282" actId="20577"/>
        <pc:sldMkLst>
          <pc:docMk/>
          <pc:sldMk cId="3342068931" sldId="598"/>
        </pc:sldMkLst>
        <pc:spChg chg="mod">
          <ac:chgData name="Paul Smith" userId="a2af1319-f9ad-4c0b-a0c5-fde8d2b56db6" providerId="ADAL" clId="{0891D471-7B52-4B96-8D16-D22429B36BDD}" dt="2024-05-14T16:34:25.450" v="282" actId="20577"/>
          <ac:spMkLst>
            <pc:docMk/>
            <pc:sldMk cId="3342068931" sldId="598"/>
            <ac:spMk id="11" creationId="{9DF5ECB9-60D3-C5BC-EE60-29DB10EE6099}"/>
          </ac:spMkLst>
        </pc:spChg>
      </pc:sldChg>
      <pc:sldChg chg="modSp mod">
        <pc:chgData name="Paul Smith" userId="a2af1319-f9ad-4c0b-a0c5-fde8d2b56db6" providerId="ADAL" clId="{0891D471-7B52-4B96-8D16-D22429B36BDD}" dt="2024-05-14T16:33:25.356" v="265" actId="20577"/>
        <pc:sldMkLst>
          <pc:docMk/>
          <pc:sldMk cId="92546677" sldId="601"/>
        </pc:sldMkLst>
        <pc:spChg chg="mod">
          <ac:chgData name="Paul Smith" userId="a2af1319-f9ad-4c0b-a0c5-fde8d2b56db6" providerId="ADAL" clId="{0891D471-7B52-4B96-8D16-D22429B36BDD}" dt="2024-05-14T16:33:25.356" v="265" actId="20577"/>
          <ac:spMkLst>
            <pc:docMk/>
            <pc:sldMk cId="92546677" sldId="601"/>
            <ac:spMk id="11" creationId="{9DF5ECB9-60D3-C5BC-EE60-29DB10EE60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5/15/24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5/15/24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1" tIns="46581" rIns="93161" bIns="4658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29CDB-980D-860A-9FF8-00BF92EAB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EDD75-78E9-943D-A717-01EFD21C42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E133A-17F3-B924-CE11-815084F08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2704-9B88-C11A-E3D4-E12F0876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6B41D-F9FE-A129-4CE0-6A97EFD8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5EF7-CEB1-0C66-D0B2-6945909E1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4A197-C319-C571-AEAC-A3EFD1BC1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E141-FDE3-E0A4-0CE2-833EB73E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F122-5330-E540-554D-8D80437B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57918-3BC3-8CCC-7934-4FA013E1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22F65-DA02-E016-E0A3-31E1F58F9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CF7979-F6AA-6995-FBFA-A080EB39B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9A4D4-2EDF-7A7B-4C1C-82D6F5E1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A6B3D-9E2C-09E6-41B5-5984BF30B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E7ADE-F3CB-F8B3-EAC2-BED7A3F9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0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A8FA-4268-9A4D-5B3A-C539BC18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B8E00-B68D-6186-E28D-F504B4B4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86C96-F319-6FAC-C485-53C4295D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19A0-047A-A951-C0CE-49FE5376B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7D56D-3827-F4A1-BC60-1C03A6A7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D369-CE07-C3AC-AAFE-D506E047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353EF-3892-C865-9342-3E0EBFBCB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CBF51-7BC0-5BB6-AA88-E961360E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4E788-33F3-BCC8-8DD7-4B50B0ED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6E126-81D5-4A2B-D056-3ABB0FA5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B82E-AC5F-621F-A492-6053A4EA7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5224C-2301-652B-B331-20E875676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26DF1-450C-D8F4-88B6-7FF93F1FF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8A1C4-D999-64A0-C579-A77B53D5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E471C-86DF-1563-EEF4-9EA3CB66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19950-3354-121A-4D61-1F434CDC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1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D6630-832F-6AA0-3F93-F800CBDF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0A48A-47E6-B8CA-C073-C0724576D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BBD8E-7D09-1DCE-710F-166C0EDD0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A6DE05-18A5-6AE7-7716-9A1688CDE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BC41E5-9F4C-84A9-5D03-CD7D8233B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4BD51-D4A6-825A-453A-61CAE259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5/15/24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F989D-C9EB-4B5F-F6CC-ED7F37BE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A12C5-9BAB-3565-3E84-4DE91901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3C9C-2D59-E25C-F484-17257EAC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1B542-5554-3D86-C5CB-6125989A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EAD66-A8B5-B2B3-5954-6A9F90D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9A426-5916-E4B6-DEAF-F7D6D02B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85909-B0FE-7945-3E51-8DB3BA107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5/15/24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78A1B-833B-5A5B-CAA6-8352FA26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2FA04-1474-7C1D-F2B0-D881BF3D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5334-E7C8-8A6D-FC77-E8ABAACA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D68B-EA21-A441-BC82-3805804F9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6DC13-7CD9-8227-2258-025E5870D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11E45-016C-01D4-4F97-ABCABF5F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21F39-D1A9-3BC6-F417-50C9F4B6E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53B30-CDDD-266C-4583-D055A0D0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FD993-8C3A-5012-D6A4-01DC4CA3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84F4-4B95-D9BD-0E35-D8D9FDE56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969C5-99D3-5798-37A0-779F03C0E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FD72E-FEAC-3C19-036C-157764F5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699-E6DE-A340-9D72-F7BB39535468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68180-DB4B-6154-6B3B-23E405948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D2202-CBBC-3DE1-FB3A-600875E4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2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E71A9-57A5-71B8-FC5E-7EC58909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80E1E-61FA-8995-84E8-86867DD12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DA625-745D-0AE0-F50E-5A3B01C78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C699-E6DE-A340-9D72-F7BB39535468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0FD83-85A1-E22A-37C4-D61FEF8AE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D11D-1BDF-3531-9939-AA6D2C62E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DCCC9-53D2-6244-BBB6-77A96A4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3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ecorative: Orange sidebar">
            <a:extLst>
              <a:ext uri="{FF2B5EF4-FFF2-40B4-BE49-F238E27FC236}">
                <a16:creationId xmlns:a16="http://schemas.microsoft.com/office/drawing/2014/main" id="{270FA1EA-23C5-DEFC-891A-2D791C8F9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635" y="855798"/>
            <a:ext cx="23108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9C25D8BB-7720-19D3-D34F-DEF8D0F7A5D6}"/>
              </a:ext>
            </a:extLst>
          </p:cNvPr>
          <p:cNvSpPr txBox="1">
            <a:spLocks/>
          </p:cNvSpPr>
          <p:nvPr/>
        </p:nvSpPr>
        <p:spPr>
          <a:xfrm>
            <a:off x="708162" y="1886284"/>
            <a:ext cx="7761467" cy="10849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Massachusetts All-Payer Claims Database:</a:t>
            </a:r>
            <a:b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</a:b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t>Technical Assistance Group (TAG)</a:t>
            </a:r>
          </a:p>
        </p:txBody>
      </p:sp>
      <p:sp>
        <p:nvSpPr>
          <p:cNvPr id="7" name="Name &amp; Date">
            <a:extLst>
              <a:ext uri="{FF2B5EF4-FFF2-40B4-BE49-F238E27FC236}">
                <a16:creationId xmlns:a16="http://schemas.microsoft.com/office/drawing/2014/main" id="{9AD3CCE8-62E5-16B4-5226-2F2BB0581B3E}"/>
              </a:ext>
            </a:extLst>
          </p:cNvPr>
          <p:cNvSpPr txBox="1"/>
          <p:nvPr/>
        </p:nvSpPr>
        <p:spPr>
          <a:xfrm>
            <a:off x="6510244" y="3153457"/>
            <a:ext cx="40540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r>
              <a:rPr lang="en-US" sz="15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14, 2024</a:t>
            </a:r>
          </a:p>
        </p:txBody>
      </p:sp>
      <p:sp>
        <p:nvSpPr>
          <p:cNvPr id="8" name="Footer">
            <a:extLst>
              <a:ext uri="{FF2B5EF4-FFF2-40B4-BE49-F238E27FC236}">
                <a16:creationId xmlns:a16="http://schemas.microsoft.com/office/drawing/2014/main" id="{A6C39D8E-0FBD-FD09-78BD-4A82D2F5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ea typeface="+mn-ea"/>
              </a:rPr>
              <a:t>2024</a:t>
            </a:r>
          </a:p>
        </p:txBody>
      </p:sp>
      <p:cxnSp>
        <p:nvCxnSpPr>
          <p:cNvPr id="9" name="Decorative: horizontal rule">
            <a:extLst>
              <a:ext uri="{FF2B5EF4-FFF2-40B4-BE49-F238E27FC236}">
                <a16:creationId xmlns:a16="http://schemas.microsoft.com/office/drawing/2014/main" id="{4C4E9E53-94D2-B624-B91B-20D01E3A9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HIA Logo" descr="CHIA logo">
            <a:extLst>
              <a:ext uri="{FF2B5EF4-FFF2-40B4-BE49-F238E27FC236}">
                <a16:creationId xmlns:a16="http://schemas.microsoft.com/office/drawing/2014/main" id="{2A76CA9A-1E03-E86F-4C83-4BDE0187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848" y="5582229"/>
            <a:ext cx="356806" cy="3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9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628650" y="789466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Enrollment Trends </a:t>
            </a:r>
            <a:r>
              <a:rPr lang="en-US" sz="2800" b="1" dirty="0">
                <a:solidFill>
                  <a:srgbClr val="004178"/>
                </a:solidFill>
                <a:latin typeface="Arial"/>
                <a:ea typeface="ＭＳ Ｐゴシック" charset="0"/>
                <a:cs typeface="Arial"/>
              </a:rPr>
              <a:t>Timeline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909812-9A7D-5244-F77B-F3DAC76F8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124869"/>
              </p:ext>
            </p:extLst>
          </p:nvPr>
        </p:nvGraphicFramePr>
        <p:xfrm>
          <a:off x="628650" y="1400889"/>
          <a:ext cx="7321550" cy="3988044"/>
        </p:xfrm>
        <a:graphic>
          <a:graphicData uri="http://schemas.openxmlformats.org/drawingml/2006/table">
            <a:tbl>
              <a:tblPr/>
              <a:tblGrid>
                <a:gridCol w="1464310">
                  <a:extLst>
                    <a:ext uri="{9D8B030D-6E8A-4147-A177-3AD203B41FA5}">
                      <a16:colId xmlns:a16="http://schemas.microsoft.com/office/drawing/2014/main" val="2642385805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1621579747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2272929518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1585251676"/>
                    </a:ext>
                  </a:extLst>
                </a:gridCol>
                <a:gridCol w="1464310">
                  <a:extLst>
                    <a:ext uri="{9D8B030D-6E8A-4147-A177-3AD203B41FA5}">
                      <a16:colId xmlns:a16="http://schemas.microsoft.com/office/drawing/2014/main" val="1026811267"/>
                    </a:ext>
                  </a:extLst>
                </a:gridCol>
              </a:tblGrid>
              <a:tr h="51406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 2024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 2024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 2024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July 2024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 2024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8986" marR="48986" marT="24493" marB="24493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575271"/>
                  </a:ext>
                </a:extLst>
              </a:tr>
              <a:tr h="514069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574170"/>
                  </a:ext>
                </a:extLst>
              </a:tr>
              <a:tr h="77486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AC090"/>
                          </a:highlight>
                          <a:latin typeface="Calibri" panose="020F0502020204030204" pitchFamily="34" charset="0"/>
                        </a:rPr>
                        <a:t>Payers submit March 2024 MA APCD files</a:t>
                      </a:r>
                      <a:r>
                        <a:rPr lang="en-US" sz="7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AC090"/>
                          </a:highlight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 dirty="0">
                        <a:solidFill>
                          <a:srgbClr val="000000"/>
                        </a:solidFill>
                        <a:effectLst/>
                        <a:highlight>
                          <a:srgbClr val="FAC090"/>
                        </a:highlight>
                      </a:endParaRP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1915124"/>
                  </a:ext>
                </a:extLst>
              </a:tr>
              <a:tr h="885867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AC090"/>
                          </a:highlight>
                          <a:latin typeface="Calibri" panose="020F0502020204030204" pitchFamily="34" charset="0"/>
                        </a:rPr>
                        <a:t>Supplemental enrollment reports due 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FAC090"/>
                          </a:highlight>
                          <a:latin typeface="Calibri" panose="020F0502020204030204" pitchFamily="34" charset="0"/>
                        </a:rPr>
                        <a:t>(select payers)​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  <a:highlight>
                          <a:srgbClr val="FAC090"/>
                        </a:highlight>
                      </a:endParaRP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247379"/>
                  </a:ext>
                </a:extLst>
              </a:tr>
              <a:tr h="806985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DCE6F2"/>
                          </a:highlight>
                          <a:latin typeface="Calibri" panose="020F0502020204030204" pitchFamily="34" charset="0"/>
                        </a:rPr>
                        <a:t>MA </a:t>
                      </a: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highlight>
                            <a:srgbClr val="DCE6F2"/>
                          </a:highlight>
                          <a:latin typeface="Calibri" panose="020F0502020204030204" pitchFamily="34" charset="0"/>
                        </a:rPr>
                        <a:t>APCD enrollment counts 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DCE6F2"/>
                          </a:highlight>
                          <a:latin typeface="Calibri" panose="020F0502020204030204" pitchFamily="34" charset="0"/>
                        </a:rPr>
                        <a:t>sent to payers for review​</a:t>
                      </a:r>
                      <a:endParaRPr lang="en-US" sz="1000" b="0" i="0" dirty="0">
                        <a:solidFill>
                          <a:srgbClr val="000000"/>
                        </a:solidFill>
                        <a:effectLst/>
                        <a:highlight>
                          <a:srgbClr val="DCE6F2"/>
                        </a:highlight>
                      </a:endParaRP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auto"/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447676"/>
                  </a:ext>
                </a:extLst>
              </a:tr>
              <a:tr h="492190"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700" b="0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</a:rPr>
                        <a:t>Reporting</a:t>
                      </a:r>
                      <a:r>
                        <a:rPr lang="en-US" sz="7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0070C0"/>
                          </a:highlight>
                          <a:latin typeface="Calibri" panose="020F0502020204030204" pitchFamily="34" charset="0"/>
                        </a:rPr>
                        <a:t>​</a:t>
                      </a:r>
                      <a:endParaRPr lang="en-US" sz="700" b="0" i="0" dirty="0">
                        <a:solidFill>
                          <a:srgbClr val="000000"/>
                        </a:solidFill>
                        <a:effectLst/>
                        <a:highlight>
                          <a:srgbClr val="0070C0"/>
                        </a:highlight>
                      </a:endParaRPr>
                    </a:p>
                  </a:txBody>
                  <a:tcPr marL="48986" marR="48986" marT="24493" marB="24493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55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86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DOI Reporting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Q1 2024 HMO Membership reports will be sent to select payers this week.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Claims/Utilization reports using data through September 2023 are in process.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continue to meet with a few payers to reconcile differences in certain report categories.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Rx – counting 30 day supply vs. # of scripts – coding </a:t>
            </a: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implemented.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March 2024 claims utilization reports will show both measures.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Next Meetings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11, 2024 @ 2:00 pm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9, 2024 @ 2:00 pm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4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Questions?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2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77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005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2273941"/>
            <a:ext cx="7682949" cy="1884836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 APCD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Enrollment Trends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DOI Reporting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6632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 APCD Intake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78974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APCD submissions through April 2024 are due by May 31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st.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This includes any re-submissions.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work with your liaison in submitting any overdue files from prior time periods as CHIA is in the process of Q1 2024 reporting.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be mindful when selecting the Submission Month and Year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FileSecure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If the wrong month and/or year is selected, it will deactivate previously submitted, valid files.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continues to revisit Medical and Pharmacy Claim versioning methods with select payers. We’ll reach out when we have examples to share with each company.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alert CHIA if you change PBMs as that could impact pharmacy claims versioning methods.</a:t>
            </a:r>
          </a:p>
        </p:txBody>
      </p:sp>
    </p:spTree>
    <p:extLst>
      <p:ext uri="{BB962C8B-B14F-4D97-AF65-F5344CB8AC3E}">
        <p14:creationId xmlns:p14="http://schemas.microsoft.com/office/powerpoint/2010/main" val="28820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865671"/>
            <a:ext cx="7682949" cy="3263623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b="1" u="sng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versions now available on CHIA’s website.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lookup value ‘X’ (not listed here or intersex) to Member Gender field based on the MassHealth Health Equity enrollment system updates. Impacts Eligibility and all 3 Claims files (medical, pharmacy, dental).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PV050 ‘filler’ field to remove reference to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eVisit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Description column.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files may be sent in July. Please notify your liaison if you are planning to send any for these changes.</a:t>
            </a:r>
          </a:p>
          <a:p>
            <a:pPr marL="714375" lvl="1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2024 production data due by 8/31/24 will accept the new Member Gender value.</a:t>
            </a:r>
          </a:p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417E6F-B8E8-F620-0BD1-94DBD366F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53453"/>
              </p:ext>
            </p:extLst>
          </p:nvPr>
        </p:nvGraphicFramePr>
        <p:xfrm>
          <a:off x="549137" y="2085692"/>
          <a:ext cx="7886701" cy="3303243"/>
        </p:xfrm>
        <a:graphic>
          <a:graphicData uri="http://schemas.openxmlformats.org/drawingml/2006/table">
            <a:tbl>
              <a:tblPr firstRow="1" firstCol="1" bandRow="1"/>
              <a:tblGrid>
                <a:gridCol w="306004">
                  <a:extLst>
                    <a:ext uri="{9D8B030D-6E8A-4147-A177-3AD203B41FA5}">
                      <a16:colId xmlns:a16="http://schemas.microsoft.com/office/drawing/2014/main" val="796658114"/>
                    </a:ext>
                  </a:extLst>
                </a:gridCol>
                <a:gridCol w="246065">
                  <a:extLst>
                    <a:ext uri="{9D8B030D-6E8A-4147-A177-3AD203B41FA5}">
                      <a16:colId xmlns:a16="http://schemas.microsoft.com/office/drawing/2014/main" val="3929496651"/>
                    </a:ext>
                  </a:extLst>
                </a:gridCol>
                <a:gridCol w="294963">
                  <a:extLst>
                    <a:ext uri="{9D8B030D-6E8A-4147-A177-3AD203B41FA5}">
                      <a16:colId xmlns:a16="http://schemas.microsoft.com/office/drawing/2014/main" val="2830670951"/>
                    </a:ext>
                  </a:extLst>
                </a:gridCol>
                <a:gridCol w="640400">
                  <a:extLst>
                    <a:ext uri="{9D8B030D-6E8A-4147-A177-3AD203B41FA5}">
                      <a16:colId xmlns:a16="http://schemas.microsoft.com/office/drawing/2014/main" val="3045329306"/>
                    </a:ext>
                  </a:extLst>
                </a:gridCol>
                <a:gridCol w="492130">
                  <a:extLst>
                    <a:ext uri="{9D8B030D-6E8A-4147-A177-3AD203B41FA5}">
                      <a16:colId xmlns:a16="http://schemas.microsoft.com/office/drawing/2014/main" val="2521742662"/>
                    </a:ext>
                  </a:extLst>
                </a:gridCol>
                <a:gridCol w="441655">
                  <a:extLst>
                    <a:ext uri="{9D8B030D-6E8A-4147-A177-3AD203B41FA5}">
                      <a16:colId xmlns:a16="http://schemas.microsoft.com/office/drawing/2014/main" val="3161129964"/>
                    </a:ext>
                  </a:extLst>
                </a:gridCol>
                <a:gridCol w="736618">
                  <a:extLst>
                    <a:ext uri="{9D8B030D-6E8A-4147-A177-3AD203B41FA5}">
                      <a16:colId xmlns:a16="http://schemas.microsoft.com/office/drawing/2014/main" val="3128573832"/>
                    </a:ext>
                  </a:extLst>
                </a:gridCol>
                <a:gridCol w="694030">
                  <a:extLst>
                    <a:ext uri="{9D8B030D-6E8A-4147-A177-3AD203B41FA5}">
                      <a16:colId xmlns:a16="http://schemas.microsoft.com/office/drawing/2014/main" val="4207224046"/>
                    </a:ext>
                  </a:extLst>
                </a:gridCol>
                <a:gridCol w="738195">
                  <a:extLst>
                    <a:ext uri="{9D8B030D-6E8A-4147-A177-3AD203B41FA5}">
                      <a16:colId xmlns:a16="http://schemas.microsoft.com/office/drawing/2014/main" val="3344539152"/>
                    </a:ext>
                  </a:extLst>
                </a:gridCol>
                <a:gridCol w="1883344">
                  <a:extLst>
                    <a:ext uri="{9D8B030D-6E8A-4147-A177-3AD203B41FA5}">
                      <a16:colId xmlns:a16="http://schemas.microsoft.com/office/drawing/2014/main" val="1607011846"/>
                    </a:ext>
                  </a:extLst>
                </a:gridCol>
                <a:gridCol w="733463">
                  <a:extLst>
                    <a:ext uri="{9D8B030D-6E8A-4147-A177-3AD203B41FA5}">
                      <a16:colId xmlns:a16="http://schemas.microsoft.com/office/drawing/2014/main" val="1320106839"/>
                    </a:ext>
                  </a:extLst>
                </a:gridCol>
                <a:gridCol w="384871">
                  <a:extLst>
                    <a:ext uri="{9D8B030D-6E8A-4147-A177-3AD203B41FA5}">
                      <a16:colId xmlns:a16="http://schemas.microsoft.com/office/drawing/2014/main" val="1763758403"/>
                    </a:ext>
                  </a:extLst>
                </a:gridCol>
                <a:gridCol w="294963">
                  <a:extLst>
                    <a:ext uri="{9D8B030D-6E8A-4147-A177-3AD203B41FA5}">
                      <a16:colId xmlns:a16="http://schemas.microsoft.com/office/drawing/2014/main" val="53737570"/>
                    </a:ext>
                  </a:extLst>
                </a:gridCol>
              </a:tblGrid>
              <a:tr h="7852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ME013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member gender as reported on enrollment form in alpha format.  Used to create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153256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783748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467203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354512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6863629"/>
                  </a:ext>
                </a:extLst>
              </a:tr>
              <a:tr h="3141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849383"/>
                  </a:ext>
                </a:extLst>
              </a:tr>
              <a:tr h="4711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592158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681427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240114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847985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548306"/>
                  </a:ext>
                </a:extLst>
              </a:tr>
              <a:tr h="1925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459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9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5F8172-1781-011F-A6F0-6F2BC0E66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57628"/>
              </p:ext>
            </p:extLst>
          </p:nvPr>
        </p:nvGraphicFramePr>
        <p:xfrm>
          <a:off x="628649" y="1911510"/>
          <a:ext cx="7886701" cy="3291165"/>
        </p:xfrm>
        <a:graphic>
          <a:graphicData uri="http://schemas.openxmlformats.org/drawingml/2006/table">
            <a:tbl>
              <a:tblPr firstRow="1" firstCol="1" bandRow="1"/>
              <a:tblGrid>
                <a:gridCol w="282344">
                  <a:extLst>
                    <a:ext uri="{9D8B030D-6E8A-4147-A177-3AD203B41FA5}">
                      <a16:colId xmlns:a16="http://schemas.microsoft.com/office/drawing/2014/main" val="1172487873"/>
                    </a:ext>
                  </a:extLst>
                </a:gridCol>
                <a:gridCol w="272880">
                  <a:extLst>
                    <a:ext uri="{9D8B030D-6E8A-4147-A177-3AD203B41FA5}">
                      <a16:colId xmlns:a16="http://schemas.microsoft.com/office/drawing/2014/main" val="1013245838"/>
                    </a:ext>
                  </a:extLst>
                </a:gridCol>
                <a:gridCol w="367520">
                  <a:extLst>
                    <a:ext uri="{9D8B030D-6E8A-4147-A177-3AD203B41FA5}">
                      <a16:colId xmlns:a16="http://schemas.microsoft.com/office/drawing/2014/main" val="63211616"/>
                    </a:ext>
                  </a:extLst>
                </a:gridCol>
                <a:gridCol w="577307">
                  <a:extLst>
                    <a:ext uri="{9D8B030D-6E8A-4147-A177-3AD203B41FA5}">
                      <a16:colId xmlns:a16="http://schemas.microsoft.com/office/drawing/2014/main" val="882507712"/>
                    </a:ext>
                  </a:extLst>
                </a:gridCol>
                <a:gridCol w="528409">
                  <a:extLst>
                    <a:ext uri="{9D8B030D-6E8A-4147-A177-3AD203B41FA5}">
                      <a16:colId xmlns:a16="http://schemas.microsoft.com/office/drawing/2014/main" val="2433916742"/>
                    </a:ext>
                  </a:extLst>
                </a:gridCol>
                <a:gridCol w="526832">
                  <a:extLst>
                    <a:ext uri="{9D8B030D-6E8A-4147-A177-3AD203B41FA5}">
                      <a16:colId xmlns:a16="http://schemas.microsoft.com/office/drawing/2014/main" val="1363507344"/>
                    </a:ext>
                  </a:extLst>
                </a:gridCol>
                <a:gridCol w="817062">
                  <a:extLst>
                    <a:ext uri="{9D8B030D-6E8A-4147-A177-3AD203B41FA5}">
                      <a16:colId xmlns:a16="http://schemas.microsoft.com/office/drawing/2014/main" val="1751424572"/>
                    </a:ext>
                  </a:extLst>
                </a:gridCol>
                <a:gridCol w="575729">
                  <a:extLst>
                    <a:ext uri="{9D8B030D-6E8A-4147-A177-3AD203B41FA5}">
                      <a16:colId xmlns:a16="http://schemas.microsoft.com/office/drawing/2014/main" val="542877084"/>
                    </a:ext>
                  </a:extLst>
                </a:gridCol>
                <a:gridCol w="913280">
                  <a:extLst>
                    <a:ext uri="{9D8B030D-6E8A-4147-A177-3AD203B41FA5}">
                      <a16:colId xmlns:a16="http://schemas.microsoft.com/office/drawing/2014/main" val="1973984938"/>
                    </a:ext>
                  </a:extLst>
                </a:gridCol>
                <a:gridCol w="1711414">
                  <a:extLst>
                    <a:ext uri="{9D8B030D-6E8A-4147-A177-3AD203B41FA5}">
                      <a16:colId xmlns:a16="http://schemas.microsoft.com/office/drawing/2014/main" val="3114095152"/>
                    </a:ext>
                  </a:extLst>
                </a:gridCol>
                <a:gridCol w="608853">
                  <a:extLst>
                    <a:ext uri="{9D8B030D-6E8A-4147-A177-3AD203B41FA5}">
                      <a16:colId xmlns:a16="http://schemas.microsoft.com/office/drawing/2014/main" val="1934897303"/>
                    </a:ext>
                  </a:extLst>
                </a:gridCol>
                <a:gridCol w="369098">
                  <a:extLst>
                    <a:ext uri="{9D8B030D-6E8A-4147-A177-3AD203B41FA5}">
                      <a16:colId xmlns:a16="http://schemas.microsoft.com/office/drawing/2014/main" val="1042426625"/>
                    </a:ext>
                  </a:extLst>
                </a:gridCol>
                <a:gridCol w="335973">
                  <a:extLst>
                    <a:ext uri="{9D8B030D-6E8A-4147-A177-3AD203B41FA5}">
                      <a16:colId xmlns:a16="http://schemas.microsoft.com/office/drawing/2014/main" val="270662435"/>
                    </a:ext>
                  </a:extLst>
                </a:gridCol>
              </a:tblGrid>
              <a:tr h="81481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MC012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Patient's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patient gender as found on the claim in alpha format.  Used to validate clinical services when applicable and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98%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321153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694322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625771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883376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7733982"/>
                  </a:ext>
                </a:extLst>
              </a:tr>
              <a:tr h="2716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776870"/>
                  </a:ext>
                </a:extLst>
              </a:tr>
              <a:tr h="4074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1536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97217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665510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5738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325104"/>
                  </a:ext>
                </a:extLst>
              </a:tr>
              <a:tr h="198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446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94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68DAE1-5B10-3111-F8D1-D6F9B4DDE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01140"/>
              </p:ext>
            </p:extLst>
          </p:nvPr>
        </p:nvGraphicFramePr>
        <p:xfrm>
          <a:off x="675862" y="1974405"/>
          <a:ext cx="7886699" cy="2909182"/>
        </p:xfrm>
        <a:graphic>
          <a:graphicData uri="http://schemas.openxmlformats.org/drawingml/2006/table">
            <a:tbl>
              <a:tblPr firstRow="1" firstCol="1" bandRow="1"/>
              <a:tblGrid>
                <a:gridCol w="283921">
                  <a:extLst>
                    <a:ext uri="{9D8B030D-6E8A-4147-A177-3AD203B41FA5}">
                      <a16:colId xmlns:a16="http://schemas.microsoft.com/office/drawing/2014/main" val="137072212"/>
                    </a:ext>
                  </a:extLst>
                </a:gridCol>
                <a:gridCol w="257106">
                  <a:extLst>
                    <a:ext uri="{9D8B030D-6E8A-4147-A177-3AD203B41FA5}">
                      <a16:colId xmlns:a16="http://schemas.microsoft.com/office/drawing/2014/main" val="1730997583"/>
                    </a:ext>
                  </a:extLst>
                </a:gridCol>
                <a:gridCol w="283921">
                  <a:extLst>
                    <a:ext uri="{9D8B030D-6E8A-4147-A177-3AD203B41FA5}">
                      <a16:colId xmlns:a16="http://schemas.microsoft.com/office/drawing/2014/main" val="1585342648"/>
                    </a:ext>
                  </a:extLst>
                </a:gridCol>
                <a:gridCol w="577307">
                  <a:extLst>
                    <a:ext uri="{9D8B030D-6E8A-4147-A177-3AD203B41FA5}">
                      <a16:colId xmlns:a16="http://schemas.microsoft.com/office/drawing/2014/main" val="3135934271"/>
                    </a:ext>
                  </a:extLst>
                </a:gridCol>
                <a:gridCol w="481089">
                  <a:extLst>
                    <a:ext uri="{9D8B030D-6E8A-4147-A177-3AD203B41FA5}">
                      <a16:colId xmlns:a16="http://schemas.microsoft.com/office/drawing/2014/main" val="331890906"/>
                    </a:ext>
                  </a:extLst>
                </a:gridCol>
                <a:gridCol w="479511">
                  <a:extLst>
                    <a:ext uri="{9D8B030D-6E8A-4147-A177-3AD203B41FA5}">
                      <a16:colId xmlns:a16="http://schemas.microsoft.com/office/drawing/2014/main" val="2733873639"/>
                    </a:ext>
                  </a:extLst>
                </a:gridCol>
                <a:gridCol w="962177">
                  <a:extLst>
                    <a:ext uri="{9D8B030D-6E8A-4147-A177-3AD203B41FA5}">
                      <a16:colId xmlns:a16="http://schemas.microsoft.com/office/drawing/2014/main" val="2618651797"/>
                    </a:ext>
                  </a:extLst>
                </a:gridCol>
                <a:gridCol w="575729">
                  <a:extLst>
                    <a:ext uri="{9D8B030D-6E8A-4147-A177-3AD203B41FA5}">
                      <a16:colId xmlns:a16="http://schemas.microsoft.com/office/drawing/2014/main" val="4201916639"/>
                    </a:ext>
                  </a:extLst>
                </a:gridCol>
                <a:gridCol w="815485">
                  <a:extLst>
                    <a:ext uri="{9D8B030D-6E8A-4147-A177-3AD203B41FA5}">
                      <a16:colId xmlns:a16="http://schemas.microsoft.com/office/drawing/2014/main" val="4178488997"/>
                    </a:ext>
                  </a:extLst>
                </a:gridCol>
                <a:gridCol w="1903849">
                  <a:extLst>
                    <a:ext uri="{9D8B030D-6E8A-4147-A177-3AD203B41FA5}">
                      <a16:colId xmlns:a16="http://schemas.microsoft.com/office/drawing/2014/main" val="3483206869"/>
                    </a:ext>
                  </a:extLst>
                </a:gridCol>
                <a:gridCol w="594657">
                  <a:extLst>
                    <a:ext uri="{9D8B030D-6E8A-4147-A177-3AD203B41FA5}">
                      <a16:colId xmlns:a16="http://schemas.microsoft.com/office/drawing/2014/main" val="1317197667"/>
                    </a:ext>
                  </a:extLst>
                </a:gridCol>
                <a:gridCol w="384871">
                  <a:extLst>
                    <a:ext uri="{9D8B030D-6E8A-4147-A177-3AD203B41FA5}">
                      <a16:colId xmlns:a16="http://schemas.microsoft.com/office/drawing/2014/main" val="3760480257"/>
                    </a:ext>
                  </a:extLst>
                </a:gridCol>
                <a:gridCol w="287076">
                  <a:extLst>
                    <a:ext uri="{9D8B030D-6E8A-4147-A177-3AD203B41FA5}">
                      <a16:colId xmlns:a16="http://schemas.microsoft.com/office/drawing/2014/main" val="1525435113"/>
                    </a:ext>
                  </a:extLst>
                </a:gridCol>
              </a:tblGrid>
              <a:tr h="7523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PC012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Patient's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patient gender as found on the claim in alpha format.  Used to validate clinical services when applicable and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316210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367338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8525712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21187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810596"/>
                  </a:ext>
                </a:extLst>
              </a:tr>
              <a:tr h="3009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768988"/>
                  </a:ext>
                </a:extLst>
              </a:tr>
              <a:tr h="4514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029046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631574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180143"/>
                  </a:ext>
                </a:extLst>
              </a:tr>
              <a:tr h="1671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42757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002557"/>
                  </a:ext>
                </a:extLst>
              </a:tr>
              <a:tr h="150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901" marR="679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91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273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711CC-9F07-1D4B-2B70-5E35B9D8A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E1CEA4AF-A801-761C-A3D5-E6DC3D24F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C7CBD95-BB8F-8021-585D-E65E5357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A50A452A-50E9-A8B5-CFF5-369A3A0680BC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7458072" cy="6848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2024 MA APCD Submission Guide Updates</a:t>
            </a:r>
          </a:p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178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6DC331AE-4072-37C4-71D5-FC1B8CCA9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DA0F6E03-9006-B4F2-46A0-033C90645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58A5EB70-787E-6B9B-8FDE-15BD12B1E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7E55B63B-6E69-35DD-054D-313AD9D226DC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F03297-3D70-B06B-67BA-32F277522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471744"/>
              </p:ext>
            </p:extLst>
          </p:nvPr>
        </p:nvGraphicFramePr>
        <p:xfrm>
          <a:off x="708162" y="1959353"/>
          <a:ext cx="7886702" cy="3097530"/>
        </p:xfrm>
        <a:graphic>
          <a:graphicData uri="http://schemas.openxmlformats.org/drawingml/2006/table">
            <a:tbl>
              <a:tblPr firstRow="1" firstCol="1" bandRow="1"/>
              <a:tblGrid>
                <a:gridCol w="282344">
                  <a:extLst>
                    <a:ext uri="{9D8B030D-6E8A-4147-A177-3AD203B41FA5}">
                      <a16:colId xmlns:a16="http://schemas.microsoft.com/office/drawing/2014/main" val="3807422151"/>
                    </a:ext>
                  </a:extLst>
                </a:gridCol>
                <a:gridCol w="268148">
                  <a:extLst>
                    <a:ext uri="{9D8B030D-6E8A-4147-A177-3AD203B41FA5}">
                      <a16:colId xmlns:a16="http://schemas.microsoft.com/office/drawing/2014/main" val="819409515"/>
                    </a:ext>
                  </a:extLst>
                </a:gridCol>
                <a:gridCol w="280767">
                  <a:extLst>
                    <a:ext uri="{9D8B030D-6E8A-4147-A177-3AD203B41FA5}">
                      <a16:colId xmlns:a16="http://schemas.microsoft.com/office/drawing/2014/main" val="3633664"/>
                    </a:ext>
                  </a:extLst>
                </a:gridCol>
                <a:gridCol w="529986">
                  <a:extLst>
                    <a:ext uri="{9D8B030D-6E8A-4147-A177-3AD203B41FA5}">
                      <a16:colId xmlns:a16="http://schemas.microsoft.com/office/drawing/2014/main" val="3311676123"/>
                    </a:ext>
                  </a:extLst>
                </a:gridCol>
                <a:gridCol w="531564">
                  <a:extLst>
                    <a:ext uri="{9D8B030D-6E8A-4147-A177-3AD203B41FA5}">
                      <a16:colId xmlns:a16="http://schemas.microsoft.com/office/drawing/2014/main" val="1810313274"/>
                    </a:ext>
                  </a:extLst>
                </a:gridCol>
                <a:gridCol w="482666">
                  <a:extLst>
                    <a:ext uri="{9D8B030D-6E8A-4147-A177-3AD203B41FA5}">
                      <a16:colId xmlns:a16="http://schemas.microsoft.com/office/drawing/2014/main" val="3729876802"/>
                    </a:ext>
                  </a:extLst>
                </a:gridCol>
                <a:gridCol w="820217">
                  <a:extLst>
                    <a:ext uri="{9D8B030D-6E8A-4147-A177-3AD203B41FA5}">
                      <a16:colId xmlns:a16="http://schemas.microsoft.com/office/drawing/2014/main" val="104193045"/>
                    </a:ext>
                  </a:extLst>
                </a:gridCol>
                <a:gridCol w="630936">
                  <a:extLst>
                    <a:ext uri="{9D8B030D-6E8A-4147-A177-3AD203B41FA5}">
                      <a16:colId xmlns:a16="http://schemas.microsoft.com/office/drawing/2014/main" val="2887600281"/>
                    </a:ext>
                  </a:extLst>
                </a:gridCol>
                <a:gridCol w="772897">
                  <a:extLst>
                    <a:ext uri="{9D8B030D-6E8A-4147-A177-3AD203B41FA5}">
                      <a16:colId xmlns:a16="http://schemas.microsoft.com/office/drawing/2014/main" val="3518636022"/>
                    </a:ext>
                  </a:extLst>
                </a:gridCol>
                <a:gridCol w="2011108">
                  <a:extLst>
                    <a:ext uri="{9D8B030D-6E8A-4147-A177-3AD203B41FA5}">
                      <a16:colId xmlns:a16="http://schemas.microsoft.com/office/drawing/2014/main" val="2491537671"/>
                    </a:ext>
                  </a:extLst>
                </a:gridCol>
                <a:gridCol w="612008">
                  <a:extLst>
                    <a:ext uri="{9D8B030D-6E8A-4147-A177-3AD203B41FA5}">
                      <a16:colId xmlns:a16="http://schemas.microsoft.com/office/drawing/2014/main" val="1842070948"/>
                    </a:ext>
                  </a:extLst>
                </a:gridCol>
                <a:gridCol w="373830">
                  <a:extLst>
                    <a:ext uri="{9D8B030D-6E8A-4147-A177-3AD203B41FA5}">
                      <a16:colId xmlns:a16="http://schemas.microsoft.com/office/drawing/2014/main" val="41405904"/>
                    </a:ext>
                  </a:extLst>
                </a:gridCol>
                <a:gridCol w="290231">
                  <a:extLst>
                    <a:ext uri="{9D8B030D-6E8A-4147-A177-3AD203B41FA5}">
                      <a16:colId xmlns:a16="http://schemas.microsoft.com/office/drawing/2014/main" val="314715899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DC012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Member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2/2024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Lookup Table - Text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tlkpGender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char[1]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Patient's 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Report patient gender as found on the claim in alpha format.  Used to validate clinical services when applicable and Unique Member ID. 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EXAMPLE: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F =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418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5266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67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8838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Male/Trans 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6331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Transgender Female/Trans Woman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26976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Genderqueer/gender nonconforming: neither exclusively male nor 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3713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Non-binary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9794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12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Not listed here, or intersex</a:t>
                      </a:r>
                      <a:endParaRPr lang="en-US" sz="12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70278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6106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Unknown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9583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Choose not to answer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793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73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ecorative: Blue Sidebar">
            <a:extLst>
              <a:ext uri="{FF2B5EF4-FFF2-40B4-BE49-F238E27FC236}">
                <a16:creationId xmlns:a16="http://schemas.microsoft.com/office/drawing/2014/main" id="{6666ACD7-7AC3-3921-BDCC-8C39177D8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437"/>
            <a:ext cx="231085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188DA294-88EF-551D-FADE-36A6DCDF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164" y="5617609"/>
            <a:ext cx="4000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C0532C6E-236F-4DB2-A3F8-7E6325D185F8}" type="slidenum">
              <a:rPr lang="en-US">
                <a:solidFill>
                  <a:srgbClr val="000000"/>
                </a:solidFill>
                <a:ea typeface="+mn-ea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4" name="Headline">
            <a:extLst>
              <a:ext uri="{FF2B5EF4-FFF2-40B4-BE49-F238E27FC236}">
                <a16:creationId xmlns:a16="http://schemas.microsoft.com/office/drawing/2014/main" id="{9D5F6A1C-7525-D60C-6BFB-6C43F97FD472}"/>
              </a:ext>
            </a:extLst>
          </p:cNvPr>
          <p:cNvSpPr txBox="1">
            <a:spLocks/>
          </p:cNvSpPr>
          <p:nvPr/>
        </p:nvSpPr>
        <p:spPr>
          <a:xfrm>
            <a:off x="708163" y="1289603"/>
            <a:ext cx="5916665" cy="5001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178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Enrollment Trends Update</a:t>
            </a:r>
            <a:endParaRPr lang="en-US" sz="3300" b="1" dirty="0">
              <a:solidFill>
                <a:srgbClr val="005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Decorative: horizontal rule">
            <a:extLst>
              <a:ext uri="{FF2B5EF4-FFF2-40B4-BE49-F238E27FC236}">
                <a16:creationId xmlns:a16="http://schemas.microsoft.com/office/drawing/2014/main" id="{179E382E-C01F-2DBB-EF45-FD5676F0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224" y="5506322"/>
            <a:ext cx="797022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">
            <a:extLst>
              <a:ext uri="{FF2B5EF4-FFF2-40B4-BE49-F238E27FC236}">
                <a16:creationId xmlns:a16="http://schemas.microsoft.com/office/drawing/2014/main" id="{BC56134A-43C6-98E7-A999-48A698FE6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485" y="5623710"/>
            <a:ext cx="48577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636669"/>
                </a:solidFill>
                <a:ea typeface="+mn-ea"/>
              </a:rPr>
              <a:t>MA APCD TAG  |  2024</a:t>
            </a:r>
          </a:p>
        </p:txBody>
      </p:sp>
      <p:pic>
        <p:nvPicPr>
          <p:cNvPr id="9" name="Decorative: CHIA Logo">
            <a:extLst>
              <a:ext uri="{FF2B5EF4-FFF2-40B4-BE49-F238E27FC236}">
                <a16:creationId xmlns:a16="http://schemas.microsoft.com/office/drawing/2014/main" id="{6616BF5D-0611-0215-816E-2852D9C5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111" y="5582254"/>
            <a:ext cx="342900" cy="342900"/>
          </a:xfrm>
          <a:prstGeom prst="rect">
            <a:avLst/>
          </a:prstGeom>
        </p:spPr>
      </p:pic>
      <p:sp>
        <p:nvSpPr>
          <p:cNvPr id="10" name="Subhead &amp; Body Text">
            <a:extLst>
              <a:ext uri="{FF2B5EF4-FFF2-40B4-BE49-F238E27FC236}">
                <a16:creationId xmlns:a16="http://schemas.microsoft.com/office/drawing/2014/main" id="{3680159A-FB73-8AD7-62E0-4FA55B03666D}"/>
              </a:ext>
            </a:extLst>
          </p:cNvPr>
          <p:cNvSpPr txBox="1"/>
          <p:nvPr/>
        </p:nvSpPr>
        <p:spPr>
          <a:xfrm>
            <a:off x="708162" y="1977970"/>
            <a:ext cx="7361418" cy="300083"/>
          </a:xfrm>
          <a:prstGeom prst="rect">
            <a:avLst/>
          </a:prstGeom>
          <a:noFill/>
        </p:spPr>
        <p:txBody>
          <a:bodyPr wrap="square" numCol="2" spcCol="548640" rtlCol="0">
            <a:noAutofit/>
          </a:bodyPr>
          <a:lstStyle/>
          <a:p>
            <a:pPr defTabSz="685800" fontAlgn="auto">
              <a:spcBef>
                <a:spcPts val="900"/>
              </a:spcBef>
              <a:spcAft>
                <a:spcPts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ubhead &amp; Body Text">
            <a:extLst>
              <a:ext uri="{FF2B5EF4-FFF2-40B4-BE49-F238E27FC236}">
                <a16:creationId xmlns:a16="http://schemas.microsoft.com/office/drawing/2014/main" id="{9DF5ECB9-60D3-C5BC-EE60-29DB10EE6099}"/>
              </a:ext>
            </a:extLst>
          </p:cNvPr>
          <p:cNvSpPr txBox="1"/>
          <p:nvPr/>
        </p:nvSpPr>
        <p:spPr>
          <a:xfrm>
            <a:off x="708162" y="1977970"/>
            <a:ext cx="7682949" cy="3151324"/>
          </a:xfrm>
          <a:prstGeom prst="rect">
            <a:avLst/>
          </a:prstGeom>
          <a:noFill/>
        </p:spPr>
        <p:txBody>
          <a:bodyPr wrap="square" numCol="1" spcCol="548640" rtlCol="0">
            <a:noAutofit/>
          </a:bodyPr>
          <a:lstStyle/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next Enrollment Trends reporting cycle will be based on data through March 2024 and is scheduled to be published in August/Sept 2024.​​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sent requests for Supplemental data to certain payers last month and are DUE this Wednesday May 15th, 2024.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will be sending Payer Verification workbooks to verify ME data through March 2024 submitted to the APCD in early June 2024.</a:t>
            </a: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indent="-257175" defTabSz="685800" fontAlgn="auto">
              <a:spcBef>
                <a:spcPts val="90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questions on Enrollment Trends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Contact your </a:t>
            </a:r>
            <a:r>
              <a:rPr lang="en-US" sz="1600" u="sng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liaison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545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A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A0A0A3"/>
      </a:accent2>
      <a:accent3>
        <a:srgbClr val="636669"/>
      </a:accent3>
      <a:accent4>
        <a:srgbClr val="C8C9CE"/>
      </a:accent4>
      <a:accent5>
        <a:srgbClr val="00B5E2"/>
      </a:accent5>
      <a:accent6>
        <a:srgbClr val="78BE20"/>
      </a:accent6>
      <a:hlink>
        <a:srgbClr val="00B5E2"/>
      </a:hlink>
      <a:folHlink>
        <a:srgbClr val="00B5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7879BB3EB3E841817F962675E65027" ma:contentTypeVersion="12" ma:contentTypeDescription="Create a new document." ma:contentTypeScope="" ma:versionID="ce6d483025a4fc3c8cdfedbd848c1c2a">
  <xsd:schema xmlns:xsd="http://www.w3.org/2001/XMLSchema" xmlns:xs="http://www.w3.org/2001/XMLSchema" xmlns:p="http://schemas.microsoft.com/office/2006/metadata/properties" xmlns:ns2="2d8504ea-bdc4-4bf8-af11-a3723acdf21b" xmlns:ns3="e4483868-18c9-4cdc-a318-1360b15594a8" targetNamespace="http://schemas.microsoft.com/office/2006/metadata/properties" ma:root="true" ma:fieldsID="3a1db8df325b8cfd31e5550fe139794a" ns2:_="" ns3:_="">
    <xsd:import namespace="2d8504ea-bdc4-4bf8-af11-a3723acdf21b"/>
    <xsd:import namespace="e4483868-18c9-4cdc-a318-1360b15594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504ea-bdc4-4bf8-af11-a3723acdf2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83868-18c9-4cdc-a318-1360b15594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a9506d4-cf35-41b9-9e25-5432453bcc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483868-18c9-4cdc-a318-1360b15594a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2382CA-21DD-4245-A2D5-9FC497CCED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504ea-bdc4-4bf8-af11-a3723acdf21b"/>
    <ds:schemaRef ds:uri="e4483868-18c9-4cdc-a318-1360b1559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A42410-6E41-45A2-8604-800970ADC117}">
  <ds:schemaRefs>
    <ds:schemaRef ds:uri="http://purl.org/dc/dcmitype/"/>
    <ds:schemaRef ds:uri="http://schemas.microsoft.com/office/2006/documentManagement/types"/>
    <ds:schemaRef ds:uri="2d8504ea-bdc4-4bf8-af11-a3723acdf21b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e4483868-18c9-4cdc-a318-1360b15594a8"/>
  </ds:schemaRefs>
</ds:datastoreItem>
</file>

<file path=customXml/itemProps3.xml><?xml version="1.0" encoding="utf-8"?>
<ds:datastoreItem xmlns:ds="http://schemas.openxmlformats.org/officeDocument/2006/customXml" ds:itemID="{52B131BA-36CF-4932-B8E4-E3313DBC5E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</Template>
  <TotalTime>68445</TotalTime>
  <Words>1365</Words>
  <Application>Microsoft Macintosh PowerPoint</Application>
  <PresentationFormat>On-screen Show (4:3)</PresentationFormat>
  <Paragraphs>640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 HINES</dc:creator>
  <cp:lastModifiedBy>Rick Vogel</cp:lastModifiedBy>
  <cp:revision>1227</cp:revision>
  <cp:lastPrinted>2024-02-27T15:22:14Z</cp:lastPrinted>
  <dcterms:created xsi:type="dcterms:W3CDTF">2014-02-09T20:57:02Z</dcterms:created>
  <dcterms:modified xsi:type="dcterms:W3CDTF">2024-05-15T13:00:51Z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0x010100BA7879BB3EB3E841817F962675E65027</vt:lpwstr>
  </property>
  <property fmtid="{D5CDD505-2E9C-101B-9397-08002B2CF9AE}" pid="3" name="MediaServiceImageTags">
    <vt:lpwstr/>
  </property>
</Properties>
</file>