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18"/>
  </p:notesMasterIdLst>
  <p:handoutMasterIdLst>
    <p:handoutMasterId r:id="rId19"/>
  </p:handoutMasterIdLst>
  <p:sldIdLst>
    <p:sldId id="594" r:id="rId5"/>
    <p:sldId id="264" r:id="rId6"/>
    <p:sldId id="595" r:id="rId7"/>
    <p:sldId id="601" r:id="rId8"/>
    <p:sldId id="602" r:id="rId9"/>
    <p:sldId id="603" r:id="rId10"/>
    <p:sldId id="604" r:id="rId11"/>
    <p:sldId id="605" r:id="rId12"/>
    <p:sldId id="597" r:id="rId13"/>
    <p:sldId id="606" r:id="rId14"/>
    <p:sldId id="598" r:id="rId15"/>
    <p:sldId id="599" r:id="rId16"/>
    <p:sldId id="600" r:id="rId1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973">
          <p15:clr>
            <a:srgbClr val="A4A3A4"/>
          </p15:clr>
        </p15:guide>
        <p15:guide id="2" pos="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6327" autoAdjust="0"/>
  </p:normalViewPr>
  <p:slideViewPr>
    <p:cSldViewPr snapToGrid="0" snapToObjects="1" showGuides="1">
      <p:cViewPr varScale="1">
        <p:scale>
          <a:sx n="128" d="100"/>
          <a:sy n="128" d="100"/>
        </p:scale>
        <p:origin x="1736" y="176"/>
      </p:cViewPr>
      <p:guideLst>
        <p:guide orient="horz" pos="973"/>
        <p:guide pos="3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mith" userId="a2af1319-f9ad-4c0b-a0c5-fde8d2b56db6" providerId="ADAL" clId="{A07031B7-6270-460A-A71E-099CD65920FA}"/>
    <pc:docChg chg="custSel modSld">
      <pc:chgData name="Paul Smith" userId="a2af1319-f9ad-4c0b-a0c5-fde8d2b56db6" providerId="ADAL" clId="{A07031B7-6270-460A-A71E-099CD65920FA}" dt="2024-07-09T12:11:41.661" v="306" actId="20577"/>
      <pc:docMkLst>
        <pc:docMk/>
      </pc:docMkLst>
      <pc:sldChg chg="modSp mod">
        <pc:chgData name="Paul Smith" userId="a2af1319-f9ad-4c0b-a0c5-fde8d2b56db6" providerId="ADAL" clId="{A07031B7-6270-460A-A71E-099CD65920FA}" dt="2024-07-02T15:29:44.023" v="6" actId="6549"/>
        <pc:sldMkLst>
          <pc:docMk/>
          <pc:sldMk cId="3888889708" sldId="594"/>
        </pc:sldMkLst>
        <pc:spChg chg="mod">
          <ac:chgData name="Paul Smith" userId="a2af1319-f9ad-4c0b-a0c5-fde8d2b56db6" providerId="ADAL" clId="{A07031B7-6270-460A-A71E-099CD65920FA}" dt="2024-07-02T15:29:44.023" v="6" actId="6549"/>
          <ac:spMkLst>
            <pc:docMk/>
            <pc:sldMk cId="3888889708" sldId="594"/>
            <ac:spMk id="7" creationId="{9AD3CCE8-62E5-16B4-5226-2F2BB0581B3E}"/>
          </ac:spMkLst>
        </pc:spChg>
      </pc:sldChg>
      <pc:sldChg chg="modSp mod">
        <pc:chgData name="Paul Smith" userId="a2af1319-f9ad-4c0b-a0c5-fde8d2b56db6" providerId="ADAL" clId="{A07031B7-6270-460A-A71E-099CD65920FA}" dt="2024-07-09T12:08:36.015" v="289" actId="115"/>
        <pc:sldMkLst>
          <pc:docMk/>
          <pc:sldMk cId="288203281" sldId="595"/>
        </pc:sldMkLst>
        <pc:spChg chg="mod">
          <ac:chgData name="Paul Smith" userId="a2af1319-f9ad-4c0b-a0c5-fde8d2b56db6" providerId="ADAL" clId="{A07031B7-6270-460A-A71E-099CD65920FA}" dt="2024-07-09T12:08:36.015" v="289" actId="115"/>
          <ac:spMkLst>
            <pc:docMk/>
            <pc:sldMk cId="288203281" sldId="595"/>
            <ac:spMk id="11" creationId="{9DF5ECB9-60D3-C5BC-EE60-29DB10EE6099}"/>
          </ac:spMkLst>
        </pc:spChg>
      </pc:sldChg>
      <pc:sldChg chg="modSp mod">
        <pc:chgData name="Paul Smith" userId="a2af1319-f9ad-4c0b-a0c5-fde8d2b56db6" providerId="ADAL" clId="{A07031B7-6270-460A-A71E-099CD65920FA}" dt="2024-07-09T12:10:51.733" v="294" actId="20577"/>
        <pc:sldMkLst>
          <pc:docMk/>
          <pc:sldMk cId="1023545008" sldId="597"/>
        </pc:sldMkLst>
        <pc:spChg chg="mod">
          <ac:chgData name="Paul Smith" userId="a2af1319-f9ad-4c0b-a0c5-fde8d2b56db6" providerId="ADAL" clId="{A07031B7-6270-460A-A71E-099CD65920FA}" dt="2024-07-09T12:10:51.733" v="294" actId="20577"/>
          <ac:spMkLst>
            <pc:docMk/>
            <pc:sldMk cId="1023545008" sldId="597"/>
            <ac:spMk id="11" creationId="{9DF5ECB9-60D3-C5BC-EE60-29DB10EE6099}"/>
          </ac:spMkLst>
        </pc:spChg>
      </pc:sldChg>
      <pc:sldChg chg="modSp mod">
        <pc:chgData name="Paul Smith" userId="a2af1319-f9ad-4c0b-a0c5-fde8d2b56db6" providerId="ADAL" clId="{A07031B7-6270-460A-A71E-099CD65920FA}" dt="2024-07-09T12:11:41.661" v="306" actId="20577"/>
        <pc:sldMkLst>
          <pc:docMk/>
          <pc:sldMk cId="3342068931" sldId="598"/>
        </pc:sldMkLst>
        <pc:spChg chg="mod">
          <ac:chgData name="Paul Smith" userId="a2af1319-f9ad-4c0b-a0c5-fde8d2b56db6" providerId="ADAL" clId="{A07031B7-6270-460A-A71E-099CD65920FA}" dt="2024-07-09T12:11:41.661" v="306" actId="20577"/>
          <ac:spMkLst>
            <pc:docMk/>
            <pc:sldMk cId="3342068931" sldId="598"/>
            <ac:spMk id="11" creationId="{9DF5ECB9-60D3-C5BC-EE60-29DB10EE6099}"/>
          </ac:spMkLst>
        </pc:spChg>
      </pc:sldChg>
      <pc:sldChg chg="modSp mod">
        <pc:chgData name="Paul Smith" userId="a2af1319-f9ad-4c0b-a0c5-fde8d2b56db6" providerId="ADAL" clId="{A07031B7-6270-460A-A71E-099CD65920FA}" dt="2024-07-02T15:30:32.110" v="42" actId="20577"/>
        <pc:sldMkLst>
          <pc:docMk/>
          <pc:sldMk cId="3221147344" sldId="599"/>
        </pc:sldMkLst>
        <pc:spChg chg="mod">
          <ac:chgData name="Paul Smith" userId="a2af1319-f9ad-4c0b-a0c5-fde8d2b56db6" providerId="ADAL" clId="{A07031B7-6270-460A-A71E-099CD65920FA}" dt="2024-07-02T15:30:32.110" v="42" actId="20577"/>
          <ac:spMkLst>
            <pc:docMk/>
            <pc:sldMk cId="3221147344" sldId="599"/>
            <ac:spMk id="11" creationId="{9DF5ECB9-60D3-C5BC-EE60-29DB10EE6099}"/>
          </ac:spMkLst>
        </pc:spChg>
      </pc:sldChg>
      <pc:sldChg chg="modSp mod">
        <pc:chgData name="Paul Smith" userId="a2af1319-f9ad-4c0b-a0c5-fde8d2b56db6" providerId="ADAL" clId="{A07031B7-6270-460A-A71E-099CD65920FA}" dt="2024-07-09T12:06:21.945" v="235" actId="20577"/>
        <pc:sldMkLst>
          <pc:docMk/>
          <pc:sldMk cId="92546677" sldId="601"/>
        </pc:sldMkLst>
        <pc:spChg chg="mod">
          <ac:chgData name="Paul Smith" userId="a2af1319-f9ad-4c0b-a0c5-fde8d2b56db6" providerId="ADAL" clId="{A07031B7-6270-460A-A71E-099CD65920FA}" dt="2024-07-09T12:06:21.945" v="235" actId="20577"/>
          <ac:spMkLst>
            <pc:docMk/>
            <pc:sldMk cId="92546677" sldId="601"/>
            <ac:spMk id="11" creationId="{9DF5ECB9-60D3-C5BC-EE60-29DB10EE60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7C334750-2352-4B2E-BA89-7D4D92F6063F}" type="datetimeFigureOut">
              <a:rPr lang="en-US" altLang="en-US"/>
              <a:pPr/>
              <a:t>7/12/24</a:t>
            </a:fld>
            <a:endParaRPr lang="en-US" alt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1" tIns="46581" rIns="93161" bIns="46581"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a:p>
        </p:txBody>
      </p:sp>
    </p:spTree>
    <p:extLst>
      <p:ext uri="{BB962C8B-B14F-4D97-AF65-F5344CB8AC3E}">
        <p14:creationId xmlns:p14="http://schemas.microsoft.com/office/powerpoint/2010/main"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CEFC4FF3-F2B4-4986-85D7-E6C0D0EDDD3C}" type="datetimeFigureOut">
              <a:rPr lang="en-US" altLang="en-US"/>
              <a:pPr/>
              <a:t>7/12/24</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1" rIns="93161"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1" tIns="46581" rIns="93161" bIns="46581" rtlCol="0" anchor="b"/>
          <a:lstStyle>
            <a:lvl1pPr algn="l">
              <a:defRPr sz="1200">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a:p>
        </p:txBody>
      </p:sp>
    </p:spTree>
    <p:extLst>
      <p:ext uri="{BB962C8B-B14F-4D97-AF65-F5344CB8AC3E}">
        <p14:creationId xmlns:p14="http://schemas.microsoft.com/office/powerpoint/2010/main"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5355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7991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99110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8980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04637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8711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86170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7079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03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68191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7/12/24</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97252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13C699-E6DE-A340-9D72-F7BB39535468}" type="datetimeFigureOut">
              <a:rPr lang="en-US" smtClean="0"/>
              <a:t>7/12/24</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355503608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3635" y="855798"/>
            <a:ext cx="231085"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708162" y="1886284"/>
            <a:ext cx="7761467" cy="1084912"/>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t>Massachusetts All-Payer Claims Database:</a:t>
            </a:r>
            <a:b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br>
            <a: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t>Technical Assistance Group (TAG)</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6510244" y="3153457"/>
            <a:ext cx="4054013" cy="323165"/>
          </a:xfrm>
          <a:prstGeom prst="rect">
            <a:avLst/>
          </a:prstGeom>
          <a:noFill/>
        </p:spPr>
        <p:txBody>
          <a:bodyPr wrap="square" rtlCol="0">
            <a:spAutoFit/>
          </a:bodyPr>
          <a:lstStyle/>
          <a:p>
            <a:pPr defTabSz="685800" fontAlgn="auto">
              <a:spcBef>
                <a:spcPts val="900"/>
              </a:spcBef>
              <a:spcAft>
                <a:spcPts val="0"/>
              </a:spcAft>
            </a:pPr>
            <a:r>
              <a:rPr lang="en-US" sz="1500" dirty="0">
                <a:solidFill>
                  <a:srgbClr val="FFFFFF"/>
                </a:solidFill>
                <a:latin typeface="Arial" panose="020B0604020202020204" pitchFamily="34" charset="0"/>
                <a:ea typeface="+mn-ea"/>
                <a:cs typeface="Arial" panose="020B0604020202020204" pitchFamily="34" charset="0"/>
              </a:rPr>
              <a:t>July 9, 2024</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FFFFFF"/>
                </a:solidFill>
                <a:ea typeface="+mn-ea"/>
              </a:rPr>
              <a:t>2024</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2"/>
          <a:stretch>
            <a:fillRect/>
          </a:stretch>
        </p:blipFill>
        <p:spPr>
          <a:xfrm>
            <a:off x="8358848" y="5582229"/>
            <a:ext cx="356806" cy="356806"/>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10</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28650" y="789466"/>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Enrollment Trends </a:t>
            </a:r>
            <a:r>
              <a:rPr lang="en-US" sz="2800" b="1" dirty="0">
                <a:solidFill>
                  <a:srgbClr val="004178"/>
                </a:solidFill>
                <a:latin typeface="Arial"/>
                <a:ea typeface="ＭＳ Ｐゴシック" charset="0"/>
                <a:cs typeface="Arial"/>
              </a:rPr>
              <a:t>Timeline</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D1909812-9A7D-5244-F77B-F3DAC76F88F2}"/>
              </a:ext>
            </a:extLst>
          </p:cNvPr>
          <p:cNvGraphicFramePr>
            <a:graphicFrameLocks noGrp="1"/>
          </p:cNvGraphicFramePr>
          <p:nvPr>
            <p:extLst>
              <p:ext uri="{D42A27DB-BD31-4B8C-83A1-F6EECF244321}">
                <p14:modId xmlns:p14="http://schemas.microsoft.com/office/powerpoint/2010/main" val="2366124869"/>
              </p:ext>
            </p:extLst>
          </p:nvPr>
        </p:nvGraphicFramePr>
        <p:xfrm>
          <a:off x="628650" y="1400889"/>
          <a:ext cx="7321550" cy="3988044"/>
        </p:xfrm>
        <a:graphic>
          <a:graphicData uri="http://schemas.openxmlformats.org/drawingml/2006/table">
            <a:tbl>
              <a:tblPr/>
              <a:tblGrid>
                <a:gridCol w="1464310">
                  <a:extLst>
                    <a:ext uri="{9D8B030D-6E8A-4147-A177-3AD203B41FA5}">
                      <a16:colId xmlns:a16="http://schemas.microsoft.com/office/drawing/2014/main" val="2642385805"/>
                    </a:ext>
                  </a:extLst>
                </a:gridCol>
                <a:gridCol w="1464310">
                  <a:extLst>
                    <a:ext uri="{9D8B030D-6E8A-4147-A177-3AD203B41FA5}">
                      <a16:colId xmlns:a16="http://schemas.microsoft.com/office/drawing/2014/main" val="1621579747"/>
                    </a:ext>
                  </a:extLst>
                </a:gridCol>
                <a:gridCol w="1464310">
                  <a:extLst>
                    <a:ext uri="{9D8B030D-6E8A-4147-A177-3AD203B41FA5}">
                      <a16:colId xmlns:a16="http://schemas.microsoft.com/office/drawing/2014/main" val="2272929518"/>
                    </a:ext>
                  </a:extLst>
                </a:gridCol>
                <a:gridCol w="1464310">
                  <a:extLst>
                    <a:ext uri="{9D8B030D-6E8A-4147-A177-3AD203B41FA5}">
                      <a16:colId xmlns:a16="http://schemas.microsoft.com/office/drawing/2014/main" val="1585251676"/>
                    </a:ext>
                  </a:extLst>
                </a:gridCol>
                <a:gridCol w="1464310">
                  <a:extLst>
                    <a:ext uri="{9D8B030D-6E8A-4147-A177-3AD203B41FA5}">
                      <a16:colId xmlns:a16="http://schemas.microsoft.com/office/drawing/2014/main" val="1026811267"/>
                    </a:ext>
                  </a:extLst>
                </a:gridCol>
              </a:tblGrid>
              <a:tr h="514069">
                <a:tc>
                  <a:txBody>
                    <a:bodyPr/>
                    <a:lstStyle/>
                    <a:p>
                      <a:pPr algn="ctr" rtl="0" fontAlgn="base"/>
                      <a:r>
                        <a:rPr lang="en-US" sz="1000" b="1" i="0" dirty="0">
                          <a:solidFill>
                            <a:srgbClr val="000000"/>
                          </a:solidFill>
                          <a:effectLst/>
                          <a:latin typeface="Calibri" panose="020F0502020204030204" pitchFamily="34" charset="0"/>
                        </a:rPr>
                        <a:t>April 2024</a:t>
                      </a:r>
                      <a:r>
                        <a:rPr lang="en-US" sz="1000" b="0" i="0" dirty="0">
                          <a:solidFill>
                            <a:srgbClr val="000000"/>
                          </a:solidFill>
                          <a:effectLst/>
                          <a:latin typeface="Calibri" panose="020F0502020204030204" pitchFamily="34" charset="0"/>
                        </a:rPr>
                        <a:t>​</a:t>
                      </a:r>
                      <a:endParaRPr lang="en-US" sz="700" b="0" i="0" dirty="0">
                        <a:solidFill>
                          <a:srgbClr val="000000"/>
                        </a:solidFill>
                        <a:effectLst/>
                      </a:endParaRPr>
                    </a:p>
                  </a:txBody>
                  <a:tcPr marL="48986" marR="48986" marT="24493" marB="244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b="1" i="0">
                          <a:solidFill>
                            <a:srgbClr val="000000"/>
                          </a:solidFill>
                          <a:effectLst/>
                          <a:latin typeface="Calibri" panose="020F0502020204030204" pitchFamily="34" charset="0"/>
                        </a:rPr>
                        <a:t>May 2024</a:t>
                      </a:r>
                      <a:r>
                        <a:rPr lang="en-US" sz="1000" b="0" i="0">
                          <a:solidFill>
                            <a:srgbClr val="000000"/>
                          </a:solidFill>
                          <a:effectLst/>
                          <a:latin typeface="Calibri" panose="020F0502020204030204" pitchFamily="34" charset="0"/>
                        </a:rPr>
                        <a:t>​</a:t>
                      </a:r>
                      <a:endParaRPr lang="en-US" sz="700" b="0" i="0">
                        <a:solidFill>
                          <a:srgbClr val="000000"/>
                        </a:solidFill>
                        <a:effectLst/>
                      </a:endParaRPr>
                    </a:p>
                  </a:txBody>
                  <a:tcPr marL="48986" marR="48986" marT="24493" marB="244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b="1" i="0" dirty="0">
                          <a:solidFill>
                            <a:srgbClr val="000000"/>
                          </a:solidFill>
                          <a:effectLst/>
                          <a:latin typeface="Calibri" panose="020F0502020204030204" pitchFamily="34" charset="0"/>
                        </a:rPr>
                        <a:t>June 2024</a:t>
                      </a:r>
                      <a:r>
                        <a:rPr lang="en-US" sz="1000" b="0" i="0" dirty="0">
                          <a:solidFill>
                            <a:srgbClr val="000000"/>
                          </a:solidFill>
                          <a:effectLst/>
                          <a:latin typeface="Calibri" panose="020F0502020204030204" pitchFamily="34" charset="0"/>
                        </a:rPr>
                        <a:t>​</a:t>
                      </a:r>
                      <a:endParaRPr lang="en-US" sz="700" b="0" i="0" dirty="0">
                        <a:solidFill>
                          <a:srgbClr val="000000"/>
                        </a:solidFill>
                        <a:effectLst/>
                      </a:endParaRPr>
                    </a:p>
                  </a:txBody>
                  <a:tcPr marL="48986" marR="48986" marT="24493" marB="244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b="1" i="0">
                          <a:solidFill>
                            <a:srgbClr val="000000"/>
                          </a:solidFill>
                          <a:effectLst/>
                          <a:latin typeface="Calibri" panose="020F0502020204030204" pitchFamily="34" charset="0"/>
                        </a:rPr>
                        <a:t>July 2024</a:t>
                      </a:r>
                      <a:r>
                        <a:rPr lang="en-US" sz="1000" b="0" i="0">
                          <a:solidFill>
                            <a:srgbClr val="000000"/>
                          </a:solidFill>
                          <a:effectLst/>
                          <a:latin typeface="Calibri" panose="020F0502020204030204" pitchFamily="34" charset="0"/>
                        </a:rPr>
                        <a:t>​</a:t>
                      </a:r>
                      <a:endParaRPr lang="en-US" sz="700" b="0" i="0">
                        <a:solidFill>
                          <a:srgbClr val="000000"/>
                        </a:solidFill>
                        <a:effectLst/>
                      </a:endParaRPr>
                    </a:p>
                  </a:txBody>
                  <a:tcPr marL="48986" marR="48986" marT="24493" marB="244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b="1" i="0">
                          <a:solidFill>
                            <a:srgbClr val="000000"/>
                          </a:solidFill>
                          <a:effectLst/>
                          <a:latin typeface="Calibri" panose="020F0502020204030204" pitchFamily="34" charset="0"/>
                        </a:rPr>
                        <a:t>Aug 2024</a:t>
                      </a:r>
                      <a:r>
                        <a:rPr lang="en-US" sz="1000" b="0" i="0">
                          <a:solidFill>
                            <a:srgbClr val="000000"/>
                          </a:solidFill>
                          <a:effectLst/>
                          <a:latin typeface="Calibri" panose="020F0502020204030204" pitchFamily="34" charset="0"/>
                        </a:rPr>
                        <a:t>​</a:t>
                      </a:r>
                      <a:endParaRPr lang="en-US" sz="700" b="0" i="0">
                        <a:solidFill>
                          <a:srgbClr val="000000"/>
                        </a:solidFill>
                        <a:effectLst/>
                      </a:endParaRPr>
                    </a:p>
                  </a:txBody>
                  <a:tcPr marL="48986" marR="48986" marT="24493" marB="244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5575271"/>
                  </a:ext>
                </a:extLst>
              </a:tr>
              <a:tr h="514069">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auto"/>
                      <a:r>
                        <a:rPr lang="en-US" sz="10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auto"/>
                      <a:r>
                        <a:rPr lang="en-US" sz="10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0574170"/>
                  </a:ext>
                </a:extLst>
              </a:tr>
              <a:tr h="774864">
                <a:tc>
                  <a:txBody>
                    <a:bodyPr/>
                    <a:lstStyle/>
                    <a:p>
                      <a:pPr algn="ctr" rtl="0" fontAlgn="base"/>
                      <a:r>
                        <a:rPr lang="en-US" sz="1000" b="0" i="0" dirty="0">
                          <a:solidFill>
                            <a:srgbClr val="000000"/>
                          </a:solidFill>
                          <a:effectLst/>
                          <a:highlight>
                            <a:srgbClr val="FAC090"/>
                          </a:highlight>
                          <a:latin typeface="Calibri" panose="020F0502020204030204" pitchFamily="34" charset="0"/>
                        </a:rPr>
                        <a:t>Payers submit March 2024 MA APCD files</a:t>
                      </a:r>
                      <a:r>
                        <a:rPr lang="en-US" sz="700" b="0" i="0" dirty="0">
                          <a:solidFill>
                            <a:srgbClr val="000000"/>
                          </a:solidFill>
                          <a:effectLst/>
                          <a:highlight>
                            <a:srgbClr val="FAC090"/>
                          </a:highlight>
                          <a:latin typeface="Calibri" panose="020F0502020204030204" pitchFamily="34" charset="0"/>
                        </a:rPr>
                        <a:t>​</a:t>
                      </a:r>
                      <a:endParaRPr lang="en-US" sz="700" b="0" i="0" dirty="0">
                        <a:solidFill>
                          <a:srgbClr val="000000"/>
                        </a:solidFill>
                        <a:effectLst/>
                        <a:highlight>
                          <a:srgbClr val="FAC090"/>
                        </a:highlight>
                      </a:endParaRP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90"/>
                    </a:solidFill>
                  </a:tcPr>
                </a:tc>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auto"/>
                      <a:r>
                        <a:rPr lang="en-US" sz="10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auto"/>
                      <a:r>
                        <a:rPr lang="en-US" sz="10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1915124"/>
                  </a:ext>
                </a:extLst>
              </a:tr>
              <a:tr h="885867">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b="1" i="0" dirty="0">
                          <a:solidFill>
                            <a:srgbClr val="000000"/>
                          </a:solidFill>
                          <a:effectLst/>
                          <a:highlight>
                            <a:srgbClr val="FAC090"/>
                          </a:highlight>
                          <a:latin typeface="Calibri" panose="020F0502020204030204" pitchFamily="34" charset="0"/>
                        </a:rPr>
                        <a:t>Supplemental enrollment reports due </a:t>
                      </a:r>
                      <a:r>
                        <a:rPr lang="en-US" sz="1000" b="0" i="0" dirty="0">
                          <a:solidFill>
                            <a:srgbClr val="000000"/>
                          </a:solidFill>
                          <a:effectLst/>
                          <a:highlight>
                            <a:srgbClr val="FAC090"/>
                          </a:highlight>
                          <a:latin typeface="Calibri" panose="020F0502020204030204" pitchFamily="34" charset="0"/>
                        </a:rPr>
                        <a:t>(select payers)​</a:t>
                      </a:r>
                      <a:endParaRPr lang="en-US" sz="1000" b="0" i="0" dirty="0">
                        <a:solidFill>
                          <a:srgbClr val="000000"/>
                        </a:solidFill>
                        <a:effectLst/>
                        <a:highlight>
                          <a:srgbClr val="FAC090"/>
                        </a:highlight>
                      </a:endParaRP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C090"/>
                    </a:solidFill>
                  </a:tcPr>
                </a:tc>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auto"/>
                      <a:r>
                        <a:rPr lang="en-US" sz="10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auto"/>
                      <a:r>
                        <a:rPr lang="en-US" sz="10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247379"/>
                  </a:ext>
                </a:extLst>
              </a:tr>
              <a:tr h="806985">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auto"/>
                      <a:r>
                        <a:rPr lang="en-US" sz="700" b="0" i="0" dirty="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b="0" i="0" dirty="0">
                          <a:solidFill>
                            <a:srgbClr val="000000"/>
                          </a:solidFill>
                          <a:effectLst/>
                          <a:highlight>
                            <a:srgbClr val="DCE6F2"/>
                          </a:highlight>
                          <a:latin typeface="Calibri" panose="020F0502020204030204" pitchFamily="34" charset="0"/>
                        </a:rPr>
                        <a:t>MA </a:t>
                      </a:r>
                      <a:r>
                        <a:rPr lang="en-US" sz="1000" b="0" i="0">
                          <a:solidFill>
                            <a:srgbClr val="000000"/>
                          </a:solidFill>
                          <a:effectLst/>
                          <a:highlight>
                            <a:srgbClr val="DCE6F2"/>
                          </a:highlight>
                          <a:latin typeface="Calibri" panose="020F0502020204030204" pitchFamily="34" charset="0"/>
                        </a:rPr>
                        <a:t>APCD enrollment counts </a:t>
                      </a:r>
                      <a:r>
                        <a:rPr lang="en-US" sz="1000" b="0" i="0" dirty="0">
                          <a:solidFill>
                            <a:srgbClr val="000000"/>
                          </a:solidFill>
                          <a:effectLst/>
                          <a:highlight>
                            <a:srgbClr val="DCE6F2"/>
                          </a:highlight>
                          <a:latin typeface="Calibri" panose="020F0502020204030204" pitchFamily="34" charset="0"/>
                        </a:rPr>
                        <a:t>sent to payers for review​</a:t>
                      </a:r>
                      <a:endParaRPr lang="en-US" sz="1000" b="0" i="0" dirty="0">
                        <a:solidFill>
                          <a:srgbClr val="000000"/>
                        </a:solidFill>
                        <a:effectLst/>
                        <a:highlight>
                          <a:srgbClr val="DCE6F2"/>
                        </a:highlight>
                      </a:endParaRP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CE6F2"/>
                    </a:solidFill>
                  </a:tcPr>
                </a:tc>
                <a:tc>
                  <a:txBody>
                    <a:bodyPr/>
                    <a:lstStyle/>
                    <a:p>
                      <a:pPr algn="l" rtl="0" fontAlgn="auto"/>
                      <a:r>
                        <a:rPr lang="en-US" sz="10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auto"/>
                      <a:r>
                        <a:rPr lang="en-US" sz="10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447676"/>
                  </a:ext>
                </a:extLst>
              </a:tr>
              <a:tr h="492190">
                <a:tc>
                  <a:txBody>
                    <a:bodyPr/>
                    <a:lstStyle/>
                    <a:p>
                      <a:pPr algn="ctr" rtl="0" fontAlgn="auto"/>
                      <a:r>
                        <a:rPr lang="en-US" sz="700" b="0" i="0">
                          <a:solidFill>
                            <a:srgbClr val="000000"/>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auto"/>
                      <a:r>
                        <a:rPr lang="en-US" sz="700" b="0" i="0">
                          <a:solidFill>
                            <a:srgbClr val="FFFFFF"/>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auto"/>
                      <a:r>
                        <a:rPr lang="en-US" sz="700" b="0" i="0">
                          <a:solidFill>
                            <a:srgbClr val="FFFFFF"/>
                          </a:solidFill>
                          <a:effectLst/>
                          <a:latin typeface="Calibri" panose="020F0502020204030204" pitchFamily="34" charset="0"/>
                        </a:rPr>
                        <a:t>​</a:t>
                      </a: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ctr" rtl="0" fontAlgn="base"/>
                      <a:r>
                        <a:rPr lang="en-US" sz="1000" b="1" i="0" dirty="0">
                          <a:solidFill>
                            <a:srgbClr val="FFFFFF"/>
                          </a:solidFill>
                          <a:effectLst/>
                          <a:highlight>
                            <a:srgbClr val="0070C0"/>
                          </a:highlight>
                          <a:latin typeface="Calibri" panose="020F0502020204030204" pitchFamily="34" charset="0"/>
                        </a:rPr>
                        <a:t>Reporting</a:t>
                      </a:r>
                      <a:r>
                        <a:rPr lang="en-US" sz="700" b="0" i="0" dirty="0">
                          <a:solidFill>
                            <a:srgbClr val="000000"/>
                          </a:solidFill>
                          <a:effectLst/>
                          <a:highlight>
                            <a:srgbClr val="0070C0"/>
                          </a:highlight>
                          <a:latin typeface="Calibri" panose="020F0502020204030204" pitchFamily="34" charset="0"/>
                        </a:rPr>
                        <a:t>​</a:t>
                      </a:r>
                      <a:endParaRPr lang="en-US" sz="700" b="0" i="0" dirty="0">
                        <a:solidFill>
                          <a:srgbClr val="000000"/>
                        </a:solidFill>
                        <a:effectLst/>
                        <a:highlight>
                          <a:srgbClr val="0070C0"/>
                        </a:highlight>
                      </a:endParaRPr>
                    </a:p>
                  </a:txBody>
                  <a:tcPr marL="48986" marR="48986" marT="24493" marB="2449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413355827"/>
                  </a:ext>
                </a:extLst>
              </a:tr>
            </a:tbl>
          </a:graphicData>
        </a:graphic>
      </p:graphicFrame>
    </p:spTree>
    <p:extLst>
      <p:ext uri="{BB962C8B-B14F-4D97-AF65-F5344CB8AC3E}">
        <p14:creationId xmlns:p14="http://schemas.microsoft.com/office/powerpoint/2010/main" val="59686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11</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DOI Reporting</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Q1 2024 HMO Membership reports were sent to select payers in May. Signoff was due 7/5.</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Q2 2024 HMO Membership reports will be sent in August.</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Sep-2023 Claims/Utilization reports were sent to select payers in May. Signoff is due 7/22.</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Claims/Utilization reports using data through March 2024 are in process.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We continue to meet with a few payers to reconcile differences in certain utilization report categories.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Rx – counting 30 day supply vs. # of scripts – coding update implemented for March 2024 report.</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206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12</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Next Meetings</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endParaRPr lang="en-US" dirty="0">
              <a:latin typeface="Arial" panose="020B0604020202020204" pitchFamily="34" charset="0"/>
              <a:cs typeface="Arial" panose="020B0604020202020204" pitchFamily="34" charset="0"/>
            </a:endParaRPr>
          </a:p>
          <a:p>
            <a:pPr marL="257175" indent="-257175" defTabSz="685800" fontAlgn="auto">
              <a:spcBef>
                <a:spcPts val="900"/>
              </a:spcBef>
              <a:spcAft>
                <a:spcPts val="0"/>
              </a:spcAft>
              <a:buBlip>
                <a:blip r:embed="rId3"/>
              </a:buBlip>
            </a:pPr>
            <a:r>
              <a:rPr lang="en-US" dirty="0">
                <a:latin typeface="Arial" panose="020B0604020202020204" pitchFamily="34" charset="0"/>
                <a:cs typeface="Arial" panose="020B0604020202020204" pitchFamily="34" charset="0"/>
              </a:rPr>
              <a:t>August 13, 2024 @ 2:00 pm</a:t>
            </a:r>
            <a:endParaRPr lang="en-US"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endParaRPr lang="en-US"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dirty="0">
                <a:solidFill>
                  <a:srgbClr val="000000"/>
                </a:solidFill>
                <a:latin typeface="Arial" panose="020B0604020202020204" pitchFamily="34" charset="0"/>
                <a:ea typeface="+mn-ea"/>
                <a:cs typeface="Arial" panose="020B0604020202020204" pitchFamily="34" charset="0"/>
              </a:rPr>
              <a:t>September 10, 2024 @ 2:00 pm</a:t>
            </a: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114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13</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Questions?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endParaRPr lang="en-US" dirty="0">
              <a:latin typeface="Arial" panose="020B0604020202020204" pitchFamily="34" charset="0"/>
              <a:cs typeface="Arial" panose="020B0604020202020204" pitchFamily="34" charset="0"/>
            </a:endParaRP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772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2</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770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lang="en-US" sz="3300" b="1" dirty="0">
                <a:solidFill>
                  <a:srgbClr val="005480"/>
                </a:solidFill>
                <a:latin typeface="Arial" panose="020B0604020202020204" pitchFamily="34" charset="0"/>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2273941"/>
            <a:ext cx="7682949" cy="1884836"/>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MA APCD</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Enrollment Trends</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DOI Reporting</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Questions</a:t>
            </a:r>
          </a:p>
        </p:txBody>
      </p:sp>
    </p:spTree>
    <p:extLst>
      <p:ext uri="{BB962C8B-B14F-4D97-AF65-F5344CB8AC3E}">
        <p14:creationId xmlns:p14="http://schemas.microsoft.com/office/powerpoint/2010/main" val="336632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3</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MA APCD Intake</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78974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b="1" dirty="0">
                <a:latin typeface="Arial" panose="020B0604020202020204" pitchFamily="34" charset="0"/>
                <a:cs typeface="Arial" panose="020B0604020202020204" pitchFamily="34" charset="0"/>
              </a:rPr>
              <a:t>All APCD submissions through June 2024 are due by </a:t>
            </a:r>
            <a:r>
              <a:rPr lang="en-US" sz="1600" b="1" u="sng" dirty="0">
                <a:latin typeface="Arial" panose="020B0604020202020204" pitchFamily="34" charset="0"/>
                <a:cs typeface="Arial" panose="020B0604020202020204" pitchFamily="34" charset="0"/>
              </a:rPr>
              <a:t>July 31</a:t>
            </a:r>
            <a:r>
              <a:rPr lang="en-US" sz="1600" b="1" u="sng" baseline="30000" dirty="0">
                <a:latin typeface="Arial" panose="020B0604020202020204" pitchFamily="34" charset="0"/>
                <a:cs typeface="Arial" panose="020B0604020202020204" pitchFamily="34" charset="0"/>
              </a:rPr>
              <a:t>st</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This includes any re-submissions. </a:t>
            </a: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Please work with your liaison in submitting any overdue files from prior time periods as CHIA is preparing for our next data release using data through June 2024 and it’s critical that all data is in and passed.</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Please be mindful when selecting the Submission Month and Year in </a:t>
            </a:r>
            <a:r>
              <a:rPr lang="en-US" sz="1600" dirty="0" err="1">
                <a:solidFill>
                  <a:srgbClr val="000000"/>
                </a:solidFill>
                <a:latin typeface="Arial" panose="020B0604020202020204" pitchFamily="34" charset="0"/>
                <a:ea typeface="+mn-ea"/>
                <a:cs typeface="Arial" panose="020B0604020202020204" pitchFamily="34" charset="0"/>
              </a:rPr>
              <a:t>FileSecure</a:t>
            </a:r>
            <a:r>
              <a:rPr lang="en-US" sz="1600" dirty="0">
                <a:solidFill>
                  <a:srgbClr val="000000"/>
                </a:solidFill>
                <a:latin typeface="Arial" panose="020B0604020202020204" pitchFamily="34" charset="0"/>
                <a:ea typeface="+mn-ea"/>
                <a:cs typeface="Arial" panose="020B0604020202020204" pitchFamily="34" charset="0"/>
              </a:rPr>
              <a:t>. If the wrong month and/or year is selected, it will deactivate previously submitted, valid files.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CHIA continues to revisit Medical and Pharmacy Claim versioning methods with select payers. We’ll reach out when we have examples to share with each company.</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Please alert CHIA if you change PBMs as that could impact pharmacy claims versioning methods.</a:t>
            </a:r>
          </a:p>
        </p:txBody>
      </p:sp>
    </p:spTree>
    <p:extLst>
      <p:ext uri="{BB962C8B-B14F-4D97-AF65-F5344CB8AC3E}">
        <p14:creationId xmlns:p14="http://schemas.microsoft.com/office/powerpoint/2010/main" val="28820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4</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7458072"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865671"/>
            <a:ext cx="7682949" cy="3263623"/>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b="1" u="sng" dirty="0">
                <a:solidFill>
                  <a:srgbClr val="000000"/>
                </a:solidFill>
                <a:latin typeface="Arial" panose="020B0604020202020204" pitchFamily="34" charset="0"/>
                <a:ea typeface="+mn-ea"/>
                <a:cs typeface="Arial" panose="020B0604020202020204" pitchFamily="34" charset="0"/>
              </a:rPr>
              <a:t>Final</a:t>
            </a:r>
            <a:r>
              <a:rPr lang="en-US" sz="1600" b="1" dirty="0">
                <a:solidFill>
                  <a:srgbClr val="000000"/>
                </a:solidFill>
                <a:latin typeface="Arial" panose="020B0604020202020204" pitchFamily="34" charset="0"/>
                <a:ea typeface="+mn-ea"/>
                <a:cs typeface="Arial" panose="020B0604020202020204" pitchFamily="34" charset="0"/>
              </a:rPr>
              <a:t> versions are available on CHIA’s website.</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Added lookup value ‘X’ (not listed here or intersex) to Member Gender field based on the MassHealth Health Equity enrollment system updates. Impacts Eligibility and all 3 Claims files (medical, pharmacy, dental).</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Updated PV050 ‘filler’ field to remove reference to </a:t>
            </a:r>
            <a:r>
              <a:rPr lang="en-US" sz="1600" dirty="0" err="1">
                <a:solidFill>
                  <a:srgbClr val="000000"/>
                </a:solidFill>
                <a:latin typeface="Arial" panose="020B0604020202020204" pitchFamily="34" charset="0"/>
                <a:ea typeface="+mn-ea"/>
                <a:cs typeface="Arial" panose="020B0604020202020204" pitchFamily="34" charset="0"/>
              </a:rPr>
              <a:t>eVisit</a:t>
            </a:r>
            <a:r>
              <a:rPr lang="en-US" sz="1600" dirty="0">
                <a:solidFill>
                  <a:srgbClr val="000000"/>
                </a:solidFill>
                <a:latin typeface="Arial" panose="020B0604020202020204" pitchFamily="34" charset="0"/>
                <a:ea typeface="+mn-ea"/>
                <a:cs typeface="Arial" panose="020B0604020202020204" pitchFamily="34" charset="0"/>
              </a:rPr>
              <a:t> in Description column.</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Test files may be sent later this month. Please notify your liaison if you are planning on submitting a test file for any of these changes.</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July 2024 production data due by 8/31/24 will accept the new Member Gender value.</a:t>
            </a: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54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11CC-9F07-1D4B-2B70-5E35B9D8ACCA}"/>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E1CEA4AF-A801-761C-A3D5-E6DC3D24FE81}"/>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EC7CBD95-BB8F-8021-585D-E65E5357C8D2}"/>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5</a:t>
            </a:fld>
            <a:endParaRPr lang="en-US">
              <a:solidFill>
                <a:srgbClr val="000000"/>
              </a:solidFill>
              <a:ea typeface="+mn-ea"/>
            </a:endParaRPr>
          </a:p>
        </p:txBody>
      </p:sp>
      <p:sp>
        <p:nvSpPr>
          <p:cNvPr id="4" name="Headline">
            <a:extLst>
              <a:ext uri="{FF2B5EF4-FFF2-40B4-BE49-F238E27FC236}">
                <a16:creationId xmlns:a16="http://schemas.microsoft.com/office/drawing/2014/main" id="{A50A452A-50E9-A8B5-CFF5-369A3A0680BC}"/>
              </a:ext>
            </a:extLst>
          </p:cNvPr>
          <p:cNvSpPr txBox="1">
            <a:spLocks/>
          </p:cNvSpPr>
          <p:nvPr/>
        </p:nvSpPr>
        <p:spPr>
          <a:xfrm>
            <a:off x="708163" y="1289603"/>
            <a:ext cx="7458072" cy="6848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p>
          <a:p>
            <a:pPr defTabSz="685800" fontAlgn="auto">
              <a:lnSpc>
                <a:spcPct val="100000"/>
              </a:lnSpc>
              <a:spcBef>
                <a:spcPts val="0"/>
              </a:spcBef>
              <a:spcAft>
                <a:spcPts val="0"/>
              </a:spcAft>
              <a:defRPr/>
            </a:pPr>
            <a:endParaRPr kumimoji="0" lang="en-US" sz="1200" b="1" i="0" u="none" strike="noStrike" kern="1200" cap="none" spc="0" normalizeH="0" baseline="0" noProof="0" dirty="0">
              <a:ln>
                <a:noFill/>
              </a:ln>
              <a:solidFill>
                <a:srgbClr val="004178"/>
              </a:solidFill>
              <a:effectLst/>
              <a:uLnTx/>
              <a:uFillTx/>
              <a:latin typeface="Arial"/>
              <a:ea typeface="ＭＳ Ｐゴシック" charset="0"/>
              <a:cs typeface="Arial"/>
            </a:endParaRPr>
          </a:p>
        </p:txBody>
      </p:sp>
      <p:cxnSp>
        <p:nvCxnSpPr>
          <p:cNvPr id="7" name="Decorative: horizontal rule">
            <a:extLst>
              <a:ext uri="{FF2B5EF4-FFF2-40B4-BE49-F238E27FC236}">
                <a16:creationId xmlns:a16="http://schemas.microsoft.com/office/drawing/2014/main" id="{6DC331AE-4072-37C4-71D5-FC1B8CCA97E0}"/>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DA0F6E03-9006-B4F2-46A0-033C906450A1}"/>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58A5EB70-787E-6B9B-8FDE-15BD12B1E4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7E55B63B-6E69-35DD-054D-313AD9D226DC}"/>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26417E6F-B8E8-F620-0BD1-94DBD366F101}"/>
              </a:ext>
            </a:extLst>
          </p:cNvPr>
          <p:cNvGraphicFramePr>
            <a:graphicFrameLocks noGrp="1"/>
          </p:cNvGraphicFramePr>
          <p:nvPr>
            <p:extLst>
              <p:ext uri="{D42A27DB-BD31-4B8C-83A1-F6EECF244321}">
                <p14:modId xmlns:p14="http://schemas.microsoft.com/office/powerpoint/2010/main" val="3534953453"/>
              </p:ext>
            </p:extLst>
          </p:nvPr>
        </p:nvGraphicFramePr>
        <p:xfrm>
          <a:off x="549137" y="2085692"/>
          <a:ext cx="7886701" cy="3303243"/>
        </p:xfrm>
        <a:graphic>
          <a:graphicData uri="http://schemas.openxmlformats.org/drawingml/2006/table">
            <a:tbl>
              <a:tblPr firstRow="1" firstCol="1" bandRow="1"/>
              <a:tblGrid>
                <a:gridCol w="306004">
                  <a:extLst>
                    <a:ext uri="{9D8B030D-6E8A-4147-A177-3AD203B41FA5}">
                      <a16:colId xmlns:a16="http://schemas.microsoft.com/office/drawing/2014/main" val="796658114"/>
                    </a:ext>
                  </a:extLst>
                </a:gridCol>
                <a:gridCol w="246065">
                  <a:extLst>
                    <a:ext uri="{9D8B030D-6E8A-4147-A177-3AD203B41FA5}">
                      <a16:colId xmlns:a16="http://schemas.microsoft.com/office/drawing/2014/main" val="3929496651"/>
                    </a:ext>
                  </a:extLst>
                </a:gridCol>
                <a:gridCol w="294963">
                  <a:extLst>
                    <a:ext uri="{9D8B030D-6E8A-4147-A177-3AD203B41FA5}">
                      <a16:colId xmlns:a16="http://schemas.microsoft.com/office/drawing/2014/main" val="2830670951"/>
                    </a:ext>
                  </a:extLst>
                </a:gridCol>
                <a:gridCol w="640400">
                  <a:extLst>
                    <a:ext uri="{9D8B030D-6E8A-4147-A177-3AD203B41FA5}">
                      <a16:colId xmlns:a16="http://schemas.microsoft.com/office/drawing/2014/main" val="3045329306"/>
                    </a:ext>
                  </a:extLst>
                </a:gridCol>
                <a:gridCol w="492130">
                  <a:extLst>
                    <a:ext uri="{9D8B030D-6E8A-4147-A177-3AD203B41FA5}">
                      <a16:colId xmlns:a16="http://schemas.microsoft.com/office/drawing/2014/main" val="2521742662"/>
                    </a:ext>
                  </a:extLst>
                </a:gridCol>
                <a:gridCol w="441655">
                  <a:extLst>
                    <a:ext uri="{9D8B030D-6E8A-4147-A177-3AD203B41FA5}">
                      <a16:colId xmlns:a16="http://schemas.microsoft.com/office/drawing/2014/main" val="3161129964"/>
                    </a:ext>
                  </a:extLst>
                </a:gridCol>
                <a:gridCol w="736618">
                  <a:extLst>
                    <a:ext uri="{9D8B030D-6E8A-4147-A177-3AD203B41FA5}">
                      <a16:colId xmlns:a16="http://schemas.microsoft.com/office/drawing/2014/main" val="3128573832"/>
                    </a:ext>
                  </a:extLst>
                </a:gridCol>
                <a:gridCol w="694030">
                  <a:extLst>
                    <a:ext uri="{9D8B030D-6E8A-4147-A177-3AD203B41FA5}">
                      <a16:colId xmlns:a16="http://schemas.microsoft.com/office/drawing/2014/main" val="4207224046"/>
                    </a:ext>
                  </a:extLst>
                </a:gridCol>
                <a:gridCol w="738195">
                  <a:extLst>
                    <a:ext uri="{9D8B030D-6E8A-4147-A177-3AD203B41FA5}">
                      <a16:colId xmlns:a16="http://schemas.microsoft.com/office/drawing/2014/main" val="3344539152"/>
                    </a:ext>
                  </a:extLst>
                </a:gridCol>
                <a:gridCol w="1883344">
                  <a:extLst>
                    <a:ext uri="{9D8B030D-6E8A-4147-A177-3AD203B41FA5}">
                      <a16:colId xmlns:a16="http://schemas.microsoft.com/office/drawing/2014/main" val="1607011846"/>
                    </a:ext>
                  </a:extLst>
                </a:gridCol>
                <a:gridCol w="733463">
                  <a:extLst>
                    <a:ext uri="{9D8B030D-6E8A-4147-A177-3AD203B41FA5}">
                      <a16:colId xmlns:a16="http://schemas.microsoft.com/office/drawing/2014/main" val="1320106839"/>
                    </a:ext>
                  </a:extLst>
                </a:gridCol>
                <a:gridCol w="384871">
                  <a:extLst>
                    <a:ext uri="{9D8B030D-6E8A-4147-A177-3AD203B41FA5}">
                      <a16:colId xmlns:a16="http://schemas.microsoft.com/office/drawing/2014/main" val="1763758403"/>
                    </a:ext>
                  </a:extLst>
                </a:gridCol>
                <a:gridCol w="294963">
                  <a:extLst>
                    <a:ext uri="{9D8B030D-6E8A-4147-A177-3AD203B41FA5}">
                      <a16:colId xmlns:a16="http://schemas.microsoft.com/office/drawing/2014/main" val="53737570"/>
                    </a:ext>
                  </a:extLst>
                </a:gridCol>
              </a:tblGrid>
              <a:tr h="785291">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ME013</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Member 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2/2024</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Lookup Table - Text</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tlkpGender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char[1]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Member's 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Report member gender as reported on enrollment form in alpha format.  Used to create Unique Member ID. </a:t>
                      </a:r>
                      <a:r>
                        <a:rPr lang="en-US" sz="900" b="1">
                          <a:solidFill>
                            <a:srgbClr val="000000"/>
                          </a:solidFill>
                          <a:effectLst/>
                          <a:latin typeface="Arial" panose="020B0604020202020204" pitchFamily="34" charset="0"/>
                          <a:ea typeface="Times New Roman" panose="02020603050405020304" pitchFamily="18" charset="0"/>
                        </a:rPr>
                        <a:t> EXAMPLE:  </a:t>
                      </a:r>
                      <a:r>
                        <a:rPr lang="en-US" sz="900">
                          <a:solidFill>
                            <a:srgbClr val="000000"/>
                          </a:solidFill>
                          <a:effectLst/>
                          <a:latin typeface="Arial" panose="020B0604020202020204" pitchFamily="34" charset="0"/>
                          <a:ea typeface="Times New Roman" panose="02020603050405020304" pitchFamily="18" charset="0"/>
                        </a:rPr>
                        <a:t>F = 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All</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100%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A0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19153256"/>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Code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Description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58783748"/>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38467203"/>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12354512"/>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Male/Trans Man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76863629"/>
                  </a:ext>
                </a:extLst>
              </a:tr>
              <a:tr h="314116">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Female/Trans Woman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70849383"/>
                  </a:ext>
                </a:extLst>
              </a:tr>
              <a:tr h="471174">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G</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Genderqueer/gender nonconforming: neither exclusively male nor 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68592158"/>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Non-binary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17681427"/>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highlight>
                            <a:srgbClr val="FFFF00"/>
                          </a:highlight>
                          <a:latin typeface="Arial" panose="020B0604020202020204" pitchFamily="34" charset="0"/>
                          <a:ea typeface="Times New Roman" panose="02020603050405020304" pitchFamily="18" charset="0"/>
                        </a:rPr>
                        <a:t>X</a:t>
                      </a:r>
                      <a:endParaRPr lang="en-US" sz="120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highlight>
                            <a:srgbClr val="FFFF00"/>
                          </a:highlight>
                          <a:latin typeface="Arial" panose="020B0604020202020204" pitchFamily="34" charset="0"/>
                          <a:ea typeface="Times New Roman" panose="02020603050405020304" pitchFamily="18" charset="0"/>
                        </a:rPr>
                        <a:t>Not listed here, or intersex</a:t>
                      </a:r>
                      <a:endParaRPr lang="en-US" sz="12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47240114"/>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Other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93847985"/>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U</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Unknown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8548306"/>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Choose not to answer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459275"/>
                  </a:ext>
                </a:extLst>
              </a:tr>
            </a:tbl>
          </a:graphicData>
        </a:graphic>
      </p:graphicFrame>
    </p:spTree>
    <p:extLst>
      <p:ext uri="{BB962C8B-B14F-4D97-AF65-F5344CB8AC3E}">
        <p14:creationId xmlns:p14="http://schemas.microsoft.com/office/powerpoint/2010/main" val="105239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11CC-9F07-1D4B-2B70-5E35B9D8ACCA}"/>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E1CEA4AF-A801-761C-A3D5-E6DC3D24FE81}"/>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EC7CBD95-BB8F-8021-585D-E65E5357C8D2}"/>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6</a:t>
            </a:fld>
            <a:endParaRPr lang="en-US">
              <a:solidFill>
                <a:srgbClr val="000000"/>
              </a:solidFill>
              <a:ea typeface="+mn-ea"/>
            </a:endParaRPr>
          </a:p>
        </p:txBody>
      </p:sp>
      <p:sp>
        <p:nvSpPr>
          <p:cNvPr id="4" name="Headline">
            <a:extLst>
              <a:ext uri="{FF2B5EF4-FFF2-40B4-BE49-F238E27FC236}">
                <a16:creationId xmlns:a16="http://schemas.microsoft.com/office/drawing/2014/main" id="{A50A452A-50E9-A8B5-CFF5-369A3A0680BC}"/>
              </a:ext>
            </a:extLst>
          </p:cNvPr>
          <p:cNvSpPr txBox="1">
            <a:spLocks/>
          </p:cNvSpPr>
          <p:nvPr/>
        </p:nvSpPr>
        <p:spPr>
          <a:xfrm>
            <a:off x="708163" y="1289603"/>
            <a:ext cx="7458072" cy="6848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p>
          <a:p>
            <a:pPr defTabSz="685800" fontAlgn="auto">
              <a:lnSpc>
                <a:spcPct val="100000"/>
              </a:lnSpc>
              <a:spcBef>
                <a:spcPts val="0"/>
              </a:spcBef>
              <a:spcAft>
                <a:spcPts val="0"/>
              </a:spcAft>
              <a:defRPr/>
            </a:pPr>
            <a:endParaRPr kumimoji="0" lang="en-US" sz="1200" b="1" i="0" u="none" strike="noStrike" kern="1200" cap="none" spc="0" normalizeH="0" baseline="0" noProof="0" dirty="0">
              <a:ln>
                <a:noFill/>
              </a:ln>
              <a:solidFill>
                <a:srgbClr val="004178"/>
              </a:solidFill>
              <a:effectLst/>
              <a:uLnTx/>
              <a:uFillTx/>
              <a:latin typeface="Arial"/>
              <a:ea typeface="ＭＳ Ｐゴシック" charset="0"/>
              <a:cs typeface="Arial"/>
            </a:endParaRPr>
          </a:p>
        </p:txBody>
      </p:sp>
      <p:cxnSp>
        <p:nvCxnSpPr>
          <p:cNvPr id="7" name="Decorative: horizontal rule">
            <a:extLst>
              <a:ext uri="{FF2B5EF4-FFF2-40B4-BE49-F238E27FC236}">
                <a16:creationId xmlns:a16="http://schemas.microsoft.com/office/drawing/2014/main" id="{6DC331AE-4072-37C4-71D5-FC1B8CCA97E0}"/>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DA0F6E03-9006-B4F2-46A0-033C906450A1}"/>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58A5EB70-787E-6B9B-8FDE-15BD12B1E4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7E55B63B-6E69-35DD-054D-313AD9D226DC}"/>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9D5F8172-1781-011F-A6F0-6F2BC0E66C1A}"/>
              </a:ext>
            </a:extLst>
          </p:cNvPr>
          <p:cNvGraphicFramePr>
            <a:graphicFrameLocks noGrp="1"/>
          </p:cNvGraphicFramePr>
          <p:nvPr>
            <p:extLst>
              <p:ext uri="{D42A27DB-BD31-4B8C-83A1-F6EECF244321}">
                <p14:modId xmlns:p14="http://schemas.microsoft.com/office/powerpoint/2010/main" val="3911857628"/>
              </p:ext>
            </p:extLst>
          </p:nvPr>
        </p:nvGraphicFramePr>
        <p:xfrm>
          <a:off x="628649" y="1911510"/>
          <a:ext cx="7886701" cy="3291165"/>
        </p:xfrm>
        <a:graphic>
          <a:graphicData uri="http://schemas.openxmlformats.org/drawingml/2006/table">
            <a:tbl>
              <a:tblPr firstRow="1" firstCol="1" bandRow="1"/>
              <a:tblGrid>
                <a:gridCol w="282344">
                  <a:extLst>
                    <a:ext uri="{9D8B030D-6E8A-4147-A177-3AD203B41FA5}">
                      <a16:colId xmlns:a16="http://schemas.microsoft.com/office/drawing/2014/main" val="1172487873"/>
                    </a:ext>
                  </a:extLst>
                </a:gridCol>
                <a:gridCol w="272880">
                  <a:extLst>
                    <a:ext uri="{9D8B030D-6E8A-4147-A177-3AD203B41FA5}">
                      <a16:colId xmlns:a16="http://schemas.microsoft.com/office/drawing/2014/main" val="1013245838"/>
                    </a:ext>
                  </a:extLst>
                </a:gridCol>
                <a:gridCol w="367520">
                  <a:extLst>
                    <a:ext uri="{9D8B030D-6E8A-4147-A177-3AD203B41FA5}">
                      <a16:colId xmlns:a16="http://schemas.microsoft.com/office/drawing/2014/main" val="63211616"/>
                    </a:ext>
                  </a:extLst>
                </a:gridCol>
                <a:gridCol w="577307">
                  <a:extLst>
                    <a:ext uri="{9D8B030D-6E8A-4147-A177-3AD203B41FA5}">
                      <a16:colId xmlns:a16="http://schemas.microsoft.com/office/drawing/2014/main" val="882507712"/>
                    </a:ext>
                  </a:extLst>
                </a:gridCol>
                <a:gridCol w="528409">
                  <a:extLst>
                    <a:ext uri="{9D8B030D-6E8A-4147-A177-3AD203B41FA5}">
                      <a16:colId xmlns:a16="http://schemas.microsoft.com/office/drawing/2014/main" val="2433916742"/>
                    </a:ext>
                  </a:extLst>
                </a:gridCol>
                <a:gridCol w="526832">
                  <a:extLst>
                    <a:ext uri="{9D8B030D-6E8A-4147-A177-3AD203B41FA5}">
                      <a16:colId xmlns:a16="http://schemas.microsoft.com/office/drawing/2014/main" val="1363507344"/>
                    </a:ext>
                  </a:extLst>
                </a:gridCol>
                <a:gridCol w="817062">
                  <a:extLst>
                    <a:ext uri="{9D8B030D-6E8A-4147-A177-3AD203B41FA5}">
                      <a16:colId xmlns:a16="http://schemas.microsoft.com/office/drawing/2014/main" val="1751424572"/>
                    </a:ext>
                  </a:extLst>
                </a:gridCol>
                <a:gridCol w="575729">
                  <a:extLst>
                    <a:ext uri="{9D8B030D-6E8A-4147-A177-3AD203B41FA5}">
                      <a16:colId xmlns:a16="http://schemas.microsoft.com/office/drawing/2014/main" val="542877084"/>
                    </a:ext>
                  </a:extLst>
                </a:gridCol>
                <a:gridCol w="913280">
                  <a:extLst>
                    <a:ext uri="{9D8B030D-6E8A-4147-A177-3AD203B41FA5}">
                      <a16:colId xmlns:a16="http://schemas.microsoft.com/office/drawing/2014/main" val="1973984938"/>
                    </a:ext>
                  </a:extLst>
                </a:gridCol>
                <a:gridCol w="1711414">
                  <a:extLst>
                    <a:ext uri="{9D8B030D-6E8A-4147-A177-3AD203B41FA5}">
                      <a16:colId xmlns:a16="http://schemas.microsoft.com/office/drawing/2014/main" val="3114095152"/>
                    </a:ext>
                  </a:extLst>
                </a:gridCol>
                <a:gridCol w="608853">
                  <a:extLst>
                    <a:ext uri="{9D8B030D-6E8A-4147-A177-3AD203B41FA5}">
                      <a16:colId xmlns:a16="http://schemas.microsoft.com/office/drawing/2014/main" val="1934897303"/>
                    </a:ext>
                  </a:extLst>
                </a:gridCol>
                <a:gridCol w="369098">
                  <a:extLst>
                    <a:ext uri="{9D8B030D-6E8A-4147-A177-3AD203B41FA5}">
                      <a16:colId xmlns:a16="http://schemas.microsoft.com/office/drawing/2014/main" val="1042426625"/>
                    </a:ext>
                  </a:extLst>
                </a:gridCol>
                <a:gridCol w="335973">
                  <a:extLst>
                    <a:ext uri="{9D8B030D-6E8A-4147-A177-3AD203B41FA5}">
                      <a16:colId xmlns:a16="http://schemas.microsoft.com/office/drawing/2014/main" val="270662435"/>
                    </a:ext>
                  </a:extLst>
                </a:gridCol>
              </a:tblGrid>
              <a:tr h="814812">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MC</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MC012</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Member Gender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2/2024</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Lookup Table - Text</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tlkpGender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char[1]</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Patient's Gender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Report patient gender as found on the claim in alpha format.  Used to validate clinical services when applicable and Unique Member ID. </a:t>
                      </a:r>
                      <a:r>
                        <a:rPr lang="en-US" sz="900" b="1">
                          <a:solidFill>
                            <a:srgbClr val="000000"/>
                          </a:solidFill>
                          <a:effectLst/>
                          <a:latin typeface="Arial" panose="020B0604020202020204" pitchFamily="34" charset="0"/>
                          <a:ea typeface="Times New Roman" panose="02020603050405020304" pitchFamily="18" charset="0"/>
                        </a:rPr>
                        <a:t> EXAMPLE: </a:t>
                      </a:r>
                      <a:r>
                        <a:rPr lang="en-US" sz="900">
                          <a:solidFill>
                            <a:srgbClr val="000000"/>
                          </a:solidFill>
                          <a:effectLst/>
                          <a:latin typeface="Arial" panose="020B0604020202020204" pitchFamily="34" charset="0"/>
                          <a:ea typeface="Times New Roman" panose="02020603050405020304" pitchFamily="18" charset="0"/>
                        </a:rPr>
                        <a:t> F = Female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All</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98%</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45321153"/>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Code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Description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2694322"/>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82625771"/>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Male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24883376"/>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Male/Trans Man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27733982"/>
                  </a:ext>
                </a:extLst>
              </a:tr>
              <a:tr h="271604">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Female/Trans Woman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24776870"/>
                  </a:ext>
                </a:extLst>
              </a:tr>
              <a:tr h="407406">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G</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Genderqueer/gender nonconforming: neither exclusively male nor female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111536"/>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latin typeface="Arial" panose="020B0604020202020204" pitchFamily="34" charset="0"/>
                          <a:ea typeface="Times New Roman" panose="02020603050405020304" pitchFamily="18" charset="0"/>
                        </a:rPr>
                        <a:t>Non-binary</a:t>
                      </a:r>
                      <a:endParaRPr lang="en-US" sz="1200" dirty="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62497217"/>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highlight>
                            <a:srgbClr val="FFFF00"/>
                          </a:highlight>
                          <a:latin typeface="Arial" panose="020B0604020202020204" pitchFamily="34" charset="0"/>
                          <a:ea typeface="Times New Roman" panose="02020603050405020304" pitchFamily="18" charset="0"/>
                        </a:rPr>
                        <a:t>X</a:t>
                      </a:r>
                      <a:endParaRPr lang="en-US" sz="1200">
                        <a:effectLst/>
                        <a:highlight>
                          <a:srgbClr val="FFFF00"/>
                        </a:highligh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highlight>
                            <a:srgbClr val="FFFF00"/>
                          </a:highlight>
                          <a:latin typeface="Arial" panose="020B0604020202020204" pitchFamily="34" charset="0"/>
                          <a:ea typeface="Times New Roman" panose="02020603050405020304" pitchFamily="18" charset="0"/>
                        </a:rPr>
                        <a:t>Not listed here, or intersex</a:t>
                      </a:r>
                      <a:endParaRPr lang="en-US" sz="1200" dirty="0">
                        <a:effectLst/>
                        <a:highlight>
                          <a:srgbClr val="FFFF00"/>
                        </a:highligh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6665510"/>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O</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latin typeface="Arial" panose="020B0604020202020204" pitchFamily="34" charset="0"/>
                          <a:ea typeface="Times New Roman" panose="02020603050405020304" pitchFamily="18" charset="0"/>
                        </a:rPr>
                        <a:t>Other</a:t>
                      </a:r>
                      <a:endParaRPr lang="en-US" sz="1200" dirty="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185738"/>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U</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Unknown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11325104"/>
                  </a:ext>
                </a:extLst>
              </a:tr>
              <a:tr h="19804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Choose not to answer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6446112"/>
                  </a:ext>
                </a:extLst>
              </a:tr>
            </a:tbl>
          </a:graphicData>
        </a:graphic>
      </p:graphicFrame>
    </p:spTree>
    <p:extLst>
      <p:ext uri="{BB962C8B-B14F-4D97-AF65-F5344CB8AC3E}">
        <p14:creationId xmlns:p14="http://schemas.microsoft.com/office/powerpoint/2010/main" val="208294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11CC-9F07-1D4B-2B70-5E35B9D8ACCA}"/>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E1CEA4AF-A801-761C-A3D5-E6DC3D24FE81}"/>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EC7CBD95-BB8F-8021-585D-E65E5357C8D2}"/>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7</a:t>
            </a:fld>
            <a:endParaRPr lang="en-US">
              <a:solidFill>
                <a:srgbClr val="000000"/>
              </a:solidFill>
              <a:ea typeface="+mn-ea"/>
            </a:endParaRPr>
          </a:p>
        </p:txBody>
      </p:sp>
      <p:sp>
        <p:nvSpPr>
          <p:cNvPr id="4" name="Headline">
            <a:extLst>
              <a:ext uri="{FF2B5EF4-FFF2-40B4-BE49-F238E27FC236}">
                <a16:creationId xmlns:a16="http://schemas.microsoft.com/office/drawing/2014/main" id="{A50A452A-50E9-A8B5-CFF5-369A3A0680BC}"/>
              </a:ext>
            </a:extLst>
          </p:cNvPr>
          <p:cNvSpPr txBox="1">
            <a:spLocks/>
          </p:cNvSpPr>
          <p:nvPr/>
        </p:nvSpPr>
        <p:spPr>
          <a:xfrm>
            <a:off x="708163" y="1289603"/>
            <a:ext cx="7458072" cy="6848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p>
          <a:p>
            <a:pPr defTabSz="685800" fontAlgn="auto">
              <a:lnSpc>
                <a:spcPct val="100000"/>
              </a:lnSpc>
              <a:spcBef>
                <a:spcPts val="0"/>
              </a:spcBef>
              <a:spcAft>
                <a:spcPts val="0"/>
              </a:spcAft>
              <a:defRPr/>
            </a:pPr>
            <a:endParaRPr kumimoji="0" lang="en-US" sz="1200" b="1" i="0" u="none" strike="noStrike" kern="1200" cap="none" spc="0" normalizeH="0" baseline="0" noProof="0" dirty="0">
              <a:ln>
                <a:noFill/>
              </a:ln>
              <a:solidFill>
                <a:srgbClr val="004178"/>
              </a:solidFill>
              <a:effectLst/>
              <a:uLnTx/>
              <a:uFillTx/>
              <a:latin typeface="Arial"/>
              <a:ea typeface="ＭＳ Ｐゴシック" charset="0"/>
              <a:cs typeface="Arial"/>
            </a:endParaRPr>
          </a:p>
        </p:txBody>
      </p:sp>
      <p:cxnSp>
        <p:nvCxnSpPr>
          <p:cNvPr id="7" name="Decorative: horizontal rule">
            <a:extLst>
              <a:ext uri="{FF2B5EF4-FFF2-40B4-BE49-F238E27FC236}">
                <a16:creationId xmlns:a16="http://schemas.microsoft.com/office/drawing/2014/main" id="{6DC331AE-4072-37C4-71D5-FC1B8CCA97E0}"/>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DA0F6E03-9006-B4F2-46A0-033C906450A1}"/>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58A5EB70-787E-6B9B-8FDE-15BD12B1E4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7E55B63B-6E69-35DD-054D-313AD9D226DC}"/>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F568DAE1-5B10-3111-F8D1-D6F9B4DDE0B2}"/>
              </a:ext>
            </a:extLst>
          </p:cNvPr>
          <p:cNvGraphicFramePr>
            <a:graphicFrameLocks noGrp="1"/>
          </p:cNvGraphicFramePr>
          <p:nvPr>
            <p:extLst>
              <p:ext uri="{D42A27DB-BD31-4B8C-83A1-F6EECF244321}">
                <p14:modId xmlns:p14="http://schemas.microsoft.com/office/powerpoint/2010/main" val="3275901140"/>
              </p:ext>
            </p:extLst>
          </p:nvPr>
        </p:nvGraphicFramePr>
        <p:xfrm>
          <a:off x="675862" y="1974405"/>
          <a:ext cx="7886699" cy="2909182"/>
        </p:xfrm>
        <a:graphic>
          <a:graphicData uri="http://schemas.openxmlformats.org/drawingml/2006/table">
            <a:tbl>
              <a:tblPr firstRow="1" firstCol="1" bandRow="1"/>
              <a:tblGrid>
                <a:gridCol w="283921">
                  <a:extLst>
                    <a:ext uri="{9D8B030D-6E8A-4147-A177-3AD203B41FA5}">
                      <a16:colId xmlns:a16="http://schemas.microsoft.com/office/drawing/2014/main" val="137072212"/>
                    </a:ext>
                  </a:extLst>
                </a:gridCol>
                <a:gridCol w="257106">
                  <a:extLst>
                    <a:ext uri="{9D8B030D-6E8A-4147-A177-3AD203B41FA5}">
                      <a16:colId xmlns:a16="http://schemas.microsoft.com/office/drawing/2014/main" val="1730997583"/>
                    </a:ext>
                  </a:extLst>
                </a:gridCol>
                <a:gridCol w="283921">
                  <a:extLst>
                    <a:ext uri="{9D8B030D-6E8A-4147-A177-3AD203B41FA5}">
                      <a16:colId xmlns:a16="http://schemas.microsoft.com/office/drawing/2014/main" val="1585342648"/>
                    </a:ext>
                  </a:extLst>
                </a:gridCol>
                <a:gridCol w="577307">
                  <a:extLst>
                    <a:ext uri="{9D8B030D-6E8A-4147-A177-3AD203B41FA5}">
                      <a16:colId xmlns:a16="http://schemas.microsoft.com/office/drawing/2014/main" val="3135934271"/>
                    </a:ext>
                  </a:extLst>
                </a:gridCol>
                <a:gridCol w="481089">
                  <a:extLst>
                    <a:ext uri="{9D8B030D-6E8A-4147-A177-3AD203B41FA5}">
                      <a16:colId xmlns:a16="http://schemas.microsoft.com/office/drawing/2014/main" val="331890906"/>
                    </a:ext>
                  </a:extLst>
                </a:gridCol>
                <a:gridCol w="479511">
                  <a:extLst>
                    <a:ext uri="{9D8B030D-6E8A-4147-A177-3AD203B41FA5}">
                      <a16:colId xmlns:a16="http://schemas.microsoft.com/office/drawing/2014/main" val="2733873639"/>
                    </a:ext>
                  </a:extLst>
                </a:gridCol>
                <a:gridCol w="962177">
                  <a:extLst>
                    <a:ext uri="{9D8B030D-6E8A-4147-A177-3AD203B41FA5}">
                      <a16:colId xmlns:a16="http://schemas.microsoft.com/office/drawing/2014/main" val="2618651797"/>
                    </a:ext>
                  </a:extLst>
                </a:gridCol>
                <a:gridCol w="575729">
                  <a:extLst>
                    <a:ext uri="{9D8B030D-6E8A-4147-A177-3AD203B41FA5}">
                      <a16:colId xmlns:a16="http://schemas.microsoft.com/office/drawing/2014/main" val="4201916639"/>
                    </a:ext>
                  </a:extLst>
                </a:gridCol>
                <a:gridCol w="815485">
                  <a:extLst>
                    <a:ext uri="{9D8B030D-6E8A-4147-A177-3AD203B41FA5}">
                      <a16:colId xmlns:a16="http://schemas.microsoft.com/office/drawing/2014/main" val="4178488997"/>
                    </a:ext>
                  </a:extLst>
                </a:gridCol>
                <a:gridCol w="1903849">
                  <a:extLst>
                    <a:ext uri="{9D8B030D-6E8A-4147-A177-3AD203B41FA5}">
                      <a16:colId xmlns:a16="http://schemas.microsoft.com/office/drawing/2014/main" val="3483206869"/>
                    </a:ext>
                  </a:extLst>
                </a:gridCol>
                <a:gridCol w="594657">
                  <a:extLst>
                    <a:ext uri="{9D8B030D-6E8A-4147-A177-3AD203B41FA5}">
                      <a16:colId xmlns:a16="http://schemas.microsoft.com/office/drawing/2014/main" val="1317197667"/>
                    </a:ext>
                  </a:extLst>
                </a:gridCol>
                <a:gridCol w="384871">
                  <a:extLst>
                    <a:ext uri="{9D8B030D-6E8A-4147-A177-3AD203B41FA5}">
                      <a16:colId xmlns:a16="http://schemas.microsoft.com/office/drawing/2014/main" val="3760480257"/>
                    </a:ext>
                  </a:extLst>
                </a:gridCol>
                <a:gridCol w="287076">
                  <a:extLst>
                    <a:ext uri="{9D8B030D-6E8A-4147-A177-3AD203B41FA5}">
                      <a16:colId xmlns:a16="http://schemas.microsoft.com/office/drawing/2014/main" val="1525435113"/>
                    </a:ext>
                  </a:extLst>
                </a:gridCol>
              </a:tblGrid>
              <a:tr h="752375">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PC</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PC012</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Member Gender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2/2024</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Lookup Table - Text</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tlkpGender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char[1]</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Patient's Gender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Report patient gender as found on the claim in alpha format.  Used to validate clinical services when applicable and Unique Member ID. </a:t>
                      </a:r>
                      <a:r>
                        <a:rPr lang="en-US" sz="900" b="1">
                          <a:solidFill>
                            <a:srgbClr val="000000"/>
                          </a:solidFill>
                          <a:effectLst/>
                          <a:latin typeface="Arial" panose="020B0604020202020204" pitchFamily="34" charset="0"/>
                          <a:ea typeface="Times New Roman" panose="02020603050405020304" pitchFamily="18" charset="0"/>
                        </a:rPr>
                        <a:t> EXAMPLE: </a:t>
                      </a:r>
                      <a:r>
                        <a:rPr lang="en-US" sz="900">
                          <a:solidFill>
                            <a:srgbClr val="000000"/>
                          </a:solidFill>
                          <a:effectLst/>
                          <a:latin typeface="Arial" panose="020B0604020202020204" pitchFamily="34" charset="0"/>
                          <a:ea typeface="Times New Roman" panose="02020603050405020304" pitchFamily="18" charset="0"/>
                        </a:rPr>
                        <a:t> F = Female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All</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100%</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8316210"/>
                  </a:ext>
                </a:extLst>
              </a:tr>
              <a:tr h="15047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Code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Description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78367338"/>
                  </a:ext>
                </a:extLst>
              </a:tr>
              <a:tr h="167194">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08525712"/>
                  </a:ext>
                </a:extLst>
              </a:tr>
              <a:tr h="167194">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Male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9821187"/>
                  </a:ext>
                </a:extLst>
              </a:tr>
              <a:tr h="15047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Male/Trans Man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42810596"/>
                  </a:ext>
                </a:extLst>
              </a:tr>
              <a:tr h="300950">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Female/Trans Woman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43768988"/>
                  </a:ext>
                </a:extLst>
              </a:tr>
              <a:tr h="4514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dirty="0">
                          <a:solidFill>
                            <a:srgbClr val="FFFFFF"/>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G</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Genderqueer/gender nonconforming: neither exclusively male nor female</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43029046"/>
                  </a:ext>
                </a:extLst>
              </a:tr>
              <a:tr h="15047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Non-binary</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13631574"/>
                  </a:ext>
                </a:extLst>
              </a:tr>
              <a:tr h="15047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highlight>
                            <a:srgbClr val="FFFF00"/>
                          </a:highlight>
                          <a:latin typeface="Arial" panose="020B0604020202020204" pitchFamily="34" charset="0"/>
                          <a:ea typeface="Times New Roman" panose="02020603050405020304" pitchFamily="18" charset="0"/>
                        </a:rPr>
                        <a:t>X</a:t>
                      </a:r>
                      <a:endParaRPr lang="en-US" sz="1200">
                        <a:effectLst/>
                        <a:highlight>
                          <a:srgbClr val="FFFF00"/>
                        </a:highligh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highlight>
                            <a:srgbClr val="FFFF00"/>
                          </a:highlight>
                          <a:latin typeface="Arial" panose="020B0604020202020204" pitchFamily="34" charset="0"/>
                          <a:ea typeface="Times New Roman" panose="02020603050405020304" pitchFamily="18" charset="0"/>
                        </a:rPr>
                        <a:t>Not listed here, or intersex</a:t>
                      </a:r>
                      <a:endParaRPr lang="en-US" sz="1200" dirty="0">
                        <a:effectLst/>
                        <a:highlight>
                          <a:srgbClr val="FFFF00"/>
                        </a:highligh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24180143"/>
                  </a:ext>
                </a:extLst>
              </a:tr>
              <a:tr h="167194">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O</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Other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13642757"/>
                  </a:ext>
                </a:extLst>
              </a:tr>
              <a:tr h="15047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U</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Unknown</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53002557"/>
                  </a:ext>
                </a:extLst>
              </a:tr>
              <a:tr h="15047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Choose not to answer</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01" marR="67901"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7901" marR="6790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1915002"/>
                  </a:ext>
                </a:extLst>
              </a:tr>
            </a:tbl>
          </a:graphicData>
        </a:graphic>
      </p:graphicFrame>
    </p:spTree>
    <p:extLst>
      <p:ext uri="{BB962C8B-B14F-4D97-AF65-F5344CB8AC3E}">
        <p14:creationId xmlns:p14="http://schemas.microsoft.com/office/powerpoint/2010/main" val="405527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11CC-9F07-1D4B-2B70-5E35B9D8ACCA}"/>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E1CEA4AF-A801-761C-A3D5-E6DC3D24FE81}"/>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EC7CBD95-BB8F-8021-585D-E65E5357C8D2}"/>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8</a:t>
            </a:fld>
            <a:endParaRPr lang="en-US">
              <a:solidFill>
                <a:srgbClr val="000000"/>
              </a:solidFill>
              <a:ea typeface="+mn-ea"/>
            </a:endParaRPr>
          </a:p>
        </p:txBody>
      </p:sp>
      <p:sp>
        <p:nvSpPr>
          <p:cNvPr id="4" name="Headline">
            <a:extLst>
              <a:ext uri="{FF2B5EF4-FFF2-40B4-BE49-F238E27FC236}">
                <a16:creationId xmlns:a16="http://schemas.microsoft.com/office/drawing/2014/main" id="{A50A452A-50E9-A8B5-CFF5-369A3A0680BC}"/>
              </a:ext>
            </a:extLst>
          </p:cNvPr>
          <p:cNvSpPr txBox="1">
            <a:spLocks/>
          </p:cNvSpPr>
          <p:nvPr/>
        </p:nvSpPr>
        <p:spPr>
          <a:xfrm>
            <a:off x="708163" y="1289603"/>
            <a:ext cx="7458072" cy="6848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p>
          <a:p>
            <a:pPr defTabSz="685800" fontAlgn="auto">
              <a:lnSpc>
                <a:spcPct val="100000"/>
              </a:lnSpc>
              <a:spcBef>
                <a:spcPts val="0"/>
              </a:spcBef>
              <a:spcAft>
                <a:spcPts val="0"/>
              </a:spcAft>
              <a:defRPr/>
            </a:pPr>
            <a:endParaRPr kumimoji="0" lang="en-US" sz="1200" b="1" i="0" u="none" strike="noStrike" kern="1200" cap="none" spc="0" normalizeH="0" baseline="0" noProof="0" dirty="0">
              <a:ln>
                <a:noFill/>
              </a:ln>
              <a:solidFill>
                <a:srgbClr val="004178"/>
              </a:solidFill>
              <a:effectLst/>
              <a:uLnTx/>
              <a:uFillTx/>
              <a:latin typeface="Arial"/>
              <a:ea typeface="ＭＳ Ｐゴシック" charset="0"/>
              <a:cs typeface="Arial"/>
            </a:endParaRPr>
          </a:p>
        </p:txBody>
      </p:sp>
      <p:cxnSp>
        <p:nvCxnSpPr>
          <p:cNvPr id="7" name="Decorative: horizontal rule">
            <a:extLst>
              <a:ext uri="{FF2B5EF4-FFF2-40B4-BE49-F238E27FC236}">
                <a16:creationId xmlns:a16="http://schemas.microsoft.com/office/drawing/2014/main" id="{6DC331AE-4072-37C4-71D5-FC1B8CCA97E0}"/>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DA0F6E03-9006-B4F2-46A0-033C906450A1}"/>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58A5EB70-787E-6B9B-8FDE-15BD12B1E4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7E55B63B-6E69-35DD-054D-313AD9D226DC}"/>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99F03297-3D70-B06B-67BA-32F277522288}"/>
              </a:ext>
            </a:extLst>
          </p:cNvPr>
          <p:cNvGraphicFramePr>
            <a:graphicFrameLocks noGrp="1"/>
          </p:cNvGraphicFramePr>
          <p:nvPr>
            <p:extLst>
              <p:ext uri="{D42A27DB-BD31-4B8C-83A1-F6EECF244321}">
                <p14:modId xmlns:p14="http://schemas.microsoft.com/office/powerpoint/2010/main" val="2438471744"/>
              </p:ext>
            </p:extLst>
          </p:nvPr>
        </p:nvGraphicFramePr>
        <p:xfrm>
          <a:off x="708162" y="1959353"/>
          <a:ext cx="7886702" cy="3097530"/>
        </p:xfrm>
        <a:graphic>
          <a:graphicData uri="http://schemas.openxmlformats.org/drawingml/2006/table">
            <a:tbl>
              <a:tblPr firstRow="1" firstCol="1" bandRow="1"/>
              <a:tblGrid>
                <a:gridCol w="282344">
                  <a:extLst>
                    <a:ext uri="{9D8B030D-6E8A-4147-A177-3AD203B41FA5}">
                      <a16:colId xmlns:a16="http://schemas.microsoft.com/office/drawing/2014/main" val="3807422151"/>
                    </a:ext>
                  </a:extLst>
                </a:gridCol>
                <a:gridCol w="268148">
                  <a:extLst>
                    <a:ext uri="{9D8B030D-6E8A-4147-A177-3AD203B41FA5}">
                      <a16:colId xmlns:a16="http://schemas.microsoft.com/office/drawing/2014/main" val="819409515"/>
                    </a:ext>
                  </a:extLst>
                </a:gridCol>
                <a:gridCol w="280767">
                  <a:extLst>
                    <a:ext uri="{9D8B030D-6E8A-4147-A177-3AD203B41FA5}">
                      <a16:colId xmlns:a16="http://schemas.microsoft.com/office/drawing/2014/main" val="3633664"/>
                    </a:ext>
                  </a:extLst>
                </a:gridCol>
                <a:gridCol w="529986">
                  <a:extLst>
                    <a:ext uri="{9D8B030D-6E8A-4147-A177-3AD203B41FA5}">
                      <a16:colId xmlns:a16="http://schemas.microsoft.com/office/drawing/2014/main" val="3311676123"/>
                    </a:ext>
                  </a:extLst>
                </a:gridCol>
                <a:gridCol w="531564">
                  <a:extLst>
                    <a:ext uri="{9D8B030D-6E8A-4147-A177-3AD203B41FA5}">
                      <a16:colId xmlns:a16="http://schemas.microsoft.com/office/drawing/2014/main" val="1810313274"/>
                    </a:ext>
                  </a:extLst>
                </a:gridCol>
                <a:gridCol w="482666">
                  <a:extLst>
                    <a:ext uri="{9D8B030D-6E8A-4147-A177-3AD203B41FA5}">
                      <a16:colId xmlns:a16="http://schemas.microsoft.com/office/drawing/2014/main" val="3729876802"/>
                    </a:ext>
                  </a:extLst>
                </a:gridCol>
                <a:gridCol w="820217">
                  <a:extLst>
                    <a:ext uri="{9D8B030D-6E8A-4147-A177-3AD203B41FA5}">
                      <a16:colId xmlns:a16="http://schemas.microsoft.com/office/drawing/2014/main" val="104193045"/>
                    </a:ext>
                  </a:extLst>
                </a:gridCol>
                <a:gridCol w="630936">
                  <a:extLst>
                    <a:ext uri="{9D8B030D-6E8A-4147-A177-3AD203B41FA5}">
                      <a16:colId xmlns:a16="http://schemas.microsoft.com/office/drawing/2014/main" val="2887600281"/>
                    </a:ext>
                  </a:extLst>
                </a:gridCol>
                <a:gridCol w="772897">
                  <a:extLst>
                    <a:ext uri="{9D8B030D-6E8A-4147-A177-3AD203B41FA5}">
                      <a16:colId xmlns:a16="http://schemas.microsoft.com/office/drawing/2014/main" val="3518636022"/>
                    </a:ext>
                  </a:extLst>
                </a:gridCol>
                <a:gridCol w="2011108">
                  <a:extLst>
                    <a:ext uri="{9D8B030D-6E8A-4147-A177-3AD203B41FA5}">
                      <a16:colId xmlns:a16="http://schemas.microsoft.com/office/drawing/2014/main" val="2491537671"/>
                    </a:ext>
                  </a:extLst>
                </a:gridCol>
                <a:gridCol w="612008">
                  <a:extLst>
                    <a:ext uri="{9D8B030D-6E8A-4147-A177-3AD203B41FA5}">
                      <a16:colId xmlns:a16="http://schemas.microsoft.com/office/drawing/2014/main" val="1842070948"/>
                    </a:ext>
                  </a:extLst>
                </a:gridCol>
                <a:gridCol w="373830">
                  <a:extLst>
                    <a:ext uri="{9D8B030D-6E8A-4147-A177-3AD203B41FA5}">
                      <a16:colId xmlns:a16="http://schemas.microsoft.com/office/drawing/2014/main" val="41405904"/>
                    </a:ext>
                  </a:extLst>
                </a:gridCol>
                <a:gridCol w="290231">
                  <a:extLst>
                    <a:ext uri="{9D8B030D-6E8A-4147-A177-3AD203B41FA5}">
                      <a16:colId xmlns:a16="http://schemas.microsoft.com/office/drawing/2014/main" val="3147158994"/>
                    </a:ext>
                  </a:extLst>
                </a:gridCol>
              </a:tblGrid>
              <a:tr h="685800">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DC</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DC012</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Member 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2/2024</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Lookup Table - Text</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tlkpGender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char[1]</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Patient's 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Report patient gender as found on the claim in alpha format.  Used to validate clinical services when applicable and Unique Member ID. </a:t>
                      </a:r>
                      <a:r>
                        <a:rPr lang="en-US" sz="900" b="1">
                          <a:solidFill>
                            <a:srgbClr val="000000"/>
                          </a:solidFill>
                          <a:effectLst/>
                          <a:latin typeface="Arial" panose="020B0604020202020204" pitchFamily="34" charset="0"/>
                          <a:ea typeface="Times New Roman" panose="02020603050405020304" pitchFamily="18" charset="0"/>
                        </a:rPr>
                        <a:t> EXAMPLE: </a:t>
                      </a:r>
                      <a:r>
                        <a:rPr lang="en-US" sz="900">
                          <a:solidFill>
                            <a:srgbClr val="000000"/>
                          </a:solidFill>
                          <a:effectLst/>
                          <a:latin typeface="Arial" panose="020B0604020202020204" pitchFamily="34" charset="0"/>
                          <a:ea typeface="Times New Roman" panose="02020603050405020304" pitchFamily="18" charset="0"/>
                        </a:rPr>
                        <a:t> F = 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All</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100%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98341863"/>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Code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Description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57526699"/>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8926701"/>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01883819"/>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Male/Trans Man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92633132"/>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Female/Trans Woman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37269765"/>
                  </a:ext>
                </a:extLst>
              </a:tr>
              <a:tr h="411480">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G</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Genderqueer/gender nonconforming: neither exclusively male nor 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2137138"/>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Non-binary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61979418"/>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highlight>
                            <a:srgbClr val="FFFF00"/>
                          </a:highlight>
                          <a:latin typeface="Arial" panose="020B0604020202020204" pitchFamily="34" charset="0"/>
                          <a:ea typeface="Times New Roman" panose="02020603050405020304" pitchFamily="18" charset="0"/>
                        </a:rPr>
                        <a:t>X</a:t>
                      </a:r>
                      <a:endParaRPr lang="en-US" sz="120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highlight>
                            <a:srgbClr val="FFFF00"/>
                          </a:highlight>
                          <a:latin typeface="Arial" panose="020B0604020202020204" pitchFamily="34" charset="0"/>
                          <a:ea typeface="Times New Roman" panose="02020603050405020304" pitchFamily="18" charset="0"/>
                        </a:rPr>
                        <a:t>Not listed here, or intersex</a:t>
                      </a:r>
                      <a:endParaRPr lang="en-US" sz="12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17027874"/>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Other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60610661"/>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U</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Unknown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70958374"/>
                  </a:ext>
                </a:extLst>
              </a:tr>
              <a:tr h="200025">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Choose not to answer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9793712"/>
                  </a:ext>
                </a:extLst>
              </a:tr>
            </a:tbl>
          </a:graphicData>
        </a:graphic>
      </p:graphicFrame>
    </p:spTree>
    <p:extLst>
      <p:ext uri="{BB962C8B-B14F-4D97-AF65-F5344CB8AC3E}">
        <p14:creationId xmlns:p14="http://schemas.microsoft.com/office/powerpoint/2010/main" val="397573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9</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Enrollment Trends Update</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latin typeface="Arial" panose="020B0604020202020204" pitchFamily="34" charset="0"/>
                <a:cs typeface="Arial" panose="020B0604020202020204" pitchFamily="34" charset="0"/>
              </a:rPr>
              <a:t>The next Enrollment Trends reporting cycle will be based on data through March 2024 and is scheduled to be published in August/September 2024.​​</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CHIA shared APCD-sourced enrollment counts for payer review in early June. These enrollment counts are based on payers’ March 2024 ME submissions and do not reflect any supplemental data.​</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Comments or concerns about this data were due before </a:t>
            </a:r>
            <a:r>
              <a:rPr lang="en-US" sz="1600" b="1" dirty="0">
                <a:solidFill>
                  <a:srgbClr val="000000"/>
                </a:solidFill>
                <a:latin typeface="Arial" panose="020B0604020202020204" pitchFamily="34" charset="0"/>
                <a:ea typeface="+mn-ea"/>
                <a:cs typeface="Arial" panose="020B0604020202020204" pitchFamily="34" charset="0"/>
              </a:rPr>
              <a:t>June 28, 2024</a:t>
            </a:r>
            <a:r>
              <a:rPr lang="en-US" sz="1600" dirty="0">
                <a:solidFill>
                  <a:srgbClr val="000000"/>
                </a:solidFill>
                <a:latin typeface="Arial" panose="020B0604020202020204" pitchFamily="34" charset="0"/>
                <a:ea typeface="+mn-ea"/>
                <a:cs typeface="Arial" panose="020B0604020202020204" pitchFamily="34" charset="0"/>
              </a:rPr>
              <a:t>. Feedback received after this date may not be incorporated into the upcoming report​.</a:t>
            </a:r>
          </a:p>
          <a:p>
            <a:pPr marL="257175" indent="-257175" defTabSz="685800" fontAlgn="auto">
              <a:spcBef>
                <a:spcPts val="900"/>
              </a:spcBef>
              <a:spcAft>
                <a:spcPts val="0"/>
              </a:spcAft>
              <a:buBlip>
                <a:blip r:embed="rId3"/>
              </a:buBlip>
            </a:pPr>
            <a:r>
              <a:rPr lang="en-US" sz="1600" b="1" dirty="0">
                <a:solidFill>
                  <a:srgbClr val="000000"/>
                </a:solidFill>
                <a:latin typeface="Arial" panose="020B0604020202020204" pitchFamily="34" charset="0"/>
                <a:ea typeface="+mn-ea"/>
                <a:cs typeface="Arial" panose="020B0604020202020204" pitchFamily="34" charset="0"/>
              </a:rPr>
              <a:t>For questions on Enrollment Trends</a:t>
            </a:r>
            <a:r>
              <a:rPr lang="en-US" sz="1600" dirty="0">
                <a:solidFill>
                  <a:srgbClr val="000000"/>
                </a:solidFill>
                <a:latin typeface="Arial" panose="020B0604020202020204" pitchFamily="34" charset="0"/>
                <a:ea typeface="+mn-ea"/>
                <a:cs typeface="Arial" panose="020B0604020202020204" pitchFamily="34" charset="0"/>
              </a:rPr>
              <a:t>: Contact your </a:t>
            </a:r>
            <a:r>
              <a:rPr lang="en-US" sz="1600" u="sng" dirty="0">
                <a:solidFill>
                  <a:srgbClr val="000000"/>
                </a:solidFill>
                <a:latin typeface="Arial" panose="020B0604020202020204" pitchFamily="34" charset="0"/>
                <a:ea typeface="+mn-ea"/>
                <a:cs typeface="Arial" panose="020B0604020202020204" pitchFamily="34" charset="0"/>
              </a:rPr>
              <a:t>CHIA liaison</a:t>
            </a:r>
            <a:r>
              <a:rPr lang="en-US" sz="1600" dirty="0">
                <a:solidFill>
                  <a:srgbClr val="000000"/>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023545008"/>
      </p:ext>
    </p:extLst>
  </p:cSld>
  <p:clrMapOvr>
    <a:masterClrMapping/>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483868-18c9-4cdc-a318-1360b15594a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7879BB3EB3E841817F962675E65027" ma:contentTypeVersion="12" ma:contentTypeDescription="Create a new document." ma:contentTypeScope="" ma:versionID="ce6d483025a4fc3c8cdfedbd848c1c2a">
  <xsd:schema xmlns:xsd="http://www.w3.org/2001/XMLSchema" xmlns:xs="http://www.w3.org/2001/XMLSchema" xmlns:p="http://schemas.microsoft.com/office/2006/metadata/properties" xmlns:ns2="2d8504ea-bdc4-4bf8-af11-a3723acdf21b" xmlns:ns3="e4483868-18c9-4cdc-a318-1360b15594a8" targetNamespace="http://schemas.microsoft.com/office/2006/metadata/properties" ma:root="true" ma:fieldsID="3a1db8df325b8cfd31e5550fe139794a" ns2:_="" ns3:_="">
    <xsd:import namespace="2d8504ea-bdc4-4bf8-af11-a3723acdf21b"/>
    <xsd:import namespace="e4483868-18c9-4cdc-a318-1360b15594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504ea-bdc4-4bf8-af11-a3723acdf2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83868-18c9-4cdc-a318-1360b15594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131BA-36CF-4932-B8E4-E3313DBC5EB2}">
  <ds:schemaRefs>
    <ds:schemaRef ds:uri="http://schemas.microsoft.com/sharepoint/v3/contenttype/forms"/>
  </ds:schemaRefs>
</ds:datastoreItem>
</file>

<file path=customXml/itemProps2.xml><?xml version="1.0" encoding="utf-8"?>
<ds:datastoreItem xmlns:ds="http://schemas.openxmlformats.org/officeDocument/2006/customXml" ds:itemID="{91A42410-6E41-45A2-8604-800970ADC117}">
  <ds:schemaRefs>
    <ds:schemaRef ds:uri="http://purl.org/dc/dcmitype/"/>
    <ds:schemaRef ds:uri="http://schemas.microsoft.com/office/2006/documentManagement/types"/>
    <ds:schemaRef ds:uri="2d8504ea-bdc4-4bf8-af11-a3723acdf21b"/>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 ds:uri="http://schemas.microsoft.com/office/infopath/2007/PartnerControls"/>
    <ds:schemaRef ds:uri="e4483868-18c9-4cdc-a318-1360b15594a8"/>
  </ds:schemaRefs>
</ds:datastoreItem>
</file>

<file path=customXml/itemProps3.xml><?xml version="1.0" encoding="utf-8"?>
<ds:datastoreItem xmlns:ds="http://schemas.openxmlformats.org/officeDocument/2006/customXml" ds:itemID="{EE2382CA-21DD-4245-A2D5-9FC497CCED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504ea-bdc4-4bf8-af11-a3723acdf21b"/>
    <ds:schemaRef ds:uri="e4483868-18c9-4cdc-a318-1360b1559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FINALPowerPointTEMPLATE</Template>
  <TotalTime>79154</TotalTime>
  <Words>1427</Words>
  <Application>Microsoft Macintosh PowerPoint</Application>
  <PresentationFormat>On-screen Show (4:3)</PresentationFormat>
  <Paragraphs>639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HINES</dc:creator>
  <cp:lastModifiedBy>Rick Vogel</cp:lastModifiedBy>
  <cp:revision>1229</cp:revision>
  <cp:lastPrinted>2024-02-27T15:22:14Z</cp:lastPrinted>
  <dcterms:created xsi:type="dcterms:W3CDTF">2014-02-09T20:57:02Z</dcterms:created>
  <dcterms:modified xsi:type="dcterms:W3CDTF">2024-07-12T12:34:47Z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0x010100BA7879BB3EB3E841817F962675E65027</vt:lpwstr>
  </property>
  <property fmtid="{D5CDD505-2E9C-101B-9397-08002B2CF9AE}" pid="3" name="MediaServiceImageTags">
    <vt:lpwstr/>
  </property>
</Properties>
</file>