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9" r:id="rId3"/>
    <p:sldId id="258" r:id="rId4"/>
    <p:sldId id="260" r:id="rId5"/>
    <p:sldId id="265" r:id="rId6"/>
    <p:sldId id="270" r:id="rId7"/>
    <p:sldId id="266" r:id="rId8"/>
    <p:sldId id="267" r:id="rId9"/>
    <p:sldId id="268" r:id="rId10"/>
    <p:sldId id="269" r:id="rId11"/>
    <p:sldId id="274" r:id="rId12"/>
    <p:sldId id="271" r:id="rId13"/>
    <p:sldId id="272" r:id="rId14"/>
    <p:sldId id="273" r:id="rId15"/>
    <p:sldId id="275" r:id="rId16"/>
    <p:sldId id="27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Osaka" pitchFamily="-5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Osaka" pitchFamily="-5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Osaka" pitchFamily="-5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Osaka" pitchFamily="-5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Osaka" pitchFamily="-5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Osaka" pitchFamily="-5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Osaka" pitchFamily="-5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Osaka" pitchFamily="-5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Osaka" pitchFamily="-5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tha" initials="L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975" autoAdjust="0"/>
  </p:normalViewPr>
  <p:slideViewPr>
    <p:cSldViewPr>
      <p:cViewPr>
        <p:scale>
          <a:sx n="72" d="100"/>
          <a:sy n="72" d="100"/>
        </p:scale>
        <p:origin x="-14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1-07T14:48:17.661" idx="2">
    <p:pos x="10" y="10"/>
    <p:text>Change to CHIA Template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4B3AE66B-F70F-4313-9E28-10354644E0C1}" type="datetimeFigureOut">
              <a:rPr lang="en-US"/>
              <a:pPr>
                <a:defRPr/>
              </a:pPr>
              <a:t>1/8/2013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3AEB6725-FA16-49A7-BCD2-D2A5806620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33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055F0FA9-BBAA-4C85-BDE5-ABED7F23E0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944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008903-75FA-43FD-AA34-067AE973F2E3}" type="slidenum">
              <a:rPr lang="en-US" smtClean="0">
                <a:ea typeface="Osaka" pitchFamily="-54" charset="-128"/>
              </a:rPr>
              <a:pPr/>
              <a:t>1</a:t>
            </a:fld>
            <a:endParaRPr lang="en-US" dirty="0" smtClean="0">
              <a:ea typeface="Osaka" pitchFamily="-5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F0FA9-BBAA-4C85-BDE5-ABED7F23E09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092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F0FA9-BBAA-4C85-BDE5-ABED7F23E09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3824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F0FA9-BBAA-4C85-BDE5-ABED7F23E09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33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F0FA9-BBAA-4C85-BDE5-ABED7F23E09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903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F0FA9-BBAA-4C85-BDE5-ABED7F23E09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63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F0FA9-BBAA-4C85-BDE5-ABED7F23E09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847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F0FA9-BBAA-4C85-BDE5-ABED7F23E09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58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F0FA9-BBAA-4C85-BDE5-ABED7F23E09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263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F0FA9-BBAA-4C85-BDE5-ABED7F23E09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19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F0FA9-BBAA-4C85-BDE5-ABED7F23E09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49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F0FA9-BBAA-4C85-BDE5-ABED7F23E09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410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reedman_logo_ppt_0910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7849754" y="5918200"/>
            <a:ext cx="648566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thinrule_09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687388"/>
            <a:ext cx="7773987" cy="4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thinnerrule_0910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609600" y="6094413"/>
            <a:ext cx="36972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rgbClr val="002B69"/>
                </a:solidFill>
                <a:latin typeface="Verdana Bold" charset="0"/>
                <a:ea typeface="Geneva" charset="-128"/>
              </a:rPr>
              <a:t>Copyright ©2012 Freedman Healthcare, LLC  </a:t>
            </a:r>
            <a:r>
              <a:rPr lang="en-US" sz="2400" dirty="0">
                <a:ea typeface="Geneva" charset="-128"/>
              </a:rPr>
              <a:t> 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458200" y="6400800"/>
            <a:ext cx="534988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92B26CA1-57C3-49AC-9BA3-CFA01FE757F3}" type="slidenum">
              <a:rPr lang="en-US" sz="1400">
                <a:solidFill>
                  <a:srgbClr val="002B69"/>
                </a:solidFill>
                <a:latin typeface="+mj-lt"/>
              </a:rPr>
              <a:pPr>
                <a:defRPr/>
              </a:pPr>
              <a:t>‹#›</a:t>
            </a:fld>
            <a:endParaRPr lang="en-US" sz="1400" dirty="0">
              <a:solidFill>
                <a:srgbClr val="002B69"/>
              </a:solidFill>
              <a:latin typeface="+mj-lt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4213" y="685800"/>
            <a:ext cx="7773987" cy="4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2400" dirty="0">
                <a:ea typeface="Geneva" charset="-128"/>
              </a:rPr>
              <a:t>  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6400800"/>
            <a:ext cx="534988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4DB967E4-4FE4-4413-B648-A0EDF7D9D3BA}" type="slidenum">
              <a:rPr lang="en-US" sz="1400">
                <a:solidFill>
                  <a:srgbClr val="002B69"/>
                </a:solidFill>
                <a:latin typeface="+mj-lt"/>
              </a:rPr>
              <a:pPr>
                <a:defRPr/>
              </a:pPr>
              <a:t>‹#›</a:t>
            </a:fld>
            <a:endParaRPr lang="en-US" sz="1400" dirty="0">
              <a:solidFill>
                <a:srgbClr val="002B69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TAG Meeting with Carriers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590800"/>
            <a:ext cx="7010400" cy="3276600"/>
          </a:xfrm>
        </p:spPr>
        <p:txBody>
          <a:bodyPr/>
          <a:lstStyle/>
          <a:p>
            <a:r>
              <a:rPr lang="en-US" sz="2800" dirty="0" smtClean="0"/>
              <a:t>State </a:t>
            </a:r>
            <a:r>
              <a:rPr lang="en-US" sz="2800" dirty="0"/>
              <a:t>Alternate Risk Adjustment </a:t>
            </a:r>
            <a:r>
              <a:rPr lang="en-US" sz="2800" dirty="0" smtClean="0"/>
              <a:t>Methodology</a:t>
            </a:r>
          </a:p>
          <a:p>
            <a:r>
              <a:rPr lang="en-US" sz="2800" dirty="0" smtClean="0"/>
              <a:t>New Data Elements</a:t>
            </a:r>
          </a:p>
          <a:p>
            <a:endParaRPr lang="en-US" sz="2800" dirty="0" smtClean="0"/>
          </a:p>
          <a:p>
            <a:r>
              <a:rPr lang="en-US" sz="2800" dirty="0" smtClean="0"/>
              <a:t>January 8, 2013</a:t>
            </a:r>
          </a:p>
          <a:p>
            <a:endParaRPr lang="en-US" sz="2800" dirty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 123- Monthly Premium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Members expected monthly premium</a:t>
            </a:r>
          </a:p>
          <a:p>
            <a:r>
              <a:rPr lang="en-US" dirty="0" smtClean="0"/>
              <a:t>Reported </a:t>
            </a:r>
            <a:r>
              <a:rPr lang="en-US" dirty="0"/>
              <a:t>on all lines of eligibility, regardless of relationship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34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ME078-</a:t>
            </a:r>
            <a:r>
              <a:rPr lang="en-US" dirty="0"/>
              <a:t> Employer Zip Code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Zip Code of the Subscriber’s Employer</a:t>
            </a:r>
          </a:p>
          <a:p>
            <a:r>
              <a:rPr lang="en-US" dirty="0"/>
              <a:t>A2 at 9</a:t>
            </a:r>
            <a:r>
              <a:rPr lang="en-US" dirty="0" smtClean="0"/>
              <a:t>0</a:t>
            </a:r>
            <a:r>
              <a:rPr lang="en-US" dirty="0"/>
              <a:t>%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33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 of State Claims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Member eligibility and claims for out of state residents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56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Carve Outs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Would like to survey plans about what services are </a:t>
            </a:r>
            <a:r>
              <a:rPr lang="en-US" b="1" dirty="0" smtClean="0">
                <a:solidFill>
                  <a:srgbClr val="002060"/>
                </a:solidFill>
              </a:rPr>
              <a:t>carved</a:t>
            </a:r>
            <a:r>
              <a:rPr lang="en-US" dirty="0" smtClean="0">
                <a:solidFill>
                  <a:srgbClr val="002060"/>
                </a:solidFill>
              </a:rPr>
              <a:t> out.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Input on preferred </a:t>
            </a:r>
            <a:r>
              <a:rPr lang="en-US" sz="2400" dirty="0">
                <a:solidFill>
                  <a:srgbClr val="002060"/>
                </a:solidFill>
              </a:rPr>
              <a:t>method of </a:t>
            </a:r>
            <a:r>
              <a:rPr lang="en-US" sz="2400" dirty="0" smtClean="0">
                <a:solidFill>
                  <a:srgbClr val="002060"/>
                </a:solidFill>
              </a:rPr>
              <a:t>contact Online survey versus phone call?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29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>
            <a:endCxn id="21" idx="0"/>
          </p:cNvCxnSpPr>
          <p:nvPr/>
        </p:nvCxnSpPr>
        <p:spPr>
          <a:xfrm>
            <a:off x="5680007" y="4682627"/>
            <a:ext cx="0" cy="1227843"/>
          </a:xfrm>
          <a:prstGeom prst="line">
            <a:avLst/>
          </a:prstGeom>
          <a:ln w="793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83635"/>
            <a:ext cx="7772400" cy="4114800"/>
          </a:xfrm>
        </p:spPr>
        <p:txBody>
          <a:bodyPr/>
          <a:lstStyle/>
          <a:p>
            <a:r>
              <a:rPr lang="en-US" dirty="0" smtClean="0"/>
              <a:t>HHS providing 4-month run out</a:t>
            </a:r>
          </a:p>
          <a:p>
            <a:r>
              <a:rPr lang="en-US" dirty="0" smtClean="0"/>
              <a:t>MA presently contemplating 3-month run out. </a:t>
            </a:r>
          </a:p>
          <a:p>
            <a:r>
              <a:rPr lang="en-US" dirty="0" smtClean="0"/>
              <a:t>If MA moved to a 4-month run out, could carriers provide data during first week of Month 5?</a:t>
            </a:r>
          </a:p>
          <a:p>
            <a:pPr lvl="1"/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143000" y="4419600"/>
            <a:ext cx="6858000" cy="0"/>
          </a:xfrm>
          <a:prstGeom prst="straightConnector1">
            <a:avLst/>
          </a:prstGeom>
          <a:ln w="793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4850873"/>
            <a:ext cx="183575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12/31</a:t>
            </a:r>
            <a:br>
              <a:rPr lang="en-US" sz="1400" b="1" dirty="0" smtClean="0"/>
            </a:br>
            <a:r>
              <a:rPr lang="en-US" sz="1400" b="1" dirty="0" smtClean="0"/>
              <a:t>End of </a:t>
            </a:r>
            <a:br>
              <a:rPr lang="en-US" sz="1400" b="1" dirty="0" smtClean="0"/>
            </a:br>
            <a:r>
              <a:rPr lang="en-US" sz="1400" b="1" dirty="0" smtClean="0"/>
              <a:t>Observation Period</a:t>
            </a:r>
            <a:endParaRPr lang="en-US" sz="1400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66191" y="4419600"/>
            <a:ext cx="0" cy="336491"/>
          </a:xfrm>
          <a:prstGeom prst="line">
            <a:avLst/>
          </a:prstGeom>
          <a:ln w="793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890548" y="4962339"/>
            <a:ext cx="14959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3/31</a:t>
            </a:r>
            <a:br>
              <a:rPr lang="en-US" sz="1400" b="1" dirty="0"/>
            </a:br>
            <a:r>
              <a:rPr lang="en-US" sz="1400" b="1" dirty="0"/>
              <a:t>End of Run Out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74096" y="4992856"/>
            <a:ext cx="175881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4/30</a:t>
            </a:r>
            <a:br>
              <a:rPr lang="en-US" sz="1400" b="1" dirty="0"/>
            </a:br>
            <a:r>
              <a:rPr lang="en-US" sz="1400" b="1" dirty="0"/>
              <a:t>APCD </a:t>
            </a:r>
            <a:r>
              <a:rPr lang="en-US" sz="1400" b="1" dirty="0" smtClean="0"/>
              <a:t>Submission</a:t>
            </a:r>
          </a:p>
          <a:p>
            <a:pPr algn="ctr"/>
            <a:r>
              <a:rPr lang="en-US" sz="1400" b="1" dirty="0" smtClean="0"/>
              <a:t>Deadline</a:t>
            </a:r>
            <a:endParaRPr lang="en-US" sz="1400" b="1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5680007" y="4419599"/>
            <a:ext cx="0" cy="336491"/>
          </a:xfrm>
          <a:prstGeom prst="line">
            <a:avLst/>
          </a:prstGeom>
          <a:ln w="793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638509" y="4442070"/>
            <a:ext cx="0" cy="336491"/>
          </a:xfrm>
          <a:prstGeom prst="line">
            <a:avLst/>
          </a:prstGeom>
          <a:ln w="793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932046" y="5910470"/>
            <a:ext cx="14959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>
                <a:solidFill>
                  <a:srgbClr val="FF0000"/>
                </a:solidFill>
              </a:rPr>
              <a:t>4/30</a:t>
            </a:r>
            <a:br>
              <a:rPr lang="en-US" sz="1400" b="1" i="1" dirty="0">
                <a:solidFill>
                  <a:srgbClr val="FF0000"/>
                </a:solidFill>
              </a:rPr>
            </a:br>
            <a:r>
              <a:rPr lang="en-US" sz="1400" b="1" i="1" dirty="0">
                <a:solidFill>
                  <a:srgbClr val="FF0000"/>
                </a:solidFill>
              </a:rPr>
              <a:t>End of Run Out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45142" y="5734833"/>
            <a:ext cx="199445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>
                <a:solidFill>
                  <a:srgbClr val="FF0000"/>
                </a:solidFill>
              </a:rPr>
              <a:t>5/14</a:t>
            </a:r>
            <a:br>
              <a:rPr lang="en-US" sz="1400" b="1" i="1" dirty="0">
                <a:solidFill>
                  <a:srgbClr val="FF0000"/>
                </a:solidFill>
              </a:rPr>
            </a:br>
            <a:r>
              <a:rPr lang="en-US" sz="1400" b="1" i="1" dirty="0">
                <a:solidFill>
                  <a:srgbClr val="FF0000"/>
                </a:solidFill>
              </a:rPr>
              <a:t>APCD</a:t>
            </a:r>
            <a:br>
              <a:rPr lang="en-US" sz="1400" b="1" i="1" dirty="0">
                <a:solidFill>
                  <a:srgbClr val="FF0000"/>
                </a:solidFill>
              </a:rPr>
            </a:br>
            <a:r>
              <a:rPr lang="en-US" sz="1400" b="1" i="1" dirty="0">
                <a:solidFill>
                  <a:srgbClr val="FF0000"/>
                </a:solidFill>
              </a:rPr>
              <a:t>Submission Deadline</a:t>
            </a:r>
          </a:p>
        </p:txBody>
      </p:sp>
      <p:cxnSp>
        <p:nvCxnSpPr>
          <p:cNvPr id="23" name="Straight Connector 22"/>
          <p:cNvCxnSpPr>
            <a:endCxn id="22" idx="0"/>
          </p:cNvCxnSpPr>
          <p:nvPr/>
        </p:nvCxnSpPr>
        <p:spPr>
          <a:xfrm>
            <a:off x="7304064" y="4465981"/>
            <a:ext cx="38307" cy="1268852"/>
          </a:xfrm>
          <a:prstGeom prst="line">
            <a:avLst/>
          </a:prstGeom>
          <a:ln w="793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204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70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Freedman Healthcare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Latha Rao, Project Manager</a:t>
            </a:r>
          </a:p>
          <a:p>
            <a:pPr marL="457200" lvl="1" indent="0">
              <a:buNone/>
            </a:pPr>
            <a:r>
              <a:rPr lang="en-US" dirty="0" smtClean="0"/>
              <a:t>lrao@freedman.com</a:t>
            </a:r>
          </a:p>
          <a:p>
            <a:r>
              <a:rPr lang="en-US" b="1" dirty="0" smtClean="0"/>
              <a:t>Linda </a:t>
            </a:r>
            <a:r>
              <a:rPr lang="en-US" b="1" dirty="0"/>
              <a:t>Green</a:t>
            </a:r>
            <a:r>
              <a:rPr lang="en-US" b="1" dirty="0" smtClean="0"/>
              <a:t>,</a:t>
            </a:r>
            <a:r>
              <a:rPr lang="en-US" dirty="0"/>
              <a:t> Vice President </a:t>
            </a:r>
            <a:r>
              <a:rPr lang="en-US" dirty="0" smtClean="0"/>
              <a:t>–Programs</a:t>
            </a:r>
          </a:p>
          <a:p>
            <a:pPr lvl="1"/>
            <a:r>
              <a:rPr lang="en-US" dirty="0" smtClean="0"/>
              <a:t>lgreen@freedman.com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92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76200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4114800"/>
          </a:xfrm>
        </p:spPr>
        <p:txBody>
          <a:bodyPr/>
          <a:lstStyle/>
          <a:p>
            <a:r>
              <a:rPr lang="en-US" dirty="0" smtClean="0"/>
              <a:t>Introductions</a:t>
            </a:r>
          </a:p>
          <a:p>
            <a:r>
              <a:rPr lang="en-US" dirty="0" smtClean="0"/>
              <a:t>Overview- Massachusetts Risk Adjustment</a:t>
            </a:r>
          </a:p>
          <a:p>
            <a:r>
              <a:rPr lang="en-US" dirty="0" smtClean="0"/>
              <a:t>Discussion of New Data Elements for RA</a:t>
            </a:r>
          </a:p>
          <a:p>
            <a:r>
              <a:rPr lang="en-US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86531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914400"/>
          </a:xfrm>
        </p:spPr>
        <p:txBody>
          <a:bodyPr/>
          <a:lstStyle/>
          <a:p>
            <a:r>
              <a:rPr lang="en-US" dirty="0" smtClean="0"/>
              <a:t>Massachusetts Risk Adjustment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4724400"/>
          </a:xfrm>
        </p:spPr>
        <p:txBody>
          <a:bodyPr/>
          <a:lstStyle/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dirty="0"/>
              <a:t>Why Pursue An Alternate Methodology?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2000" dirty="0" smtClean="0">
              <a:solidFill>
                <a:schemeClr val="tx2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Appropriately </a:t>
            </a:r>
            <a:r>
              <a:rPr lang="en-US" sz="2000" dirty="0">
                <a:solidFill>
                  <a:schemeClr val="tx2"/>
                </a:solidFill>
              </a:rPr>
              <a:t>customize the methodology to fit with unique aspects of the Commonwealth (e.g., merged market, state wrap for eligible individuals)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2000" dirty="0">
              <a:solidFill>
                <a:schemeClr val="tx2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solidFill>
                  <a:schemeClr val="tx2"/>
                </a:solidFill>
              </a:rPr>
              <a:t>Calibrate the Risk Adjustment models to the specific experience of the Massachusetts individual and small group market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Tx/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solidFill>
                  <a:schemeClr val="tx2"/>
                </a:solidFill>
              </a:rPr>
              <a:t>Leverage existing APCD infrastructure and maximize administrative simplicity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11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dirty="0" smtClean="0"/>
              <a:t>Massachusetts Risk Adjustment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56260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solidFill>
                  <a:schemeClr val="accent6"/>
                </a:solidFill>
              </a:rPr>
              <a:t>Key Features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Models have similar analytical framework as the HHS HCC models 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Reflective of the State’s risk adjustment experience and other healthcare reform initiatives in the Commonwealth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600" dirty="0">
                <a:solidFill>
                  <a:schemeClr val="tx1"/>
                </a:solidFill>
                <a:cs typeface="Arial" charset="0"/>
              </a:rPr>
              <a:t>Using data from Massachusetts</a:t>
            </a:r>
          </a:p>
          <a:p>
            <a:pPr lvl="3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schemeClr val="tx1"/>
                </a:solidFill>
                <a:cs typeface="Arial" charset="0"/>
              </a:rPr>
              <a:t>APCD individual and small group member and claims data</a:t>
            </a:r>
          </a:p>
          <a:p>
            <a:pPr lvl="4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schemeClr val="tx1"/>
                </a:solidFill>
                <a:cs typeface="Arial" charset="0"/>
              </a:rPr>
              <a:t>Calendar Year 2010 for model calibration</a:t>
            </a:r>
          </a:p>
          <a:p>
            <a:pPr lvl="4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schemeClr val="tx1"/>
                </a:solidFill>
                <a:cs typeface="Arial" charset="0"/>
              </a:rPr>
              <a:t>7/2011-6/2012 for model validation</a:t>
            </a:r>
          </a:p>
          <a:p>
            <a:pPr lvl="3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schemeClr val="tx1"/>
                </a:solidFill>
                <a:cs typeface="Arial" charset="0"/>
              </a:rPr>
              <a:t>CommCare &amp; Bridge FY2010 and FY2011</a:t>
            </a:r>
          </a:p>
          <a:p>
            <a:pPr lvl="4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schemeClr val="tx1"/>
                </a:solidFill>
                <a:cs typeface="Arial" charset="0"/>
              </a:rPr>
              <a:t>Claims were repriced to be consistent with commercial rates in Massachusetts</a:t>
            </a:r>
          </a:p>
          <a:p>
            <a:pPr lvl="3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schemeClr val="tx1"/>
                </a:solidFill>
                <a:cs typeface="Arial" charset="0"/>
              </a:rPr>
              <a:t>Marketscan New England Calendar Year 2010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600" dirty="0">
                <a:solidFill>
                  <a:schemeClr val="tx1"/>
                </a:solidFill>
                <a:cs typeface="Arial" charset="0"/>
              </a:rPr>
              <a:t>Partial-year eligibility adjustment to improve predictive accuracy</a:t>
            </a:r>
          </a:p>
          <a:p>
            <a:pPr lvl="3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schemeClr val="tx1"/>
                </a:solidFill>
                <a:cs typeface="Arial" charset="0"/>
              </a:rPr>
              <a:t>Based on risk adjustment experience in the CommCare and MassHealth </a:t>
            </a:r>
            <a:r>
              <a:rPr lang="en-US" sz="1200" dirty="0" smtClean="0">
                <a:solidFill>
                  <a:schemeClr val="tx1"/>
                </a:solidFill>
                <a:cs typeface="Arial" charset="0"/>
              </a:rPr>
              <a:t>programs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400" dirty="0">
                <a:solidFill>
                  <a:schemeClr val="tx1"/>
                </a:solidFill>
                <a:cs typeface="Arial" charset="0"/>
              </a:rPr>
              <a:t>More expansive set of condition categories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defRPr/>
            </a:pPr>
            <a:endParaRPr lang="en-US" sz="1400" dirty="0">
              <a:solidFill>
                <a:schemeClr val="tx1"/>
              </a:solidFill>
              <a:cs typeface="Arial" charset="0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dirty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64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Data Elements for APCD to Support Risk Adjustment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specified in CHIA Administrative Bulletin – November 8, 2012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ME 072 – Family Size</a:t>
            </a:r>
          </a:p>
          <a:p>
            <a:pPr lvl="1"/>
            <a:r>
              <a:rPr lang="en-US" dirty="0" smtClean="0"/>
              <a:t>ME 119 – Tobacco Use Flag</a:t>
            </a:r>
          </a:p>
          <a:p>
            <a:pPr lvl="1"/>
            <a:r>
              <a:rPr lang="en-US" dirty="0" smtClean="0"/>
              <a:t>ME 120 – Actuarial Value</a:t>
            </a:r>
          </a:p>
          <a:p>
            <a:pPr lvl="1"/>
            <a:r>
              <a:rPr lang="en-US" dirty="0" smtClean="0"/>
              <a:t>ME 121 – Metal Level</a:t>
            </a:r>
          </a:p>
          <a:p>
            <a:pPr lvl="1"/>
            <a:r>
              <a:rPr lang="en-US" dirty="0" smtClean="0"/>
              <a:t>ME 123 – Monthly Premium</a:t>
            </a:r>
          </a:p>
          <a:p>
            <a:pPr lvl="1"/>
            <a:r>
              <a:rPr lang="en-US" dirty="0" smtClean="0"/>
              <a:t>ME 078 – Employer Zip Code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 072 – Family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Integer</a:t>
            </a:r>
          </a:p>
          <a:p>
            <a:r>
              <a:rPr lang="en-US" dirty="0" smtClean="0"/>
              <a:t>A2 at 100%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50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 119 – Tobacco Use Flag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/>
              <a:t>longer required based on </a:t>
            </a:r>
            <a:r>
              <a:rPr lang="en-US" dirty="0" smtClean="0"/>
              <a:t>HHS notice</a:t>
            </a:r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will transition to a “Filler” field for potential future use</a:t>
            </a:r>
          </a:p>
          <a:p>
            <a:r>
              <a:rPr lang="en-US" dirty="0" smtClean="0"/>
              <a:t>Do </a:t>
            </a:r>
            <a:r>
              <a:rPr lang="en-US" dirty="0"/>
              <a:t>not report any value in the field</a:t>
            </a:r>
          </a:p>
        </p:txBody>
      </p:sp>
    </p:spTree>
    <p:extLst>
      <p:ext uri="{BB962C8B-B14F-4D97-AF65-F5344CB8AC3E}">
        <p14:creationId xmlns:p14="http://schemas.microsoft.com/office/powerpoint/2010/main" val="141699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 120 - Actuarial Value (“AV”)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Generated by HHS AV Calculator</a:t>
            </a:r>
          </a:p>
          <a:p>
            <a:r>
              <a:rPr lang="en-US" dirty="0" smtClean="0"/>
              <a:t>Typically from actuarial/underwriting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 121- Metal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Integer to indicate gold, silver or bronze</a:t>
            </a:r>
          </a:p>
          <a:p>
            <a:r>
              <a:rPr lang="en-US" dirty="0" smtClean="0"/>
              <a:t>Based on AV calculations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7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HC PP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FHC PPT Template</Template>
  <TotalTime>551</TotalTime>
  <Words>441</Words>
  <Application>Microsoft Office PowerPoint</Application>
  <PresentationFormat>On-screen Show (4:3)</PresentationFormat>
  <Paragraphs>95</Paragraphs>
  <Slides>16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FHC PPT Template</vt:lpstr>
      <vt:lpstr>TAG Meeting with Carriers  </vt:lpstr>
      <vt:lpstr>Agenda</vt:lpstr>
      <vt:lpstr>Massachusetts Risk Adjustment</vt:lpstr>
      <vt:lpstr>Massachusetts Risk Adjustment</vt:lpstr>
      <vt:lpstr> Data Elements for APCD to Support Risk Adjustment</vt:lpstr>
      <vt:lpstr>ME 072 – Family Size</vt:lpstr>
      <vt:lpstr>ME 119 – Tobacco Use Flag </vt:lpstr>
      <vt:lpstr>ME 120 - Actuarial Value (“AV”)</vt:lpstr>
      <vt:lpstr>ME 121- Metal Level</vt:lpstr>
      <vt:lpstr>ME 123- Monthly Premium</vt:lpstr>
      <vt:lpstr>ME078- Employer Zip Code </vt:lpstr>
      <vt:lpstr>Out of State Claims  </vt:lpstr>
      <vt:lpstr>Carve Outs  </vt:lpstr>
      <vt:lpstr>Timing</vt:lpstr>
      <vt:lpstr>Questions?</vt:lpstr>
      <vt:lpstr>Freedman Healthcare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APCD TAG Meeting with Carriers - January 8, 2013</dc:title>
  <dc:creator>Center for Health Information and Analysis | Commonwealth of Massachusetts</dc:creator>
  <cp:lastModifiedBy>Andrew Jackmauh</cp:lastModifiedBy>
  <cp:revision>35</cp:revision>
  <dcterms:created xsi:type="dcterms:W3CDTF">2013-01-03T15:39:45Z</dcterms:created>
  <dcterms:modified xsi:type="dcterms:W3CDTF">2013-01-08T21:30:25Z</dcterms:modified>
</cp:coreProperties>
</file>