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9" r:id="rId2"/>
    <p:sldId id="256" r:id="rId3"/>
    <p:sldId id="260" r:id="rId4"/>
    <p:sldId id="272" r:id="rId5"/>
    <p:sldId id="278" r:id="rId6"/>
    <p:sldId id="273" r:id="rId7"/>
    <p:sldId id="279" r:id="rId8"/>
    <p:sldId id="274" r:id="rId9"/>
    <p:sldId id="275" r:id="rId10"/>
    <p:sldId id="281" r:id="rId11"/>
    <p:sldId id="276" r:id="rId12"/>
    <p:sldId id="280" r:id="rId13"/>
    <p:sldId id="277" r:id="rId14"/>
    <p:sldId id="264" r:id="rId15"/>
    <p:sldId id="261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951" autoAdjust="0"/>
  </p:normalViewPr>
  <p:slideViewPr>
    <p:cSldViewPr snapToGrid="0" snapToObjects="1">
      <p:cViewPr varScale="1">
        <p:scale>
          <a:sx n="74" d="100"/>
          <a:sy n="74" d="100"/>
        </p:scale>
        <p:origin x="-1914" y="-96"/>
      </p:cViewPr>
      <p:guideLst>
        <p:guide orient="horz" pos="2160"/>
        <p:guide pos="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AA9D9-AFA3-45C5-A81B-5F3AFBC6BC0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48BC0-2A30-4C7B-8EE0-B7A3921832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11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5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4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9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0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4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8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0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5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B93D7-C30F-0C42-A0FA-66CC315BF4F0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9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pcd.data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515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smtClean="0"/>
          </a:p>
          <a:p>
            <a:pPr algn="ctr">
              <a:buNone/>
            </a:pPr>
            <a:r>
              <a:rPr lang="en-US" sz="5400" smtClean="0"/>
              <a:t>TME Update</a:t>
            </a:r>
            <a:endParaRPr lang="en-US" sz="5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71090" cy="68705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TME Update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The APCD monthly submissions will not require the reporting of the Non-Claims Payment information (PV065 – PV070) or the Health Status Adjustment Tool information (ME124 – ME130) (see attached). 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Two APCD data fields will be re-purposed to allow the collection of:</a:t>
            </a:r>
          </a:p>
          <a:p>
            <a:pPr lvl="1"/>
            <a:r>
              <a:rPr lang="en-US" dirty="0" smtClean="0"/>
              <a:t>Attributed PCP Provider ID (Included when Payment Type is Global and there is no assigned PCP Provider.)</a:t>
            </a:r>
          </a:p>
          <a:p>
            <a:pPr lvl="1"/>
            <a:r>
              <a:rPr lang="en-US" dirty="0" smtClean="0"/>
              <a:t>TME </a:t>
            </a:r>
            <a:r>
              <a:rPr lang="en-US" dirty="0" err="1" smtClean="0"/>
              <a:t>OrgID</a:t>
            </a:r>
            <a:r>
              <a:rPr lang="en-US" dirty="0" smtClean="0"/>
              <a:t> for the Physician Group of the Member’s PCP on eligibility</a:t>
            </a:r>
          </a:p>
          <a:p>
            <a:pPr lvl="1">
              <a:buNone/>
            </a:pPr>
            <a:endParaRPr lang="en-US" dirty="0" smtClean="0"/>
          </a:p>
          <a:p>
            <a:pPr lvl="0"/>
            <a:r>
              <a:rPr lang="en-US" dirty="0" smtClean="0"/>
              <a:t>A third field will be repurposed – at later date to allow collection of Registered Provider Organization Number that will be assigned by the Health Policy Commission.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23338" cy="65552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TME Update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Implement quarterly TME reporting and collect this data through a new APCD file. The information collected will be based on date of service as is the current TME practice.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Data will be submitted quarterly with year to date cumulative information with a four-month lag.  In other words, the second quarter data that ends June 30</a:t>
            </a:r>
            <a:r>
              <a:rPr lang="en-US" baseline="30000" dirty="0" smtClean="0"/>
              <a:t>th</a:t>
            </a:r>
            <a:r>
              <a:rPr lang="en-US" dirty="0" smtClean="0"/>
              <a:t> will include year to date thru June 30</a:t>
            </a:r>
            <a:r>
              <a:rPr lang="en-US" baseline="30000" dirty="0" smtClean="0"/>
              <a:t>th</a:t>
            </a:r>
            <a:r>
              <a:rPr lang="en-US" dirty="0" smtClean="0"/>
              <a:t> and will submit to the Center by November 1</a:t>
            </a:r>
            <a:r>
              <a:rPr lang="en-US" baseline="30000" dirty="0" smtClean="0"/>
              <a:t>st</a:t>
            </a:r>
            <a:r>
              <a:rPr lang="en-US" dirty="0" smtClean="0"/>
              <a:t>.  Payers will also need to submit the final TME data for a given calendar year fourteen months after the end of the TME reporting year. For example, the final CY 2013 data will be due March 1, 2015.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51582" y="1600200"/>
            <a:ext cx="444083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8000" dirty="0" smtClean="0"/>
              <a:t>Questions</a:t>
            </a:r>
            <a:endParaRPr lang="en-US" sz="8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endCxn id="11" idx="2"/>
          </p:cNvCxnSpPr>
          <p:nvPr/>
        </p:nvCxnSpPr>
        <p:spPr>
          <a:xfrm flipV="1">
            <a:off x="5198533" y="2659559"/>
            <a:ext cx="445029" cy="13677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3695699" y="2659559"/>
            <a:ext cx="605368" cy="13677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2252133" y="2777067"/>
            <a:ext cx="1443566" cy="125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714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5598"/>
                </a:solidFill>
              </a:rPr>
              <a:t>Administrative Simplification</a:t>
            </a:r>
            <a:endParaRPr lang="en-US" sz="3600" dirty="0">
              <a:solidFill>
                <a:srgbClr val="0055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999" y="1861610"/>
            <a:ext cx="2167467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Connector/Risk Adjustment for ACA</a:t>
            </a:r>
            <a:br>
              <a:rPr lang="en-US" sz="1200" b="1" dirty="0">
                <a:solidFill>
                  <a:prstClr val="black"/>
                </a:solidFill>
              </a:rPr>
            </a:br>
            <a:r>
              <a:rPr lang="en-US" sz="1000" dirty="0">
                <a:solidFill>
                  <a:prstClr val="black"/>
                </a:solidFill>
              </a:rPr>
              <a:t>Indicator Purchased thru HIX, Actuarial Value, Tobacco 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80266" y="1870442"/>
            <a:ext cx="1430867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Division of Insurance</a:t>
            </a:r>
            <a:br>
              <a:rPr lang="en-US" sz="1200" b="1" dirty="0">
                <a:solidFill>
                  <a:prstClr val="black"/>
                </a:solidFill>
              </a:rPr>
            </a:br>
            <a:r>
              <a:rPr lang="en-US" sz="1000" dirty="0">
                <a:solidFill>
                  <a:prstClr val="black"/>
                </a:solidFill>
              </a:rPr>
              <a:t>NAIC </a:t>
            </a:r>
            <a:r>
              <a:rPr lang="en-US" sz="1000" dirty="0" smtClean="0">
                <a:solidFill>
                  <a:prstClr val="black"/>
                </a:solidFill>
              </a:rPr>
              <a:t>Code</a:t>
            </a:r>
            <a:br>
              <a:rPr lang="en-US" sz="1000" dirty="0" smtClean="0">
                <a:solidFill>
                  <a:prstClr val="black"/>
                </a:solidFill>
              </a:rPr>
            </a:b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61995" y="1890118"/>
            <a:ext cx="1363134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Group Insurance </a:t>
            </a:r>
            <a:r>
              <a:rPr lang="en-US" sz="1200" b="1" dirty="0" smtClean="0">
                <a:solidFill>
                  <a:prstClr val="black"/>
                </a:solidFill>
              </a:rPr>
              <a:t>Commission</a:t>
            </a:r>
            <a:endParaRPr lang="en-US" sz="1000" dirty="0">
              <a:solidFill>
                <a:prstClr val="black"/>
              </a:solidFill>
            </a:endParaRPr>
          </a:p>
          <a:p>
            <a:pPr lvl="0" algn="ctr"/>
            <a:r>
              <a:rPr lang="en-US" sz="1000" dirty="0">
                <a:solidFill>
                  <a:prstClr val="black"/>
                </a:solidFill>
              </a:rPr>
              <a:t>GIC </a:t>
            </a:r>
            <a:r>
              <a:rPr lang="en-US" sz="1000" dirty="0" smtClean="0">
                <a:solidFill>
                  <a:prstClr val="black"/>
                </a:solidFill>
              </a:rPr>
              <a:t>ID</a:t>
            </a:r>
            <a:br>
              <a:rPr lang="en-US" sz="1000" dirty="0" smtClean="0">
                <a:solidFill>
                  <a:prstClr val="black"/>
                </a:solidFill>
              </a:rPr>
            </a:b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56399" y="1890118"/>
            <a:ext cx="2015067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>
                <a:solidFill>
                  <a:prstClr val="black"/>
                </a:solidFill>
              </a:rPr>
              <a:t>CHIA for Total Medical Expense, Cost Trends and Relative Pricing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r>
              <a:rPr lang="en-US" sz="1000" dirty="0" smtClean="0">
                <a:solidFill>
                  <a:prstClr val="black"/>
                </a:solidFill>
              </a:rPr>
              <a:t>Non Claims Payments, Payment Arrangement Type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8232" y="3109779"/>
            <a:ext cx="216746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>
                <a:solidFill>
                  <a:prstClr val="black"/>
                </a:solidFill>
              </a:rPr>
              <a:t>Connector and DOI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r>
              <a:rPr lang="en-US" sz="1000" dirty="0" smtClean="0">
                <a:solidFill>
                  <a:prstClr val="black"/>
                </a:solidFill>
              </a:rPr>
              <a:t>Monthly Premium, Employer ZIP, Family Size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81461" y="3153137"/>
            <a:ext cx="176106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>
                <a:solidFill>
                  <a:prstClr val="black"/>
                </a:solidFill>
              </a:rPr>
              <a:t>Connector, DOI and GIC</a:t>
            </a:r>
            <a:endParaRPr lang="en-US" sz="1000" dirty="0">
              <a:solidFill>
                <a:prstClr val="black"/>
              </a:solidFill>
            </a:endParaRP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</a:rPr>
              <a:t>Market Category Code</a:t>
            </a:r>
            <a:br>
              <a:rPr lang="en-US" sz="1000" dirty="0" smtClean="0">
                <a:solidFill>
                  <a:prstClr val="black"/>
                </a:solidFill>
              </a:rPr>
            </a:b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8732" y="4192133"/>
            <a:ext cx="56896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All Payer Claims Data Base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58065" y="5383661"/>
            <a:ext cx="3065461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Private and Public Payers</a:t>
            </a:r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563532" y="4656667"/>
            <a:ext cx="0" cy="660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087533" y="2853267"/>
            <a:ext cx="1075267" cy="117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316660" y="3224823"/>
            <a:ext cx="2048935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>
                <a:solidFill>
                  <a:prstClr val="black"/>
                </a:solidFill>
              </a:rPr>
              <a:t>Connector, CHIA and DOI</a:t>
            </a:r>
            <a:endParaRPr lang="en-US" sz="1000" dirty="0">
              <a:solidFill>
                <a:prstClr val="black"/>
              </a:solidFill>
            </a:endParaRP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</a:rPr>
              <a:t>Employer Contribution</a:t>
            </a:r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1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55324" cy="6870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Questions emailed to APCD Liaisons</a:t>
            </a:r>
          </a:p>
          <a:p>
            <a:pPr marL="457200" indent="-457200"/>
            <a:r>
              <a:rPr lang="en-US" dirty="0" smtClean="0"/>
              <a:t>Questions emailed to DHCFP </a:t>
            </a:r>
          </a:p>
          <a:p>
            <a:pPr marL="457200" indent="-457200">
              <a:buNone/>
            </a:pPr>
            <a:r>
              <a:rPr lang="en-US" dirty="0" smtClean="0"/>
              <a:t>	(</a:t>
            </a:r>
            <a:r>
              <a:rPr lang="en-US" u="sng" dirty="0" smtClean="0">
                <a:hlinkClick r:id="rId3"/>
              </a:rPr>
              <a:t>CHIA-APCD@state.ma.us</a:t>
            </a:r>
            <a:r>
              <a:rPr lang="en-US" dirty="0" smtClean="0"/>
              <a:t>).  </a:t>
            </a:r>
          </a:p>
          <a:p>
            <a:pPr marL="457200" indent="-457200"/>
            <a:r>
              <a:rPr lang="en-US" dirty="0" smtClean="0"/>
              <a:t>Questions on the Data Release and Application emailed to DHCFP (</a:t>
            </a:r>
            <a:r>
              <a:rPr lang="en-US" dirty="0" smtClean="0">
                <a:hlinkClick r:id="rId4"/>
              </a:rPr>
              <a:t>apcd.data@state.ma.us</a:t>
            </a:r>
            <a:r>
              <a:rPr lang="en-US" dirty="0" smtClean="0"/>
              <a:t>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703" y="1037121"/>
            <a:ext cx="7772400" cy="435130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Massachusetts All-Payer Claims Database: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Technical Assistance Group (TAG)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February 12, 2013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3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1495"/>
            <a:ext cx="7378262" cy="82194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</a:rPr>
              <a:t>AGENDA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8704"/>
            <a:ext cx="8229600" cy="4217459"/>
          </a:xfrm>
        </p:spPr>
        <p:txBody>
          <a:bodyPr/>
          <a:lstStyle/>
          <a:p>
            <a:r>
              <a:rPr lang="en-US" sz="2800" dirty="0" smtClean="0"/>
              <a:t>General Updates</a:t>
            </a:r>
          </a:p>
          <a:p>
            <a:r>
              <a:rPr lang="en-US" sz="2800" dirty="0" smtClean="0"/>
              <a:t>Administrative Bulletin</a:t>
            </a:r>
          </a:p>
          <a:p>
            <a:r>
              <a:rPr lang="en-US" sz="2800" dirty="0" smtClean="0"/>
              <a:t>Schedule for Version 3.0 Changes</a:t>
            </a:r>
          </a:p>
          <a:p>
            <a:r>
              <a:rPr lang="en-US" sz="2800" dirty="0" smtClean="0"/>
              <a:t>Variance Process</a:t>
            </a:r>
          </a:p>
          <a:p>
            <a:r>
              <a:rPr lang="en-US" sz="2800" dirty="0" smtClean="0"/>
              <a:t>MA Health Connector Risk Assessment</a:t>
            </a:r>
          </a:p>
          <a:p>
            <a:r>
              <a:rPr lang="en-US" sz="2800" dirty="0" smtClean="0"/>
              <a:t>Volume Reports</a:t>
            </a:r>
          </a:p>
          <a:p>
            <a:r>
              <a:rPr lang="en-US" sz="2800" dirty="0" smtClean="0"/>
              <a:t>TME Update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9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6855" cy="60823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General Updates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 and Answer Document Published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TME Document Published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Upcoming TAG webinar changes:</a:t>
            </a:r>
          </a:p>
          <a:p>
            <a:pPr lvl="1"/>
            <a:r>
              <a:rPr lang="en-US" dirty="0" smtClean="0"/>
              <a:t>March 5, 2013 at 2:00</a:t>
            </a:r>
          </a:p>
          <a:p>
            <a:pPr lvl="1"/>
            <a:r>
              <a:rPr lang="en-US" dirty="0" smtClean="0"/>
              <a:t>June 11, 2013 at 10:00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34152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Administrative Bulletin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TME Changes</a:t>
            </a:r>
          </a:p>
          <a:p>
            <a:r>
              <a:rPr lang="en-US" dirty="0" smtClean="0"/>
              <a:t>Tobacco Use Flag (ME119)</a:t>
            </a:r>
          </a:p>
          <a:p>
            <a:r>
              <a:rPr lang="en-US" dirty="0" smtClean="0"/>
              <a:t>ICD Procedure Codes (MC084-MC089)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18386" cy="68705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Schedule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APCD Version 3.0 Schedule Update</a:t>
            </a:r>
          </a:p>
          <a:p>
            <a:pPr algn="ctr">
              <a:buNone/>
            </a:pPr>
            <a:r>
              <a:rPr lang="en-US" sz="4400" dirty="0" smtClean="0"/>
              <a:t>Production Due</a:t>
            </a:r>
          </a:p>
          <a:p>
            <a:pPr algn="ctr">
              <a:buNone/>
            </a:pPr>
            <a:r>
              <a:rPr lang="en-US" sz="4400" dirty="0" smtClean="0"/>
              <a:t>August 2013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49917" cy="67129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Variance Process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Certify Version 2 by February 28, 2013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Creation of Version 3.0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MA Health Connector Risk Assessment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23793" cy="671293"/>
          </a:xfrm>
        </p:spPr>
        <p:txBody>
          <a:bodyPr>
            <a:normAutofit fontScale="90000"/>
          </a:bodyPr>
          <a:lstStyle/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6000" dirty="0" smtClean="0"/>
              <a:t>Volume Reports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ia_interim 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chia_interim ppt_template</Template>
  <TotalTime>511</TotalTime>
  <Words>248</Words>
  <Application>Microsoft Office PowerPoint</Application>
  <PresentationFormat>On-screen Show (4:3)</PresentationFormat>
  <Paragraphs>87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chia_interim ppt_template</vt:lpstr>
      <vt:lpstr>PowerPoint Presentation</vt:lpstr>
      <vt:lpstr>Massachusetts All-Payer Claims Database: Technical Assistance Group (TAG)  February 12, 2013</vt:lpstr>
      <vt:lpstr>AGENDA</vt:lpstr>
      <vt:lpstr>General Updates</vt:lpstr>
      <vt:lpstr>Administrative Bulletin</vt:lpstr>
      <vt:lpstr>Schedule</vt:lpstr>
      <vt:lpstr>Variance Process</vt:lpstr>
      <vt:lpstr>PowerPoint Presentation</vt:lpstr>
      <vt:lpstr>PowerPoint Presentation</vt:lpstr>
      <vt:lpstr>PowerPoint Presentation</vt:lpstr>
      <vt:lpstr>TME Update</vt:lpstr>
      <vt:lpstr>TME Update</vt:lpstr>
      <vt:lpstr>PowerPoint Presentation</vt:lpstr>
      <vt:lpstr>PowerPoint Presentation</vt:lpstr>
      <vt:lpstr>Administrative Simplification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APCD Tag Meeting Materials - February 12, 2013</dc:title>
  <dc:creator>Center for Health Information and Analysis | Commonwealth of Massachusetts</dc:creator>
  <cp:lastModifiedBy>Andrew Jackmauh</cp:lastModifiedBy>
  <cp:revision>73</cp:revision>
  <cp:lastPrinted>2012-10-25T18:33:05Z</cp:lastPrinted>
  <dcterms:created xsi:type="dcterms:W3CDTF">2012-11-13T14:14:43Z</dcterms:created>
  <dcterms:modified xsi:type="dcterms:W3CDTF">2013-02-12T20:19:30Z</dcterms:modified>
</cp:coreProperties>
</file>