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  <p:sldMasterId id="2147483674" r:id="rId3"/>
    <p:sldMasterId id="2147483678" r:id="rId4"/>
  </p:sldMasterIdLst>
  <p:notesMasterIdLst>
    <p:notesMasterId r:id="rId24"/>
  </p:notesMasterIdLst>
  <p:sldIdLst>
    <p:sldId id="257" r:id="rId5"/>
    <p:sldId id="258" r:id="rId6"/>
    <p:sldId id="259" r:id="rId7"/>
    <p:sldId id="260" r:id="rId8"/>
    <p:sldId id="261" r:id="rId9"/>
    <p:sldId id="265" r:id="rId10"/>
    <p:sldId id="276" r:id="rId11"/>
    <p:sldId id="277" r:id="rId12"/>
    <p:sldId id="266" r:id="rId13"/>
    <p:sldId id="263" r:id="rId14"/>
    <p:sldId id="267" r:id="rId15"/>
    <p:sldId id="278" r:id="rId16"/>
    <p:sldId id="279" r:id="rId17"/>
    <p:sldId id="280" r:id="rId18"/>
    <p:sldId id="268" r:id="rId19"/>
    <p:sldId id="271" r:id="rId20"/>
    <p:sldId id="274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36" autoAdjust="0"/>
  </p:normalViewPr>
  <p:slideViewPr>
    <p:cSldViewPr snapToGrid="0" snapToObjects="1" showGuides="1">
      <p:cViewPr varScale="1">
        <p:scale>
          <a:sx n="94" d="100"/>
          <a:sy n="94" d="100"/>
        </p:scale>
        <p:origin x="-1422" y="-90"/>
      </p:cViewPr>
      <p:guideLst>
        <p:guide orient="horz" pos="101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360A1-FC21-43C4-B316-4BC452518222}" type="datetimeFigureOut">
              <a:rPr lang="en-US" smtClean="0"/>
              <a:pPr/>
              <a:t>5/17/2013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868C0-CEF8-4FCB-ACE4-ED790D858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Process:  We are currently running format testing for carriers.  We will</a:t>
            </a:r>
            <a:r>
              <a:rPr lang="en-US" baseline="0" dirty="0" smtClean="0"/>
              <a:t> be sending out a 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868C0-CEF8-4FCB-ACE4-ED790D8588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Web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/>
                <a:cs typeface="Arial"/>
              </a:defRPr>
            </a:lvl1pPr>
          </a:lstStyle>
          <a:p>
            <a:fld id="{5BD327E0-4AEA-5447-AD5A-BFD376AB0356}" type="datetimeFigureOut">
              <a:rPr lang="en-US" smtClean="0"/>
              <a:pPr/>
              <a:t>5/17/2013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Arial"/>
                <a:cs typeface="Arial"/>
              </a:defRPr>
            </a:lvl1pPr>
          </a:lstStyle>
          <a:p>
            <a:fld id="{CC5DEE3D-B2C0-CF45-B59A-D1D5ADF78D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9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4381655"/>
          </a:xfrm>
        </p:spPr>
        <p:txBody>
          <a:bodyPr/>
          <a:lstStyle>
            <a:lvl2pPr marL="798513" indent="-341313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3836057" cy="4381655"/>
          </a:xfrm>
        </p:spPr>
        <p:txBody>
          <a:bodyPr/>
          <a:lstStyle>
            <a:lvl1pPr marL="231775" indent="-231775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293219" y="1606550"/>
            <a:ext cx="4382429" cy="4381654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/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468313" y="1606550"/>
            <a:ext cx="8207335" cy="438165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6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617662"/>
            <a:ext cx="8229600" cy="437054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2D6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 descr="state_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1366" y="990600"/>
            <a:ext cx="1270234" cy="12702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419600"/>
            <a:ext cx="8229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Arial"/>
                <a:ea typeface="ＭＳ Ｐゴシック" charset="-128"/>
                <a:cs typeface="Arial"/>
              </a:rPr>
              <a:t>Name, Title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322493"/>
            <a:ext cx="769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Presentation Title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41222"/>
            <a:ext cx="7315199" cy="74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Date</a:t>
            </a:r>
          </a:p>
          <a:p>
            <a:pPr algn="ctr">
              <a:lnSpc>
                <a:spcPts val="2600"/>
              </a:lnSpc>
            </a:pPr>
            <a:r>
              <a:rPr lang="en-US" b="1" dirty="0" smtClean="0">
                <a:latin typeface="Arial"/>
                <a:cs typeface="Arial"/>
              </a:rPr>
              <a:t>Location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" name="Picture 9" descr="CHIAlogo_3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47" y="5342546"/>
            <a:ext cx="5139100" cy="9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rgbClr val="2D6BB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fld id="{00B9A36E-6A91-4E21-AF8F-37C620A5BC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9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None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pcd.data@state.ma.us" TargetMode="External"/><Relationship Id="rId2" Type="http://schemas.openxmlformats.org/officeDocument/2006/relationships/hyperlink" Target="mailto:CHIA-APCD@state.m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Massachusetts All-Payer Claims Database: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Technical Assistance Group (TAG)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May 14,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877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TESTING UPDATE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79418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4400" dirty="0" smtClean="0"/>
              <a:t>TESTING PROCESS</a:t>
            </a:r>
          </a:p>
          <a:p>
            <a:pPr>
              <a:buFont typeface="Arial" pitchFamily="34" charset="0"/>
              <a:buChar char="•"/>
            </a:pPr>
            <a:endParaRPr lang="en-US" sz="4400" dirty="0" smtClean="0"/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FORMAT TESTING ONLY</a:t>
            </a:r>
          </a:p>
          <a:p>
            <a:endParaRPr lang="en-US" sz="4400" dirty="0" smtClean="0"/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 FULL EDIT TESTING</a:t>
            </a:r>
            <a:endParaRPr lang="en-US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 HIGHLIGHTS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000" dirty="0" smtClean="0"/>
              <a:t>Product File requirements</a:t>
            </a:r>
          </a:p>
          <a:p>
            <a:r>
              <a:rPr lang="en-US" sz="3000" dirty="0" smtClean="0"/>
              <a:t>Specific Field Requirements</a:t>
            </a:r>
          </a:p>
          <a:p>
            <a:pPr lvl="1"/>
            <a:r>
              <a:rPr lang="en-US" sz="2600" dirty="0" smtClean="0"/>
              <a:t>Delegated Benefit OrgID</a:t>
            </a:r>
          </a:p>
          <a:p>
            <a:pPr lvl="1"/>
            <a:r>
              <a:rPr lang="en-US" sz="2600" dirty="0" smtClean="0"/>
              <a:t>Risk Type</a:t>
            </a:r>
          </a:p>
          <a:p>
            <a:r>
              <a:rPr lang="en-US" sz="3000" dirty="0" smtClean="0"/>
              <a:t>QA Specific Fields</a:t>
            </a:r>
          </a:p>
          <a:p>
            <a:pPr lvl="1"/>
            <a:r>
              <a:rPr lang="en-US" sz="2600" dirty="0" smtClean="0"/>
              <a:t>Insured Group or Policy Number (DC/MC/ME/PC006)</a:t>
            </a:r>
          </a:p>
          <a:p>
            <a:pPr lvl="1"/>
            <a:r>
              <a:rPr lang="en-US" sz="2600" dirty="0" smtClean="0"/>
              <a:t>Patient Control Number</a:t>
            </a:r>
          </a:p>
          <a:p>
            <a:pPr lvl="1"/>
            <a:r>
              <a:rPr lang="en-US" sz="2600" dirty="0" smtClean="0"/>
              <a:t>Payer Claim Control Number (DC/MC/PC004)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162" y="1606549"/>
            <a:ext cx="8218487" cy="721015"/>
          </a:xfrm>
        </p:spPr>
        <p:txBody>
          <a:bodyPr/>
          <a:lstStyle/>
          <a:p>
            <a:pPr>
              <a:buNone/>
            </a:pPr>
            <a:r>
              <a:rPr lang="en-US" sz="2500" b="1" dirty="0" smtClean="0"/>
              <a:t>PRODUCT FILE IS REQUIRED FROM TPA/PBM/DBAs</a:t>
            </a:r>
            <a:endParaRPr lang="en-US" sz="25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327564"/>
            <a:ext cx="6096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900" dirty="0" smtClean="0"/>
              <a:t>DELEGATED BENEFIT ORGID</a:t>
            </a:r>
            <a:endParaRPr lang="en-US" sz="3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DELEGATED BENEFIT ORGID: MC100, PC072, DC025</a:t>
            </a:r>
          </a:p>
          <a:p>
            <a:r>
              <a:rPr lang="en-US" dirty="0" smtClean="0"/>
              <a:t>REQUIRED FROM BOTH THE RISK HOLDER AND THE TPA/PBM/DBA</a:t>
            </a:r>
          </a:p>
          <a:p>
            <a:r>
              <a:rPr lang="en-US" dirty="0" smtClean="0"/>
              <a:t>USED FOR LINKAGE TO ENABLE COMPLETE CLAIM ANALYSIS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0" y="1905000"/>
            <a:ext cx="70469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QA SPECIFIC FIELDS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42989" y="1939635"/>
          <a:ext cx="6604721" cy="2687787"/>
        </p:xfrm>
        <a:graphic>
          <a:graphicData uri="http://schemas.openxmlformats.org/drawingml/2006/table">
            <a:tbl>
              <a:tblPr/>
              <a:tblGrid>
                <a:gridCol w="1028473"/>
                <a:gridCol w="4547775"/>
                <a:gridCol w="1028473"/>
              </a:tblGrid>
              <a:tr h="298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ELEMENT NAME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LENGTH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DC006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Insured Group or Policy Number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MC006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Insured Group or Policy Number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ME006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Insured Group or Policy Number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PC006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Insured Group or Policy Number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MC068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Patient Control Number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DC004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Payer Claim Control Number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MC004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Payer Claim Control Number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PC004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Payer Claim Control Number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TAG SCHEDULE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JUNE 11, 2013 at 10:00 AM</a:t>
            </a:r>
            <a:r>
              <a:rPr lang="en-US" dirty="0" smtClean="0"/>
              <a:t>   Please note time change</a:t>
            </a:r>
          </a:p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JULY 9, 2013 at 2:00 PM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APCD Version 3.0 Schedule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Production Due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November 2013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Questions emailed to APCD Liaisons</a:t>
            </a:r>
          </a:p>
          <a:p>
            <a:pPr marL="457200" indent="-457200"/>
            <a:r>
              <a:rPr lang="en-US" dirty="0" smtClean="0"/>
              <a:t>Questions emailed to DHCFP </a:t>
            </a:r>
          </a:p>
          <a:p>
            <a:pPr marL="457200" indent="-457200">
              <a:buNone/>
            </a:pPr>
            <a:r>
              <a:rPr lang="en-US" dirty="0" smtClean="0"/>
              <a:t>	(</a:t>
            </a:r>
            <a:r>
              <a:rPr lang="en-US" u="sng" dirty="0" smtClean="0">
                <a:hlinkClick r:id="rId2"/>
              </a:rPr>
              <a:t>CHIA-APCD@state.ma.us</a:t>
            </a:r>
            <a:r>
              <a:rPr lang="en-US" dirty="0" smtClean="0"/>
              <a:t>).  </a:t>
            </a:r>
          </a:p>
          <a:p>
            <a:pPr marL="457200" indent="-457200"/>
            <a:r>
              <a:rPr lang="en-US" dirty="0" smtClean="0"/>
              <a:t>Questions on the Data Release and Application emailed to DHCFP (</a:t>
            </a:r>
            <a:r>
              <a:rPr lang="en-US" dirty="0" smtClean="0">
                <a:hlinkClick r:id="rId3"/>
              </a:rPr>
              <a:t>apcd.data@state.ma.us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None/>
            </a:pPr>
            <a:endParaRPr lang="en-US" sz="3400" dirty="0" smtClean="0"/>
          </a:p>
          <a:p>
            <a:r>
              <a:rPr lang="en-US" sz="3400" dirty="0" smtClean="0"/>
              <a:t>Administrative Bulletin 13-04 Published</a:t>
            </a:r>
          </a:p>
          <a:p>
            <a:r>
              <a:rPr lang="en-US" sz="3400" dirty="0" smtClean="0"/>
              <a:t>APCD Version 3.0 Submission Timeline</a:t>
            </a:r>
          </a:p>
          <a:p>
            <a:r>
              <a:rPr lang="en-US" sz="3400" dirty="0" smtClean="0"/>
              <a:t>Submission Guide and Variance Update</a:t>
            </a:r>
          </a:p>
          <a:p>
            <a:r>
              <a:rPr lang="en-US" sz="3400" dirty="0" smtClean="0"/>
              <a:t>Testing Update</a:t>
            </a:r>
          </a:p>
          <a:p>
            <a:r>
              <a:rPr lang="en-US" sz="3400" dirty="0" smtClean="0"/>
              <a:t>Field Highlights of the Month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ADMINISTRATIVE BULLETIN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HEALTH CONNECTOR RISK ADJUSTMENT PROGRAM UPDATES</a:t>
            </a:r>
          </a:p>
          <a:p>
            <a:pPr lvl="1"/>
            <a:r>
              <a:rPr lang="en-US" sz="2400" dirty="0" smtClean="0"/>
              <a:t>New fields on Member Eligibility</a:t>
            </a:r>
          </a:p>
          <a:p>
            <a:pPr lvl="1"/>
            <a:r>
              <a:rPr lang="en-US" sz="2400" dirty="0" smtClean="0"/>
              <a:t>New file type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800" dirty="0" smtClean="0"/>
              <a:t>EFFECTIVE NOVEMBER 2013 FOR SUBMISSIONS OF OCTOBER DATA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BULLETIN: ME UPDATES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274" y="1685924"/>
            <a:ext cx="7408358" cy="43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BULLETIN: ME UPDATES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2625436"/>
            <a:ext cx="64944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3564" y="1510144"/>
            <a:ext cx="7523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Plans not involved in Risk Adjustment will code ME126 = 2.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03564" y="4825711"/>
            <a:ext cx="7523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ME120, ME121, ME127 – ME130 require no input when ME126 = 2. 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BULLETIN: ME UPDATES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31819"/>
            <a:ext cx="8229599" cy="300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BULLETIN: BENEFIT PLAN CONTROL TOTAL FILE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REQUIRED FOR RISK ADJUSTMENT PROGRAM PLANS ONLY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EFFECTIVE NOVEMBER 2013 FOR SUBMISSIONS OF OCTOBER DATA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VERSION 3.0 SUBMISSION TIMELINE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PRODUCTION DATA NOW DUE </a:t>
            </a:r>
            <a:r>
              <a:rPr lang="en-US" sz="2800" b="1" dirty="0" smtClean="0"/>
              <a:t>NOVEMBER 2013</a:t>
            </a:r>
            <a:r>
              <a:rPr lang="en-US" sz="2800" dirty="0" smtClean="0"/>
              <a:t> FOR OCTOBER 2013 DATA</a:t>
            </a:r>
          </a:p>
          <a:p>
            <a:r>
              <a:rPr lang="en-US" sz="2800" dirty="0" smtClean="0"/>
              <a:t>THIS WILL ALLOW:</a:t>
            </a:r>
          </a:p>
          <a:p>
            <a:pPr lvl="1"/>
            <a:r>
              <a:rPr lang="en-US" sz="2400" dirty="0" smtClean="0"/>
              <a:t>ADDITIONAL TIME FOR UPDATES</a:t>
            </a:r>
          </a:p>
          <a:p>
            <a:pPr lvl="1"/>
            <a:r>
              <a:rPr lang="en-US" sz="2400" dirty="0" smtClean="0"/>
              <a:t>ADDITIONAL TIME FOR TESTING</a:t>
            </a:r>
          </a:p>
          <a:p>
            <a:pPr lvl="1"/>
            <a:r>
              <a:rPr lang="en-US" sz="2400" dirty="0" smtClean="0"/>
              <a:t>DECREASE NEED FOR VARIANCES</a:t>
            </a:r>
          </a:p>
          <a:p>
            <a:pPr lvl="1"/>
            <a:r>
              <a:rPr lang="en-US" sz="2400" dirty="0" smtClean="0"/>
              <a:t>DECREASE BURDEN ON PAYERS REQUESTED TO MEET OTHER DEADLINES AS WELL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A36E-6A91-4E21-AF8F-37C620A5BC3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SUBMISSION GUIDE UPDATE</a:t>
            </a:r>
          </a:p>
          <a:p>
            <a:endParaRPr lang="en-US" sz="4000" dirty="0" smtClean="0"/>
          </a:p>
          <a:p>
            <a:r>
              <a:rPr lang="en-US" sz="4000" dirty="0" smtClean="0"/>
              <a:t>VARIANCE FORM UPDATE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IAtemplate_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Atemplate_Text Slide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Atemplate_Slides w/ Objec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IAtemplate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CHIAtemplate_2013</Template>
  <TotalTime>685</TotalTime>
  <Words>400</Words>
  <Application>Microsoft Office PowerPoint</Application>
  <PresentationFormat>On-screen Show (4:3)</PresentationFormat>
  <Paragraphs>144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CHIAtemplate_2013</vt:lpstr>
      <vt:lpstr>CHIAtemplate_Text Slide Options</vt:lpstr>
      <vt:lpstr>CHIAtemplate_Slides w/ Objects</vt:lpstr>
      <vt:lpstr>CHIAtemplate_Blank Slide</vt:lpstr>
      <vt:lpstr>PowerPoint Presentation</vt:lpstr>
      <vt:lpstr>AGENDA</vt:lpstr>
      <vt:lpstr>ADMINISTRATIVE BULLETIN</vt:lpstr>
      <vt:lpstr>BULLETIN: ME UPDATES</vt:lpstr>
      <vt:lpstr>BULLETIN: ME UPDATES</vt:lpstr>
      <vt:lpstr>BULLETIN: ME UPDATES</vt:lpstr>
      <vt:lpstr>BULLETIN: BENEFIT PLAN CONTROL TOTAL FILE</vt:lpstr>
      <vt:lpstr>VERSION 3.0 SUBMISSION TIMELINE</vt:lpstr>
      <vt:lpstr>UPDATES</vt:lpstr>
      <vt:lpstr>TESTING UPDATE</vt:lpstr>
      <vt:lpstr>FIELD HIGHLIGHTS </vt:lpstr>
      <vt:lpstr>PRODUCT FILE</vt:lpstr>
      <vt:lpstr>DELEGATED BENEFIT ORGID</vt:lpstr>
      <vt:lpstr>RISK TYPE</vt:lpstr>
      <vt:lpstr>QA SPECIFIC FIELDS</vt:lpstr>
      <vt:lpstr>WRAP-UP</vt:lpstr>
      <vt:lpstr>TAG SCHEDULE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Center for Health Information and Analysis | Commonwealth of Massachusetts</dc:creator>
  <cp:lastModifiedBy>Andrew Jackmauh</cp:lastModifiedBy>
  <cp:revision>83</cp:revision>
  <dcterms:created xsi:type="dcterms:W3CDTF">2013-04-09T02:23:53Z</dcterms:created>
  <dcterms:modified xsi:type="dcterms:W3CDTF">2013-05-17T14:07:19Z</dcterms:modified>
</cp:coreProperties>
</file>