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  <p:sldMasterId id="2147483674" r:id="rId3"/>
    <p:sldMasterId id="2147483678" r:id="rId4"/>
  </p:sldMasterIdLst>
  <p:notesMasterIdLst>
    <p:notesMasterId r:id="rId22"/>
  </p:notesMasterIdLst>
  <p:sldIdLst>
    <p:sldId id="257" r:id="rId5"/>
    <p:sldId id="258" r:id="rId6"/>
    <p:sldId id="288" r:id="rId7"/>
    <p:sldId id="265" r:id="rId8"/>
    <p:sldId id="277" r:id="rId9"/>
    <p:sldId id="263" r:id="rId10"/>
    <p:sldId id="267" r:id="rId11"/>
    <p:sldId id="282" r:id="rId12"/>
    <p:sldId id="281" r:id="rId13"/>
    <p:sldId id="287" r:id="rId14"/>
    <p:sldId id="286" r:id="rId15"/>
    <p:sldId id="285" r:id="rId16"/>
    <p:sldId id="289" r:id="rId17"/>
    <p:sldId id="283" r:id="rId18"/>
    <p:sldId id="271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36" autoAdjust="0"/>
  </p:normalViewPr>
  <p:slideViewPr>
    <p:cSldViewPr snapToGrid="0" snapToObjects="1" showGuides="1">
      <p:cViewPr varScale="1">
        <p:scale>
          <a:sx n="94" d="100"/>
          <a:sy n="94" d="100"/>
        </p:scale>
        <p:origin x="-1422" y="-90"/>
      </p:cViewPr>
      <p:guideLst>
        <p:guide orient="horz" pos="101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A2B2C-79C5-47AE-961F-CE5F8190381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54759-8820-4A77-85A2-AE57739B04BC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INTAKE</a:t>
          </a:r>
        </a:p>
        <a:p>
          <a:r>
            <a:rPr lang="en-US" dirty="0" smtClean="0">
              <a:solidFill>
                <a:schemeClr val="bg1"/>
              </a:solidFill>
            </a:rPr>
            <a:t>2010 – 2012</a:t>
          </a:r>
        </a:p>
        <a:p>
          <a:r>
            <a:rPr lang="en-US" dirty="0" smtClean="0">
              <a:solidFill>
                <a:schemeClr val="bg1"/>
              </a:solidFill>
            </a:rPr>
            <a:t>2013 – V. 3.0</a:t>
          </a:r>
          <a:endParaRPr lang="en-US" dirty="0">
            <a:solidFill>
              <a:schemeClr val="bg1"/>
            </a:solidFill>
          </a:endParaRPr>
        </a:p>
      </dgm:t>
    </dgm:pt>
    <dgm:pt modelId="{068FCD8C-DA74-4614-8B72-B8E90A1396BB}" type="parTrans" cxnId="{F2B9D482-99B8-4D3D-8502-10DB4096984A}">
      <dgm:prSet/>
      <dgm:spPr/>
      <dgm:t>
        <a:bodyPr/>
        <a:lstStyle/>
        <a:p>
          <a:endParaRPr lang="en-US"/>
        </a:p>
      </dgm:t>
    </dgm:pt>
    <dgm:pt modelId="{D723EB04-8541-4A76-9986-0A62E073FE44}" type="sibTrans" cxnId="{F2B9D482-99B8-4D3D-8502-10DB4096984A}">
      <dgm:prSet/>
      <dgm:spPr/>
      <dgm:t>
        <a:bodyPr/>
        <a:lstStyle/>
        <a:p>
          <a:endParaRPr lang="en-US"/>
        </a:p>
      </dgm:t>
    </dgm:pt>
    <dgm:pt modelId="{FFE58B23-7E76-4489-B0E9-B5DA00D66FEB}">
      <dgm:prSet phldrT="[Text]"/>
      <dgm:spPr/>
      <dgm:t>
        <a:bodyPr/>
        <a:lstStyle/>
        <a:p>
          <a:r>
            <a:rPr lang="en-US" b="1" dirty="0" smtClean="0"/>
            <a:t>STRUCTURAL</a:t>
          </a:r>
        </a:p>
        <a:p>
          <a:r>
            <a:rPr lang="en-US" b="1" dirty="0" smtClean="0"/>
            <a:t>QUALITY</a:t>
          </a:r>
        </a:p>
        <a:p>
          <a:r>
            <a:rPr lang="en-US" dirty="0" smtClean="0"/>
            <a:t>2012 - 2013</a:t>
          </a:r>
          <a:endParaRPr lang="en-US" dirty="0"/>
        </a:p>
      </dgm:t>
    </dgm:pt>
    <dgm:pt modelId="{02904B84-230F-422D-A154-6E60D603CB6F}" type="parTrans" cxnId="{F6D016A5-CFD6-4810-8B6D-1F7ED48240F5}">
      <dgm:prSet/>
      <dgm:spPr/>
      <dgm:t>
        <a:bodyPr/>
        <a:lstStyle/>
        <a:p>
          <a:endParaRPr lang="en-US"/>
        </a:p>
      </dgm:t>
    </dgm:pt>
    <dgm:pt modelId="{55F3607B-0EDD-433E-B746-7A8E96118F96}" type="sibTrans" cxnId="{F6D016A5-CFD6-4810-8B6D-1F7ED48240F5}">
      <dgm:prSet/>
      <dgm:spPr/>
      <dgm:t>
        <a:bodyPr/>
        <a:lstStyle/>
        <a:p>
          <a:endParaRPr lang="en-US"/>
        </a:p>
      </dgm:t>
    </dgm:pt>
    <dgm:pt modelId="{A94E623A-0E5A-4040-BF5E-1082F7D74F1B}">
      <dgm:prSet phldrT="[Text]"/>
      <dgm:spPr/>
      <dgm:t>
        <a:bodyPr/>
        <a:lstStyle/>
        <a:p>
          <a:r>
            <a:rPr lang="en-US" dirty="0" smtClean="0"/>
            <a:t>PROFILE REPORTS</a:t>
          </a:r>
          <a:endParaRPr lang="en-US" dirty="0"/>
        </a:p>
      </dgm:t>
    </dgm:pt>
    <dgm:pt modelId="{2AB60FC2-691F-4567-BD3E-70AB7A8D0ADD}" type="parTrans" cxnId="{79D9BB7E-B1D5-4984-AA18-59DFD2FCA62D}">
      <dgm:prSet/>
      <dgm:spPr/>
      <dgm:t>
        <a:bodyPr/>
        <a:lstStyle/>
        <a:p>
          <a:endParaRPr lang="en-US"/>
        </a:p>
      </dgm:t>
    </dgm:pt>
    <dgm:pt modelId="{5C737865-62C2-4872-8390-D151D012B8D6}" type="sibTrans" cxnId="{79D9BB7E-B1D5-4984-AA18-59DFD2FCA62D}">
      <dgm:prSet/>
      <dgm:spPr/>
      <dgm:t>
        <a:bodyPr/>
        <a:lstStyle/>
        <a:p>
          <a:endParaRPr lang="en-US"/>
        </a:p>
      </dgm:t>
    </dgm:pt>
    <dgm:pt modelId="{FA5FB4DA-9419-49EE-8801-EBEEAA56EB13}">
      <dgm:prSet phldrT="[Text]"/>
      <dgm:spPr/>
      <dgm:t>
        <a:bodyPr/>
        <a:lstStyle/>
        <a:p>
          <a:r>
            <a:rPr lang="en-US" dirty="0" smtClean="0"/>
            <a:t>DATA DICTIONARY </a:t>
          </a:r>
          <a:endParaRPr lang="en-US" dirty="0"/>
        </a:p>
      </dgm:t>
    </dgm:pt>
    <dgm:pt modelId="{4B421B14-4C3E-43D9-929F-CD9879F8D501}" type="parTrans" cxnId="{9EDBA9AC-2C1B-42FC-A320-EE9CF6F4B3FF}">
      <dgm:prSet/>
      <dgm:spPr/>
      <dgm:t>
        <a:bodyPr/>
        <a:lstStyle/>
        <a:p>
          <a:endParaRPr lang="en-US"/>
        </a:p>
      </dgm:t>
    </dgm:pt>
    <dgm:pt modelId="{740DD775-DC2D-42F1-9549-8AA7CBC1F8CD}" type="sibTrans" cxnId="{9EDBA9AC-2C1B-42FC-A320-EE9CF6F4B3FF}">
      <dgm:prSet/>
      <dgm:spPr/>
      <dgm:t>
        <a:bodyPr/>
        <a:lstStyle/>
        <a:p>
          <a:endParaRPr lang="en-US"/>
        </a:p>
      </dgm:t>
    </dgm:pt>
    <dgm:pt modelId="{DF42BC39-D1E0-4F2A-91BE-EDFB4EDB8FCD}">
      <dgm:prSet phldrT="[Text]"/>
      <dgm:spPr/>
      <dgm:t>
        <a:bodyPr/>
        <a:lstStyle/>
        <a:p>
          <a:r>
            <a:rPr lang="en-US" b="1" dirty="0" smtClean="0"/>
            <a:t>VALIDATION </a:t>
          </a:r>
          <a:r>
            <a:rPr lang="en-US" b="0" dirty="0" smtClean="0"/>
            <a:t> </a:t>
          </a:r>
        </a:p>
        <a:p>
          <a:r>
            <a:rPr lang="en-US" b="0" dirty="0" smtClean="0"/>
            <a:t>2013 - 2014</a:t>
          </a:r>
          <a:endParaRPr lang="en-US" b="1" dirty="0" smtClean="0"/>
        </a:p>
        <a:p>
          <a:endParaRPr lang="en-US" b="1" dirty="0"/>
        </a:p>
      </dgm:t>
    </dgm:pt>
    <dgm:pt modelId="{7BF03A1C-FFA7-4122-AF8A-3054B719B3F3}" type="parTrans" cxnId="{C3AE9F56-2C94-4AAF-A0B0-6641F88B6349}">
      <dgm:prSet/>
      <dgm:spPr/>
      <dgm:t>
        <a:bodyPr/>
        <a:lstStyle/>
        <a:p>
          <a:endParaRPr lang="en-US"/>
        </a:p>
      </dgm:t>
    </dgm:pt>
    <dgm:pt modelId="{83093965-8577-49E1-978D-6C0ABAD3D86A}" type="sibTrans" cxnId="{C3AE9F56-2C94-4AAF-A0B0-6641F88B6349}">
      <dgm:prSet/>
      <dgm:spPr/>
      <dgm:t>
        <a:bodyPr/>
        <a:lstStyle/>
        <a:p>
          <a:endParaRPr lang="en-US"/>
        </a:p>
      </dgm:t>
    </dgm:pt>
    <dgm:pt modelId="{E21FC463-0162-4B04-B1F1-2231CB50C26E}">
      <dgm:prSet phldrT="[Text]"/>
      <dgm:spPr/>
      <dgm:t>
        <a:bodyPr/>
        <a:lstStyle/>
        <a:p>
          <a:r>
            <a:rPr lang="en-US" dirty="0" smtClean="0"/>
            <a:t> TOTAL MEDICAL EXPENSES</a:t>
          </a:r>
          <a:endParaRPr lang="en-US" dirty="0"/>
        </a:p>
      </dgm:t>
    </dgm:pt>
    <dgm:pt modelId="{446069B7-FDD4-41E0-B9BE-A365D25EA572}" type="parTrans" cxnId="{35525BD3-7643-46FE-8FED-582E8E1F58C7}">
      <dgm:prSet/>
      <dgm:spPr/>
      <dgm:t>
        <a:bodyPr/>
        <a:lstStyle/>
        <a:p>
          <a:endParaRPr lang="en-US"/>
        </a:p>
      </dgm:t>
    </dgm:pt>
    <dgm:pt modelId="{CAC090F7-625F-4460-BF13-A3CD86EDA715}" type="sibTrans" cxnId="{35525BD3-7643-46FE-8FED-582E8E1F58C7}">
      <dgm:prSet/>
      <dgm:spPr/>
      <dgm:t>
        <a:bodyPr/>
        <a:lstStyle/>
        <a:p>
          <a:endParaRPr lang="en-US"/>
        </a:p>
      </dgm:t>
    </dgm:pt>
    <dgm:pt modelId="{8C34BC2F-32E5-4106-B86F-BB589D9D42B8}">
      <dgm:prSet phldrT="[Text]"/>
      <dgm:spPr/>
      <dgm:t>
        <a:bodyPr/>
        <a:lstStyle/>
        <a:p>
          <a:r>
            <a:rPr lang="en-US" dirty="0" smtClean="0"/>
            <a:t> FILE LEVEL REVIEW</a:t>
          </a:r>
          <a:endParaRPr lang="en-US" dirty="0"/>
        </a:p>
      </dgm:t>
    </dgm:pt>
    <dgm:pt modelId="{C78E0D87-61D5-4EFE-B464-1AF1B564970D}" type="sibTrans" cxnId="{19309D20-1D07-4B26-A259-76C1001A13D2}">
      <dgm:prSet/>
      <dgm:spPr/>
      <dgm:t>
        <a:bodyPr/>
        <a:lstStyle/>
        <a:p>
          <a:endParaRPr lang="en-US"/>
        </a:p>
      </dgm:t>
    </dgm:pt>
    <dgm:pt modelId="{30D6A331-BC7D-4635-A8D2-756FE3CD9C1D}" type="parTrans" cxnId="{19309D20-1D07-4B26-A259-76C1001A13D2}">
      <dgm:prSet/>
      <dgm:spPr/>
      <dgm:t>
        <a:bodyPr/>
        <a:lstStyle/>
        <a:p>
          <a:endParaRPr lang="en-US"/>
        </a:p>
      </dgm:t>
    </dgm:pt>
    <dgm:pt modelId="{57B2047C-F009-4606-8D5D-D5CDD711A005}">
      <dgm:prSet phldrT="[Text]"/>
      <dgm:spPr/>
      <dgm:t>
        <a:bodyPr/>
        <a:lstStyle/>
        <a:p>
          <a:endParaRPr lang="en-US" dirty="0"/>
        </a:p>
      </dgm:t>
    </dgm:pt>
    <dgm:pt modelId="{CC9C53C5-F850-475C-95CE-C2441D66FB59}" type="parTrans" cxnId="{B81A66C3-7803-4582-B768-4D71B5572747}">
      <dgm:prSet/>
      <dgm:spPr/>
    </dgm:pt>
    <dgm:pt modelId="{CFB5DA88-EE79-4950-9093-8CEA7B796047}" type="sibTrans" cxnId="{B81A66C3-7803-4582-B768-4D71B5572747}">
      <dgm:prSet/>
      <dgm:spPr/>
    </dgm:pt>
    <dgm:pt modelId="{AB4A167A-9C47-4A3A-80D7-85B6BB149D2C}">
      <dgm:prSet phldrT="[Text]"/>
      <dgm:spPr/>
      <dgm:t>
        <a:bodyPr/>
        <a:lstStyle/>
        <a:p>
          <a:r>
            <a:rPr lang="en-US" dirty="0" smtClean="0"/>
            <a:t>FIELD EDITS</a:t>
          </a:r>
          <a:endParaRPr lang="en-US" dirty="0"/>
        </a:p>
      </dgm:t>
    </dgm:pt>
    <dgm:pt modelId="{6131751C-55FF-4887-9B81-338AA8C70184}" type="parTrans" cxnId="{6990CDBB-C698-4408-B19E-19A472178E4E}">
      <dgm:prSet/>
      <dgm:spPr/>
    </dgm:pt>
    <dgm:pt modelId="{DA40A103-F544-4473-9B73-5ECE5C05ACA4}" type="sibTrans" cxnId="{6990CDBB-C698-4408-B19E-19A472178E4E}">
      <dgm:prSet/>
      <dgm:spPr/>
    </dgm:pt>
    <dgm:pt modelId="{107E373B-557A-46F5-BF0E-D5D3F009C225}">
      <dgm:prSet phldrT="[Text]"/>
      <dgm:spPr/>
      <dgm:t>
        <a:bodyPr/>
        <a:lstStyle/>
        <a:p>
          <a:r>
            <a:rPr lang="en-US" dirty="0" smtClean="0"/>
            <a:t>THRESHOLDS/VARIANCES</a:t>
          </a:r>
          <a:endParaRPr lang="en-US" dirty="0"/>
        </a:p>
      </dgm:t>
    </dgm:pt>
    <dgm:pt modelId="{0FA28322-6BD0-44DC-A35D-D1BC4008C445}" type="parTrans" cxnId="{CC917128-0427-4295-B615-B61D4B9CC163}">
      <dgm:prSet/>
      <dgm:spPr/>
    </dgm:pt>
    <dgm:pt modelId="{AA193597-D911-41A3-9CBF-88DEDDDFB6C3}" type="sibTrans" cxnId="{CC917128-0427-4295-B615-B61D4B9CC163}">
      <dgm:prSet/>
      <dgm:spPr/>
    </dgm:pt>
    <dgm:pt modelId="{52600B02-C3A7-49B4-8EEF-C6FA84E94D3B}">
      <dgm:prSet phldrT="[Text]"/>
      <dgm:spPr/>
      <dgm:t>
        <a:bodyPr/>
        <a:lstStyle/>
        <a:p>
          <a:r>
            <a:rPr lang="en-US" dirty="0" smtClean="0"/>
            <a:t>VOLUME REPORTS</a:t>
          </a:r>
          <a:endParaRPr lang="en-US" dirty="0"/>
        </a:p>
      </dgm:t>
    </dgm:pt>
    <dgm:pt modelId="{849846FA-EF3C-46FE-B891-753DABC5FDA6}" type="parTrans" cxnId="{2F667675-CB3C-4B69-AFC6-6CB613EE87E8}">
      <dgm:prSet/>
      <dgm:spPr/>
    </dgm:pt>
    <dgm:pt modelId="{D749D32A-BBC2-414A-9229-9EB233369515}" type="sibTrans" cxnId="{2F667675-CB3C-4B69-AFC6-6CB613EE87E8}">
      <dgm:prSet/>
      <dgm:spPr/>
    </dgm:pt>
    <dgm:pt modelId="{00AE41D9-C8B6-4BB4-9EEE-63E00F28589B}">
      <dgm:prSet phldrT="[Text]"/>
      <dgm:spPr/>
      <dgm:t>
        <a:bodyPr/>
        <a:lstStyle/>
        <a:p>
          <a:endParaRPr lang="en-US" dirty="0"/>
        </a:p>
      </dgm:t>
    </dgm:pt>
    <dgm:pt modelId="{223E2D48-CF17-4FDB-99AB-083E4A07E319}" type="parTrans" cxnId="{864D0FE1-9376-47F8-9139-AAE21EA77E53}">
      <dgm:prSet/>
      <dgm:spPr/>
    </dgm:pt>
    <dgm:pt modelId="{95A908DC-5A40-4927-A203-8C32A83EBC49}" type="sibTrans" cxnId="{864D0FE1-9376-47F8-9139-AAE21EA77E53}">
      <dgm:prSet/>
      <dgm:spPr/>
    </dgm:pt>
    <dgm:pt modelId="{D69BE9B9-1440-4F29-9345-C2DB278A2687}">
      <dgm:prSet phldrT="[Text]"/>
      <dgm:spPr/>
      <dgm:t>
        <a:bodyPr/>
        <a:lstStyle/>
        <a:p>
          <a:r>
            <a:rPr lang="en-US" dirty="0" smtClean="0"/>
            <a:t>TAGS/LIAISON PARTNERSHIPS</a:t>
          </a:r>
          <a:endParaRPr lang="en-US" dirty="0"/>
        </a:p>
      </dgm:t>
    </dgm:pt>
    <dgm:pt modelId="{8ECD2E5A-5C24-4886-AA12-D9E562F22F0A}" type="parTrans" cxnId="{66588C5D-E067-47BB-BB58-7E6B38F374B4}">
      <dgm:prSet/>
      <dgm:spPr/>
    </dgm:pt>
    <dgm:pt modelId="{CEA1BDAC-EC0D-44F2-A251-EE2BEA013951}" type="sibTrans" cxnId="{66588C5D-E067-47BB-BB58-7E6B38F374B4}">
      <dgm:prSet/>
      <dgm:spPr/>
    </dgm:pt>
    <dgm:pt modelId="{A5A36FC2-A3A4-4E7E-8193-1D5815044692}">
      <dgm:prSet phldrT="[Text]"/>
      <dgm:spPr/>
      <dgm:t>
        <a:bodyPr/>
        <a:lstStyle/>
        <a:p>
          <a:r>
            <a:rPr lang="en-US" dirty="0" smtClean="0"/>
            <a:t> QA FIELD REVIEW BY YEAR</a:t>
          </a:r>
          <a:endParaRPr lang="en-US" dirty="0"/>
        </a:p>
      </dgm:t>
    </dgm:pt>
    <dgm:pt modelId="{DE0B5E2F-A348-40FC-B20B-442FD24AF51D}" type="parTrans" cxnId="{59CCBF16-EF22-487F-9C27-358A0173168A}">
      <dgm:prSet/>
      <dgm:spPr/>
    </dgm:pt>
    <dgm:pt modelId="{8BD4FB66-F47D-4A93-AE6E-8AF48EB86534}" type="sibTrans" cxnId="{59CCBF16-EF22-487F-9C27-358A0173168A}">
      <dgm:prSet/>
      <dgm:spPr/>
    </dgm:pt>
    <dgm:pt modelId="{A6021484-0C5A-4ABC-9BB4-63EC66916B80}">
      <dgm:prSet phldrT="[Text]"/>
      <dgm:spPr/>
      <dgm:t>
        <a:bodyPr/>
        <a:lstStyle/>
        <a:p>
          <a:r>
            <a:rPr lang="en-US" dirty="0" smtClean="0"/>
            <a:t> QA CROSS FILE REVIEW </a:t>
          </a:r>
          <a:endParaRPr lang="en-US" dirty="0"/>
        </a:p>
      </dgm:t>
    </dgm:pt>
    <dgm:pt modelId="{D7F4882D-3AB1-4D52-959D-4C2907856DE1}" type="parTrans" cxnId="{CC1CA66E-477F-44A6-9A80-3517BA1E1156}">
      <dgm:prSet/>
      <dgm:spPr/>
    </dgm:pt>
    <dgm:pt modelId="{A5942E39-83B6-4AAC-850E-207657A20858}" type="sibTrans" cxnId="{CC1CA66E-477F-44A6-9A80-3517BA1E1156}">
      <dgm:prSet/>
      <dgm:spPr/>
    </dgm:pt>
    <dgm:pt modelId="{80A1F093-1388-4B41-AF43-D93A18CB8A44}">
      <dgm:prSet phldrT="[Text]"/>
      <dgm:spPr/>
      <dgm:t>
        <a:bodyPr/>
        <a:lstStyle/>
        <a:p>
          <a:r>
            <a:rPr lang="en-US" dirty="0" smtClean="0"/>
            <a:t> MA HEALTH CONNECTOR</a:t>
          </a:r>
          <a:endParaRPr lang="en-US" dirty="0"/>
        </a:p>
      </dgm:t>
    </dgm:pt>
    <dgm:pt modelId="{335D9B80-CD82-450B-A0EA-09BAA799552E}" type="parTrans" cxnId="{605D71DC-E44E-442E-8D38-377414C29801}">
      <dgm:prSet/>
      <dgm:spPr/>
    </dgm:pt>
    <dgm:pt modelId="{9834C2B3-EF66-4FC7-9FEE-FBB07232B0D6}" type="sibTrans" cxnId="{605D71DC-E44E-442E-8D38-377414C29801}">
      <dgm:prSet/>
      <dgm:spPr/>
    </dgm:pt>
    <dgm:pt modelId="{9ADB276F-E493-4FCC-B0DD-AFFC4AF1ED11}">
      <dgm:prSet phldrT="[Text]"/>
      <dgm:spPr/>
      <dgm:t>
        <a:bodyPr/>
        <a:lstStyle/>
        <a:p>
          <a:r>
            <a:rPr lang="en-US" dirty="0" smtClean="0"/>
            <a:t> DIVISION OF INSURANCE</a:t>
          </a:r>
          <a:endParaRPr lang="en-US" dirty="0"/>
        </a:p>
      </dgm:t>
    </dgm:pt>
    <dgm:pt modelId="{5BC63419-0F7A-4469-BA6F-14F0CADAD96A}" type="parTrans" cxnId="{41242AE8-A97A-42C1-8D32-15F6959249F0}">
      <dgm:prSet/>
      <dgm:spPr/>
    </dgm:pt>
    <dgm:pt modelId="{733A757A-7898-48D5-8F49-7BAAE00C6587}" type="sibTrans" cxnId="{41242AE8-A97A-42C1-8D32-15F6959249F0}">
      <dgm:prSet/>
      <dgm:spPr/>
    </dgm:pt>
    <dgm:pt modelId="{0751DE16-C4DE-4923-9B70-86CEF4806FE5}">
      <dgm:prSet phldrT="[Text]"/>
      <dgm:spPr/>
      <dgm:t>
        <a:bodyPr/>
        <a:lstStyle/>
        <a:p>
          <a:r>
            <a:rPr lang="en-US" dirty="0" smtClean="0"/>
            <a:t> HEALTH POLICY COMMISSION</a:t>
          </a:r>
          <a:endParaRPr lang="en-US" dirty="0"/>
        </a:p>
      </dgm:t>
    </dgm:pt>
    <dgm:pt modelId="{68779F11-8B17-4F4A-9D58-8B22486B7022}" type="parTrans" cxnId="{BE4E3C43-073A-4DBD-BA6C-1A39A8BF8FBE}">
      <dgm:prSet/>
      <dgm:spPr/>
    </dgm:pt>
    <dgm:pt modelId="{B21A0D92-1CA0-43C8-A6B8-E1DC5B680177}" type="sibTrans" cxnId="{BE4E3C43-073A-4DBD-BA6C-1A39A8BF8FBE}">
      <dgm:prSet/>
      <dgm:spPr/>
    </dgm:pt>
    <dgm:pt modelId="{1D67C426-A2B4-4DE9-A8E7-132DF4FEA405}">
      <dgm:prSet phldrT="[Text]"/>
      <dgm:spPr/>
      <dgm:t>
        <a:bodyPr/>
        <a:lstStyle/>
        <a:p>
          <a:r>
            <a:rPr lang="en-US" dirty="0" smtClean="0"/>
            <a:t>GROUP INSURANCE COMMISSION</a:t>
          </a:r>
          <a:endParaRPr lang="en-US" dirty="0"/>
        </a:p>
      </dgm:t>
    </dgm:pt>
    <dgm:pt modelId="{F807C7B3-090A-4424-ABD0-41946C6B3E30}" type="parTrans" cxnId="{CD4C7C62-672D-40FF-B6BC-19B87C4DB83D}">
      <dgm:prSet/>
      <dgm:spPr/>
    </dgm:pt>
    <dgm:pt modelId="{C6EBB231-7BB6-46B3-83FF-5C501B10F6C7}" type="sibTrans" cxnId="{CD4C7C62-672D-40FF-B6BC-19B87C4DB83D}">
      <dgm:prSet/>
      <dgm:spPr/>
    </dgm:pt>
    <dgm:pt modelId="{05399D4F-B7F3-4E99-BD29-3F5E5CDFBD10}" type="pres">
      <dgm:prSet presAssocID="{954A2B2C-79C5-47AE-961F-CE5F819038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919EBB-C61C-4941-887A-0321BD81B91D}" type="pres">
      <dgm:prSet presAssocID="{AA254759-8820-4A77-85A2-AE57739B04B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58ED-6F52-4423-845C-D435AB98D724}" type="pres">
      <dgm:prSet presAssocID="{D723EB04-8541-4A76-9986-0A62E073FE44}" presName="sibTrans" presStyleCnt="0"/>
      <dgm:spPr/>
    </dgm:pt>
    <dgm:pt modelId="{8E50AA3F-0A96-48E3-9B78-563C3942C06B}" type="pres">
      <dgm:prSet presAssocID="{FFE58B23-7E76-4489-B0E9-B5DA00D66F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BA781-4E02-4A7D-8911-4FD5014BBAC0}" type="pres">
      <dgm:prSet presAssocID="{55F3607B-0EDD-433E-B746-7A8E96118F96}" presName="sibTrans" presStyleCnt="0"/>
      <dgm:spPr/>
    </dgm:pt>
    <dgm:pt modelId="{C235896C-9A3E-4D53-82CE-643EBD274399}" type="pres">
      <dgm:prSet presAssocID="{DF42BC39-D1E0-4F2A-91BE-EDFB4EDB8F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9EEE81-7F55-4424-B505-6DEC1BDF7995}" type="presOf" srcId="{1D67C426-A2B4-4DE9-A8E7-132DF4FEA405}" destId="{C235896C-9A3E-4D53-82CE-643EBD274399}" srcOrd="0" destOrd="5" presId="urn:microsoft.com/office/officeart/2005/8/layout/hList6"/>
    <dgm:cxn modelId="{B1EDADBB-4E95-45EE-B1C7-416946C6DAC3}" type="presOf" srcId="{FA5FB4DA-9419-49EE-8801-EBEEAA56EB13}" destId="{8E50AA3F-0A96-48E3-9B78-563C3942C06B}" srcOrd="0" destOrd="3" presId="urn:microsoft.com/office/officeart/2005/8/layout/hList6"/>
    <dgm:cxn modelId="{2C346D3E-78B5-422A-A5B7-8D08ACDDDD0C}" type="presOf" srcId="{AA254759-8820-4A77-85A2-AE57739B04BC}" destId="{92919EBB-C61C-4941-887A-0321BD81B91D}" srcOrd="0" destOrd="0" presId="urn:microsoft.com/office/officeart/2005/8/layout/hList6"/>
    <dgm:cxn modelId="{79D9BB7E-B1D5-4984-AA18-59DFD2FCA62D}" srcId="{FFE58B23-7E76-4489-B0E9-B5DA00D66FEB}" destId="{A94E623A-0E5A-4040-BF5E-1082F7D74F1B}" srcOrd="0" destOrd="0" parTransId="{2AB60FC2-691F-4567-BD3E-70AB7A8D0ADD}" sibTransId="{5C737865-62C2-4872-8390-D151D012B8D6}"/>
    <dgm:cxn modelId="{9EDBA9AC-2C1B-42FC-A320-EE9CF6F4B3FF}" srcId="{FFE58B23-7E76-4489-B0E9-B5DA00D66FEB}" destId="{FA5FB4DA-9419-49EE-8801-EBEEAA56EB13}" srcOrd="2" destOrd="0" parTransId="{4B421B14-4C3E-43D9-929F-CD9879F8D501}" sibTransId="{740DD775-DC2D-42F1-9549-8AA7CBC1F8CD}"/>
    <dgm:cxn modelId="{D334FC42-7435-4FEB-A135-5022186750FC}" type="presOf" srcId="{D69BE9B9-1440-4F29-9345-C2DB278A2687}" destId="{92919EBB-C61C-4941-887A-0321BD81B91D}" srcOrd="0" destOrd="4" presId="urn:microsoft.com/office/officeart/2005/8/layout/hList6"/>
    <dgm:cxn modelId="{1CE2FFA1-DF9D-4601-8F3C-AD1B62502BD4}" type="presOf" srcId="{9ADB276F-E493-4FCC-B0DD-AFFC4AF1ED11}" destId="{C235896C-9A3E-4D53-82CE-643EBD274399}" srcOrd="0" destOrd="3" presId="urn:microsoft.com/office/officeart/2005/8/layout/hList6"/>
    <dgm:cxn modelId="{66588C5D-E067-47BB-BB58-7E6B38F374B4}" srcId="{AA254759-8820-4A77-85A2-AE57739B04BC}" destId="{D69BE9B9-1440-4F29-9345-C2DB278A2687}" srcOrd="3" destOrd="0" parTransId="{8ECD2E5A-5C24-4886-AA12-D9E562F22F0A}" sibTransId="{CEA1BDAC-EC0D-44F2-A251-EE2BEA013951}"/>
    <dgm:cxn modelId="{CD4C7C62-672D-40FF-B6BC-19B87C4DB83D}" srcId="{DF42BC39-D1E0-4F2A-91BE-EDFB4EDB8FCD}" destId="{1D67C426-A2B4-4DE9-A8E7-132DF4FEA405}" srcOrd="4" destOrd="0" parTransId="{F807C7B3-090A-4424-ABD0-41946C6B3E30}" sibTransId="{C6EBB231-7BB6-46B3-83FF-5C501B10F6C7}"/>
    <dgm:cxn modelId="{C3AE9F56-2C94-4AAF-A0B0-6641F88B6349}" srcId="{954A2B2C-79C5-47AE-961F-CE5F81903815}" destId="{DF42BC39-D1E0-4F2A-91BE-EDFB4EDB8FCD}" srcOrd="2" destOrd="0" parTransId="{7BF03A1C-FFA7-4122-AF8A-3054B719B3F3}" sibTransId="{83093965-8577-49E1-978D-6C0ABAD3D86A}"/>
    <dgm:cxn modelId="{B19D7787-34AD-463D-85C6-F4F9B522EC7A}" type="presOf" srcId="{954A2B2C-79C5-47AE-961F-CE5F81903815}" destId="{05399D4F-B7F3-4E99-BD29-3F5E5CDFBD10}" srcOrd="0" destOrd="0" presId="urn:microsoft.com/office/officeart/2005/8/layout/hList6"/>
    <dgm:cxn modelId="{09CB08F4-13F0-4459-A764-5D05FA030AB9}" type="presOf" srcId="{00AE41D9-C8B6-4BB4-9EEE-63E00F28589B}" destId="{8E50AA3F-0A96-48E3-9B78-563C3942C06B}" srcOrd="0" destOrd="6" presId="urn:microsoft.com/office/officeart/2005/8/layout/hList6"/>
    <dgm:cxn modelId="{59BD0C19-D841-4E68-B606-91B0FBF6F75E}" type="presOf" srcId="{DF42BC39-D1E0-4F2A-91BE-EDFB4EDB8FCD}" destId="{C235896C-9A3E-4D53-82CE-643EBD274399}" srcOrd="0" destOrd="0" presId="urn:microsoft.com/office/officeart/2005/8/layout/hList6"/>
    <dgm:cxn modelId="{59CCBF16-EF22-487F-9C27-358A0173168A}" srcId="{FFE58B23-7E76-4489-B0E9-B5DA00D66FEB}" destId="{A5A36FC2-A3A4-4E7E-8193-1D5815044692}" srcOrd="3" destOrd="0" parTransId="{DE0B5E2F-A348-40FC-B20B-442FD24AF51D}" sibTransId="{8BD4FB66-F47D-4A93-AE6E-8AF48EB86534}"/>
    <dgm:cxn modelId="{41242AE8-A97A-42C1-8D32-15F6959249F0}" srcId="{DF42BC39-D1E0-4F2A-91BE-EDFB4EDB8FCD}" destId="{9ADB276F-E493-4FCC-B0DD-AFFC4AF1ED11}" srcOrd="2" destOrd="0" parTransId="{5BC63419-0F7A-4469-BA6F-14F0CADAD96A}" sibTransId="{733A757A-7898-48D5-8F49-7BAAE00C6587}"/>
    <dgm:cxn modelId="{6FE7D396-1CA7-4CA7-93B0-E87FA33FD394}" type="presOf" srcId="{57B2047C-F009-4606-8D5D-D5CDD711A005}" destId="{8E50AA3F-0A96-48E3-9B78-563C3942C06B}" srcOrd="0" destOrd="7" presId="urn:microsoft.com/office/officeart/2005/8/layout/hList6"/>
    <dgm:cxn modelId="{77096AB7-A532-4EF9-BF40-1D4D39DE9B97}" type="presOf" srcId="{80A1F093-1388-4B41-AF43-D93A18CB8A44}" destId="{C235896C-9A3E-4D53-82CE-643EBD274399}" srcOrd="0" destOrd="2" presId="urn:microsoft.com/office/officeart/2005/8/layout/hList6"/>
    <dgm:cxn modelId="{F6D016A5-CFD6-4810-8B6D-1F7ED48240F5}" srcId="{954A2B2C-79C5-47AE-961F-CE5F81903815}" destId="{FFE58B23-7E76-4489-B0E9-B5DA00D66FEB}" srcOrd="1" destOrd="0" parTransId="{02904B84-230F-422D-A154-6E60D603CB6F}" sibTransId="{55F3607B-0EDD-433E-B746-7A8E96118F96}"/>
    <dgm:cxn modelId="{C4AE33DE-F57B-42D7-95AF-FD9275746BE9}" type="presOf" srcId="{FFE58B23-7E76-4489-B0E9-B5DA00D66FEB}" destId="{8E50AA3F-0A96-48E3-9B78-563C3942C06B}" srcOrd="0" destOrd="0" presId="urn:microsoft.com/office/officeart/2005/8/layout/hList6"/>
    <dgm:cxn modelId="{1E889EB6-4E46-4CB7-BFDE-0C1E46D78599}" type="presOf" srcId="{107E373B-557A-46F5-BF0E-D5D3F009C225}" destId="{92919EBB-C61C-4941-887A-0321BD81B91D}" srcOrd="0" destOrd="3" presId="urn:microsoft.com/office/officeart/2005/8/layout/hList6"/>
    <dgm:cxn modelId="{B3117AC1-2AC2-477A-A594-5A5A35F496B7}" type="presOf" srcId="{A94E623A-0E5A-4040-BF5E-1082F7D74F1B}" destId="{8E50AA3F-0A96-48E3-9B78-563C3942C06B}" srcOrd="0" destOrd="1" presId="urn:microsoft.com/office/officeart/2005/8/layout/hList6"/>
    <dgm:cxn modelId="{E28B8FF9-0052-41F4-88EB-497C85ACB8C5}" type="presOf" srcId="{E21FC463-0162-4B04-B1F1-2231CB50C26E}" destId="{C235896C-9A3E-4D53-82CE-643EBD274399}" srcOrd="0" destOrd="1" presId="urn:microsoft.com/office/officeart/2005/8/layout/hList6"/>
    <dgm:cxn modelId="{03FE5046-2CC8-47AB-A21C-1E410E4F5586}" type="presOf" srcId="{52600B02-C3A7-49B4-8EEF-C6FA84E94D3B}" destId="{8E50AA3F-0A96-48E3-9B78-563C3942C06B}" srcOrd="0" destOrd="2" presId="urn:microsoft.com/office/officeart/2005/8/layout/hList6"/>
    <dgm:cxn modelId="{6990CDBB-C698-4408-B19E-19A472178E4E}" srcId="{AA254759-8820-4A77-85A2-AE57739B04BC}" destId="{AB4A167A-9C47-4A3A-80D7-85B6BB149D2C}" srcOrd="1" destOrd="0" parTransId="{6131751C-55FF-4887-9B81-338AA8C70184}" sibTransId="{DA40A103-F544-4473-9B73-5ECE5C05ACA4}"/>
    <dgm:cxn modelId="{FFC48EDA-0A8C-41C9-AB33-185A0793694F}" type="presOf" srcId="{A6021484-0C5A-4ABC-9BB4-63EC66916B80}" destId="{8E50AA3F-0A96-48E3-9B78-563C3942C06B}" srcOrd="0" destOrd="5" presId="urn:microsoft.com/office/officeart/2005/8/layout/hList6"/>
    <dgm:cxn modelId="{04E0275F-D5E3-4E33-BFFF-AA30175966D8}" type="presOf" srcId="{A5A36FC2-A3A4-4E7E-8193-1D5815044692}" destId="{8E50AA3F-0A96-48E3-9B78-563C3942C06B}" srcOrd="0" destOrd="4" presId="urn:microsoft.com/office/officeart/2005/8/layout/hList6"/>
    <dgm:cxn modelId="{F2B9D482-99B8-4D3D-8502-10DB4096984A}" srcId="{954A2B2C-79C5-47AE-961F-CE5F81903815}" destId="{AA254759-8820-4A77-85A2-AE57739B04BC}" srcOrd="0" destOrd="0" parTransId="{068FCD8C-DA74-4614-8B72-B8E90A1396BB}" sibTransId="{D723EB04-8541-4A76-9986-0A62E073FE44}"/>
    <dgm:cxn modelId="{3F7DA6F6-9060-45AA-B2DF-0328F2E4658C}" type="presOf" srcId="{0751DE16-C4DE-4923-9B70-86CEF4806FE5}" destId="{C235896C-9A3E-4D53-82CE-643EBD274399}" srcOrd="0" destOrd="4" presId="urn:microsoft.com/office/officeart/2005/8/layout/hList6"/>
    <dgm:cxn modelId="{CC917128-0427-4295-B615-B61D4B9CC163}" srcId="{AA254759-8820-4A77-85A2-AE57739B04BC}" destId="{107E373B-557A-46F5-BF0E-D5D3F009C225}" srcOrd="2" destOrd="0" parTransId="{0FA28322-6BD0-44DC-A35D-D1BC4008C445}" sibTransId="{AA193597-D911-41A3-9CBF-88DEDDDFB6C3}"/>
    <dgm:cxn modelId="{EBD9AB4D-EAD6-452B-AF61-E9A3BDCDA8BF}" type="presOf" srcId="{8C34BC2F-32E5-4106-B86F-BB589D9D42B8}" destId="{92919EBB-C61C-4941-887A-0321BD81B91D}" srcOrd="0" destOrd="1" presId="urn:microsoft.com/office/officeart/2005/8/layout/hList6"/>
    <dgm:cxn modelId="{BE4E3C43-073A-4DBD-BA6C-1A39A8BF8FBE}" srcId="{DF42BC39-D1E0-4F2A-91BE-EDFB4EDB8FCD}" destId="{0751DE16-C4DE-4923-9B70-86CEF4806FE5}" srcOrd="3" destOrd="0" parTransId="{68779F11-8B17-4F4A-9D58-8B22486B7022}" sibTransId="{B21A0D92-1CA0-43C8-A6B8-E1DC5B680177}"/>
    <dgm:cxn modelId="{2F667675-CB3C-4B69-AFC6-6CB613EE87E8}" srcId="{FFE58B23-7E76-4489-B0E9-B5DA00D66FEB}" destId="{52600B02-C3A7-49B4-8EEF-C6FA84E94D3B}" srcOrd="1" destOrd="0" parTransId="{849846FA-EF3C-46FE-B891-753DABC5FDA6}" sibTransId="{D749D32A-BBC2-414A-9229-9EB233369515}"/>
    <dgm:cxn modelId="{35525BD3-7643-46FE-8FED-582E8E1F58C7}" srcId="{DF42BC39-D1E0-4F2A-91BE-EDFB4EDB8FCD}" destId="{E21FC463-0162-4B04-B1F1-2231CB50C26E}" srcOrd="0" destOrd="0" parTransId="{446069B7-FDD4-41E0-B9BE-A365D25EA572}" sibTransId="{CAC090F7-625F-4460-BF13-A3CD86EDA715}"/>
    <dgm:cxn modelId="{605D71DC-E44E-442E-8D38-377414C29801}" srcId="{DF42BC39-D1E0-4F2A-91BE-EDFB4EDB8FCD}" destId="{80A1F093-1388-4B41-AF43-D93A18CB8A44}" srcOrd="1" destOrd="0" parTransId="{335D9B80-CD82-450B-A0EA-09BAA799552E}" sibTransId="{9834C2B3-EF66-4FC7-9FEE-FBB07232B0D6}"/>
    <dgm:cxn modelId="{CC1CA66E-477F-44A6-9A80-3517BA1E1156}" srcId="{FFE58B23-7E76-4489-B0E9-B5DA00D66FEB}" destId="{A6021484-0C5A-4ABC-9BB4-63EC66916B80}" srcOrd="4" destOrd="0" parTransId="{D7F4882D-3AB1-4D52-959D-4C2907856DE1}" sibTransId="{A5942E39-83B6-4AAC-850E-207657A20858}"/>
    <dgm:cxn modelId="{B81A66C3-7803-4582-B768-4D71B5572747}" srcId="{FFE58B23-7E76-4489-B0E9-B5DA00D66FEB}" destId="{57B2047C-F009-4606-8D5D-D5CDD711A005}" srcOrd="6" destOrd="0" parTransId="{CC9C53C5-F850-475C-95CE-C2441D66FB59}" sibTransId="{CFB5DA88-EE79-4950-9093-8CEA7B796047}"/>
    <dgm:cxn modelId="{53111197-B1C9-4EA4-BEFC-8919512AFD7C}" type="presOf" srcId="{AB4A167A-9C47-4A3A-80D7-85B6BB149D2C}" destId="{92919EBB-C61C-4941-887A-0321BD81B91D}" srcOrd="0" destOrd="2" presId="urn:microsoft.com/office/officeart/2005/8/layout/hList6"/>
    <dgm:cxn modelId="{864D0FE1-9376-47F8-9139-AAE21EA77E53}" srcId="{FFE58B23-7E76-4489-B0E9-B5DA00D66FEB}" destId="{00AE41D9-C8B6-4BB4-9EEE-63E00F28589B}" srcOrd="5" destOrd="0" parTransId="{223E2D48-CF17-4FDB-99AB-083E4A07E319}" sibTransId="{95A908DC-5A40-4927-A203-8C32A83EBC49}"/>
    <dgm:cxn modelId="{19309D20-1D07-4B26-A259-76C1001A13D2}" srcId="{AA254759-8820-4A77-85A2-AE57739B04BC}" destId="{8C34BC2F-32E5-4106-B86F-BB589D9D42B8}" srcOrd="0" destOrd="0" parTransId="{30D6A331-BC7D-4635-A8D2-756FE3CD9C1D}" sibTransId="{C78E0D87-61D5-4EFE-B464-1AF1B564970D}"/>
    <dgm:cxn modelId="{960F624B-3D0A-434B-A4AE-8C19E6827CD7}" type="presParOf" srcId="{05399D4F-B7F3-4E99-BD29-3F5E5CDFBD10}" destId="{92919EBB-C61C-4941-887A-0321BD81B91D}" srcOrd="0" destOrd="0" presId="urn:microsoft.com/office/officeart/2005/8/layout/hList6"/>
    <dgm:cxn modelId="{1C39A090-3072-47E4-AD2D-5A8FB5658DBA}" type="presParOf" srcId="{05399D4F-B7F3-4E99-BD29-3F5E5CDFBD10}" destId="{A6C758ED-6F52-4423-845C-D435AB98D724}" srcOrd="1" destOrd="0" presId="urn:microsoft.com/office/officeart/2005/8/layout/hList6"/>
    <dgm:cxn modelId="{ADFEA264-EFD9-4D52-A763-1965AB2ADA62}" type="presParOf" srcId="{05399D4F-B7F3-4E99-BD29-3F5E5CDFBD10}" destId="{8E50AA3F-0A96-48E3-9B78-563C3942C06B}" srcOrd="2" destOrd="0" presId="urn:microsoft.com/office/officeart/2005/8/layout/hList6"/>
    <dgm:cxn modelId="{2EDEE224-348F-4298-AE64-C2B6ACA3F0CC}" type="presParOf" srcId="{05399D4F-B7F3-4E99-BD29-3F5E5CDFBD10}" destId="{95BBA781-4E02-4A7D-8911-4FD5014BBAC0}" srcOrd="3" destOrd="0" presId="urn:microsoft.com/office/officeart/2005/8/layout/hList6"/>
    <dgm:cxn modelId="{A674E9EE-A2AF-4115-8736-2E87881D5EF5}" type="presParOf" srcId="{05399D4F-B7F3-4E99-BD29-3F5E5CDFBD10}" destId="{C235896C-9A3E-4D53-82CE-643EBD27439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19EBB-C61C-4941-887A-0321BD81B91D}">
      <dsp:nvSpPr>
        <dsp:cNvPr id="0" name=""/>
        <dsp:cNvSpPr/>
      </dsp:nvSpPr>
      <dsp:spPr>
        <a:xfrm rot="16200000">
          <a:off x="-1180336" y="1181294"/>
          <a:ext cx="4851400" cy="248881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INTAKE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2010 – 2012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2013 – V. 3.0</a:t>
          </a:r>
          <a:endParaRPr lang="en-US" sz="19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FILE LEVEL REVIEW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FIELD EDITS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THRESHOLDS/VARIANCES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TAGS/LIAISON PARTNERSHIPS</a:t>
          </a:r>
          <a:endParaRPr lang="en-US" sz="1500" kern="1200" dirty="0"/>
        </a:p>
      </dsp:txBody>
      <dsp:txXfrm rot="5400000">
        <a:off x="958" y="970280"/>
        <a:ext cx="2488811" cy="2910840"/>
      </dsp:txXfrm>
    </dsp:sp>
    <dsp:sp modelId="{8E50AA3F-0A96-48E3-9B78-563C3942C06B}">
      <dsp:nvSpPr>
        <dsp:cNvPr id="0" name=""/>
        <dsp:cNvSpPr/>
      </dsp:nvSpPr>
      <dsp:spPr>
        <a:xfrm rot="16200000">
          <a:off x="1495136" y="1181294"/>
          <a:ext cx="4851400" cy="248881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STRUCTURAL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QUALITY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2012 - 2013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PROFILE REPORTS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VOLUME REPORTS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DATA DICTIONARY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QA FIELD REVIEW BY YEAR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QA CROSS FILE REVIEW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5400000">
        <a:off x="2676430" y="970280"/>
        <a:ext cx="2488811" cy="2910840"/>
      </dsp:txXfrm>
    </dsp:sp>
    <dsp:sp modelId="{C235896C-9A3E-4D53-82CE-643EBD274399}">
      <dsp:nvSpPr>
        <dsp:cNvPr id="0" name=""/>
        <dsp:cNvSpPr/>
      </dsp:nvSpPr>
      <dsp:spPr>
        <a:xfrm rot="16200000">
          <a:off x="4170608" y="1181294"/>
          <a:ext cx="4851400" cy="248881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VALIDATION </a:t>
          </a:r>
          <a:r>
            <a:rPr lang="en-US" sz="1900" b="0" kern="1200" dirty="0" smtClean="0"/>
            <a:t>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2013 - 2014</a:t>
          </a:r>
          <a:endParaRPr lang="en-US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TOTAL MEDICAL EXPENSES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MA HEALTH CONNECTOR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DIVISION OF INSURANCE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HEALTH POLICY COMMISSION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GROUP INSURANCE COMMISSION</a:t>
          </a:r>
          <a:endParaRPr lang="en-US" sz="1500" kern="1200" dirty="0"/>
        </a:p>
      </dsp:txBody>
      <dsp:txXfrm rot="5400000">
        <a:off x="5351902" y="970280"/>
        <a:ext cx="2488811" cy="291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360A1-FC21-43C4-B316-4BC452518222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868C0-CEF8-4FCB-ACE4-ED790D858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C5DB-B763-4358-8E20-5EFBF4E6A3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0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C5DB-B763-4358-8E20-5EFBF4E6A3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8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C5DB-B763-4358-8E20-5EFBF4E6A3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5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C5DB-B763-4358-8E20-5EFBF4E6A3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FC5DB-B763-4358-8E20-5EFBF4E6A3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3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fld id="{5BD327E0-4AEA-5447-AD5A-BFD376AB0356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4196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Arial"/>
                <a:ea typeface="ＭＳ Ｐゴシック" charset="-128"/>
                <a:cs typeface="Arial"/>
              </a:rPr>
              <a:t>Name,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22493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Presentation Title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41222"/>
            <a:ext cx="7315199" cy="74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Date</a:t>
            </a:r>
          </a:p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Location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8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pcd.data@state.ma.us" TargetMode="External"/><Relationship Id="rId2" Type="http://schemas.openxmlformats.org/officeDocument/2006/relationships/hyperlink" Target="mailto:CHIA-APCD@state.m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Massachusetts All-Payer Claims Database: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Technical Assistance Group (TAG)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June 11,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877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Building the Data Warehouse</a:t>
            </a: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228600" y="6477000"/>
            <a:ext cx="457200" cy="350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/>
                <a:cs typeface="Arial"/>
              </a:rPr>
              <a:t>35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Can 3"/>
          <p:cNvSpPr/>
          <p:nvPr/>
        </p:nvSpPr>
        <p:spPr>
          <a:xfrm>
            <a:off x="1798675" y="5181600"/>
            <a:ext cx="3763925" cy="921123"/>
          </a:xfrm>
          <a:prstGeom prst="can">
            <a:avLst>
              <a:gd name="adj" fmla="val 1770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APCD Files</a:t>
            </a:r>
            <a:b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7030A0"/>
                </a:solidFill>
                <a:latin typeface="Arial"/>
                <a:cs typeface="Arial"/>
              </a:rPr>
              <a:t>Intake</a:t>
            </a:r>
            <a:br>
              <a:rPr lang="en-US" sz="1400" b="1" dirty="0" smtClean="0">
                <a:solidFill>
                  <a:srgbClr val="7030A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7030A0"/>
                </a:solidFill>
                <a:latin typeface="Arial"/>
                <a:cs typeface="Arial"/>
              </a:rPr>
              <a:t>Quality Assurance</a:t>
            </a:r>
            <a:endParaRPr lang="en-US" sz="14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5" name="Can 4"/>
          <p:cNvSpPr/>
          <p:nvPr/>
        </p:nvSpPr>
        <p:spPr>
          <a:xfrm>
            <a:off x="1798673" y="4572000"/>
            <a:ext cx="3763925" cy="762000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7030A0"/>
                </a:solidFill>
                <a:latin typeface="Arial"/>
                <a:cs typeface="Arial"/>
              </a:rPr>
              <a:t>APCD Repository (Central)</a:t>
            </a:r>
            <a:endParaRPr lang="en-US" sz="14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6" name="Can 5"/>
          <p:cNvSpPr/>
          <p:nvPr/>
        </p:nvSpPr>
        <p:spPr>
          <a:xfrm>
            <a:off x="1798675" y="3657600"/>
            <a:ext cx="3763925" cy="1108445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Master Data Management</a:t>
            </a:r>
            <a:b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B050"/>
                </a:solidFill>
                <a:latin typeface="Arial"/>
                <a:cs typeface="Arial"/>
              </a:rPr>
              <a:t>Master Patient </a:t>
            </a:r>
            <a:br>
              <a:rPr lang="en-US" sz="1400" b="1" dirty="0" smtClean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C00000"/>
                </a:solidFill>
                <a:latin typeface="Arial"/>
                <a:cs typeface="Arial"/>
              </a:rPr>
              <a:t>Master Provider</a:t>
            </a:r>
            <a:endParaRPr lang="en-US" sz="1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Can 6"/>
          <p:cNvSpPr/>
          <p:nvPr/>
        </p:nvSpPr>
        <p:spPr>
          <a:xfrm>
            <a:off x="1798675" y="2819400"/>
            <a:ext cx="3763925" cy="1133856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>Data Enhancement/Standardization </a:t>
            </a: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B050"/>
                </a:solidFill>
                <a:latin typeface="Arial"/>
                <a:cs typeface="Arial"/>
              </a:rPr>
              <a:t>Groupers</a:t>
            </a: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B050"/>
                </a:solidFill>
                <a:latin typeface="Arial"/>
                <a:cs typeface="Arial"/>
              </a:rPr>
              <a:t>Geocoding</a:t>
            </a:r>
            <a:endParaRPr lang="en-US" sz="14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13" y="4191000"/>
            <a:ext cx="21406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As of June 2013</a:t>
            </a:r>
            <a:endParaRPr lang="en-US" sz="12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233363" lvl="1" indent="-63500"/>
            <a:r>
              <a:rPr lang="en-US" sz="1200" b="1" dirty="0" smtClean="0">
                <a:solidFill>
                  <a:srgbClr val="7030A0"/>
                </a:solidFill>
                <a:latin typeface="Arial"/>
                <a:cs typeface="Arial"/>
              </a:rPr>
              <a:t>Operational</a:t>
            </a:r>
          </a:p>
          <a:p>
            <a:pPr marL="233363" lvl="1" indent="-63500"/>
            <a:r>
              <a:rPr lang="en-US" sz="1200" b="1" dirty="0" smtClean="0">
                <a:solidFill>
                  <a:srgbClr val="00B050"/>
                </a:solidFill>
                <a:latin typeface="Arial"/>
                <a:cs typeface="Arial"/>
              </a:rPr>
              <a:t>In process</a:t>
            </a:r>
            <a:endParaRPr lang="en-US" sz="1200" b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233363" lvl="1" indent="-63500"/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Funded through grants, </a:t>
            </a:r>
            <a:b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1200" b="1" dirty="0" smtClean="0">
                <a:solidFill>
                  <a:srgbClr val="C00000"/>
                </a:solidFill>
                <a:latin typeface="Arial"/>
                <a:cs typeface="Arial"/>
              </a:rPr>
              <a:t>   but not started</a:t>
            </a:r>
            <a:endParaRPr lang="en-US" sz="1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Can 8"/>
          <p:cNvSpPr/>
          <p:nvPr/>
        </p:nvSpPr>
        <p:spPr>
          <a:xfrm>
            <a:off x="1798672" y="2209800"/>
            <a:ext cx="3763924" cy="901108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Arial"/>
                <a:cs typeface="Arial"/>
              </a:rPr>
              <a:t>Data Warehouse</a:t>
            </a:r>
            <a:endParaRPr lang="en-US" sz="14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" name="Can 9"/>
          <p:cNvSpPr/>
          <p:nvPr/>
        </p:nvSpPr>
        <p:spPr>
          <a:xfrm>
            <a:off x="1798672" y="1530569"/>
            <a:ext cx="3763924" cy="901108"/>
          </a:xfrm>
          <a:prstGeom prst="ca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User-Specific Views and Workspaces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>
                <a:solidFill>
                  <a:srgbClr val="FF0000"/>
                </a:solidFill>
                <a:latin typeface="Arial"/>
                <a:cs typeface="Arial"/>
              </a:rPr>
              <a:t>Connector </a:t>
            </a:r>
            <a:r>
              <a:rPr lang="en-US" sz="1400" b="1" dirty="0" smtClean="0">
                <a:latin typeface="Arial"/>
                <a:cs typeface="Arial"/>
              </a:rPr>
              <a:t>, TME, GIC, HPC, etc.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51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Approved Applications to Date</a:t>
            </a: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228600" y="6477000"/>
            <a:ext cx="457200" cy="350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/>
                <a:cs typeface="Arial"/>
              </a:rPr>
              <a:t>32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430738"/>
              </p:ext>
            </p:extLst>
          </p:nvPr>
        </p:nvGraphicFramePr>
        <p:xfrm>
          <a:off x="457200" y="1676400"/>
          <a:ext cx="8229600" cy="352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787"/>
                <a:gridCol w="5357813"/>
              </a:tblGrid>
              <a:tr h="37092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/>
                          <a:cs typeface="Arial"/>
                        </a:rPr>
                        <a:t>Organization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/>
                          <a:cs typeface="Arial"/>
                        </a:rPr>
                        <a:t>Study Topic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</a:tr>
              <a:tr h="924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MA Department of Public Health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Utilization of Tobacco Treatment in Massachusetts to Quit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Smoking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Evaluation of Mass in Motion and the Community Transformation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Arial"/>
                          <a:cs typeface="Arial"/>
                        </a:rPr>
                        <a:t>Grants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Substance Abuse Treatment Needs and Services Gap Analysis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STD, HIV, and Viral Hepatitis Testing, Treatment and Screening Trends</a:t>
                      </a:r>
                    </a:p>
                  </a:txBody>
                  <a:tcPr marL="91434" marR="91434" marT="45730" marB="45730"/>
                </a:tc>
              </a:tr>
              <a:tr h="363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University of MA Medical School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Child Health Care Quality Measurement – Core Measure Set Testing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</a:tr>
              <a:tr h="5182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MA Department of Public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Health 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and U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Mass Medical School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Health Care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Reform and Disparities in the Care and Outcomes of Trauma Patients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</a:tr>
              <a:tr h="5182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Yale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&amp; University of Pennsylvania</a:t>
                      </a:r>
                      <a:br>
                        <a:rPr lang="en-US" sz="1400" baseline="0" dirty="0" smtClean="0">
                          <a:latin typeface="Arial"/>
                          <a:cs typeface="Arial"/>
                        </a:rPr>
                      </a:b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Bureau of Econ Research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The Effects of Fragmentation</a:t>
                      </a:r>
                      <a:r>
                        <a:rPr lang="en-US" sz="1200" baseline="0" dirty="0" smtClean="0">
                          <a:latin typeface="Arial"/>
                          <a:cs typeface="Arial"/>
                        </a:rPr>
                        <a:t> in Health Care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Maternal and Paternal Health and Children’s Healthcare Access and Use</a:t>
                      </a:r>
                    </a:p>
                  </a:txBody>
                  <a:tcPr marL="91434" marR="91434" marT="45730" marB="45730"/>
                </a:tc>
              </a:tr>
              <a:tr h="3709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Mass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Health Quality Partners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Arial"/>
                          <a:cs typeface="Arial"/>
                        </a:rPr>
                        <a:t>Practice Pattern Variation Analysis (PPVA) Program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</a:tr>
              <a:tr h="45734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Harvard School of Public Health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 the Academic Innovations Collaborative Increase the Value of Primary Care and Improve Providers’ and Trainees’ Experiences?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34" marR="91434" marT="45730" marB="457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80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Current State Initiatives using APCD Data</a:t>
            </a: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228600" y="6477000"/>
            <a:ext cx="457200" cy="350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/>
                <a:cs typeface="Arial"/>
              </a:rPr>
              <a:t>31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511107"/>
              </p:ext>
            </p:extLst>
          </p:nvPr>
        </p:nvGraphicFramePr>
        <p:xfrm>
          <a:off x="1143000" y="1981200"/>
          <a:ext cx="7239000" cy="250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388"/>
                <a:gridCol w="3757612"/>
              </a:tblGrid>
              <a:tr h="30480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/>
                          <a:cs typeface="Arial"/>
                        </a:rPr>
                        <a:t>Organization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/>
                          <a:cs typeface="Arial"/>
                        </a:rPr>
                        <a:t>Study Topic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MA Connector Authority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Risk Adjustment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per the Affordable Care Act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  <a:tr h="5181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MA Division of Insurance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Aggregate Data Reporting Project</a:t>
                      </a:r>
                    </a:p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Cost Trends Analysis Project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  <a:tr h="5181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CHIA Internal Projects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Total Medical Expense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(TME)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Cost Trends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Mass Medical School</a:t>
                      </a:r>
                      <a:br>
                        <a:rPr lang="en-US" sz="1400" baseline="0" dirty="0" smtClean="0">
                          <a:latin typeface="Arial"/>
                          <a:cs typeface="Arial"/>
                        </a:rPr>
                      </a:b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(Under contract to EOHHS/</a:t>
                      </a:r>
                      <a:r>
                        <a:rPr lang="en-US" sz="1400" baseline="0" dirty="0" err="1" smtClean="0">
                          <a:latin typeface="Arial"/>
                          <a:cs typeface="Arial"/>
                        </a:rPr>
                        <a:t>MassHealth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Patient Centered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Medical Home Initiative</a:t>
                      </a:r>
                    </a:p>
                    <a:p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   -  Evaluation </a:t>
                      </a:r>
                    </a:p>
                    <a:p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   -  Shared Savings Calculations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76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STATE INITIAVES</a:t>
            </a:r>
            <a:endParaRPr lang="en-US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511107"/>
              </p:ext>
            </p:extLst>
          </p:nvPr>
        </p:nvGraphicFramePr>
        <p:xfrm>
          <a:off x="457200" y="1981198"/>
          <a:ext cx="8229600" cy="393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789"/>
                <a:gridCol w="4271811"/>
              </a:tblGrid>
              <a:tr h="58272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/>
                          <a:cs typeface="Arial"/>
                        </a:rPr>
                        <a:t>Organization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/>
                          <a:cs typeface="Arial"/>
                        </a:rPr>
                        <a:t>Topic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  <a:tr h="4148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MA Connector Authority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Risk Adjustment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per the Affordable Care Act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  <a:tr h="4017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EOHHS (SIM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Grant)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Provider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Portal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  <a:tr h="59574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Policy Commission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Cost Trend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7" marB="45717"/>
                </a:tc>
              </a:tr>
              <a:tr h="6373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Mass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Health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Analytics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(to be specified)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  <a:tr h="5708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Group Insurance Commission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Data Warehouse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  <a:tr h="5708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CHIA Internal</a:t>
                      </a:r>
                      <a:r>
                        <a:rPr lang="en-US" sz="1400" baseline="0" dirty="0" smtClean="0">
                          <a:latin typeface="Arial"/>
                          <a:cs typeface="Arial"/>
                        </a:rPr>
                        <a:t> Projects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Health Systems Performance</a:t>
                      </a:r>
                    </a:p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Total Medical Expenses</a:t>
                      </a:r>
                    </a:p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Others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91434" marR="91434" marT="45717" marB="45717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latin typeface="Arial"/>
                <a:cs typeface="Arial"/>
              </a:rPr>
              <a:t>Administrative Simplification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639328" y="2997331"/>
            <a:ext cx="0" cy="1466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511865" y="3078230"/>
            <a:ext cx="445029" cy="1367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296072" y="3019476"/>
            <a:ext cx="605368" cy="1367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782034" y="3136984"/>
            <a:ext cx="1443566" cy="125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2231505"/>
            <a:ext cx="2167467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Connector/Risk Adjustment for ACA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Indicator Purchased thru HIX, Actuarial Value, Tobacco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0166" y="2250035"/>
            <a:ext cx="1430867" cy="723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050" b="1" dirty="0">
                <a:solidFill>
                  <a:prstClr val="black"/>
                </a:solidFill>
                <a:latin typeface="Arial"/>
                <a:cs typeface="Arial"/>
              </a:rPr>
              <a:t>Division of Insurance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NAIC </a:t>
            </a: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Code</a:t>
            </a:r>
            <a:b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6945" y="2241059"/>
            <a:ext cx="136313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Group Insurance </a:t>
            </a:r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Commission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ctr"/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GIC </a:t>
            </a: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b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1297" y="2204617"/>
            <a:ext cx="201506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CHIA for Total Medical Expense, Cost Trends</a:t>
            </a:r>
            <a: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Non Claims Payments, Payment Arrangement Type</a:t>
            </a:r>
          </a:p>
          <a:p>
            <a:pPr lvl="0" algn="ctr"/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0084" y="3551027"/>
            <a:ext cx="216746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  <a:t>Connector and DOI</a:t>
            </a:r>
            <a:br>
              <a:rPr lang="en-US" sz="1200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Monthly Premium, Employer ZIP, Family Size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1" y="3564157"/>
            <a:ext cx="1848180" cy="569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Connector, DOI and GIC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ctr"/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Market Category Code</a:t>
            </a:r>
            <a:b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2034" y="4593726"/>
            <a:ext cx="5689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All Payer Claims Data Base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9917" y="5498068"/>
            <a:ext cx="30654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Private and Public Payers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6482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02023" y="3362528"/>
            <a:ext cx="939274" cy="1023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08512" y="3681185"/>
            <a:ext cx="2048935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Connector, CHIA and DOI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ctr"/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Employer Contribution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1610380"/>
            <a:ext cx="724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Selected Data Elements in the APCD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73313" y="2241059"/>
            <a:ext cx="143086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>Health Policy Commission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  <a:t>Total Medical Expense</a:t>
            </a:r>
            <a:br>
              <a:rPr lang="en-US" sz="1000" dirty="0" smtClean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Slide Number Placeholder 3"/>
          <p:cNvSpPr txBox="1">
            <a:spLocks/>
          </p:cNvSpPr>
          <p:nvPr/>
        </p:nvSpPr>
        <p:spPr>
          <a:xfrm>
            <a:off x="228600" y="6477000"/>
            <a:ext cx="457200" cy="350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/>
                <a:cs typeface="Arial"/>
              </a:rPr>
              <a:t>18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21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TAG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JULY 9, 2013 at 2:00 PM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AUGUST 13, 2013 at 2:00 PM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Questions emailed to APCD Liaisons</a:t>
            </a:r>
          </a:p>
          <a:p>
            <a:pPr marL="457200" indent="-457200"/>
            <a:r>
              <a:rPr lang="en-US" dirty="0" smtClean="0"/>
              <a:t>Questions emailed to DHCFP </a:t>
            </a:r>
          </a:p>
          <a:p>
            <a:pPr marL="457200" indent="-457200">
              <a:buNone/>
            </a:pPr>
            <a:r>
              <a:rPr lang="en-US" dirty="0" smtClean="0"/>
              <a:t>	(</a:t>
            </a:r>
            <a:r>
              <a:rPr lang="en-US" u="sng" dirty="0" smtClean="0">
                <a:hlinkClick r:id="rId2"/>
              </a:rPr>
              <a:t>CHIA-APCD@state.ma.us</a:t>
            </a:r>
            <a:r>
              <a:rPr lang="en-US" dirty="0" smtClean="0"/>
              <a:t>).  </a:t>
            </a:r>
          </a:p>
          <a:p>
            <a:pPr marL="457200" indent="-457200"/>
            <a:r>
              <a:rPr lang="en-US" dirty="0" smtClean="0"/>
              <a:t>Questions on the Data Release and Application emailed to DHCFP (</a:t>
            </a:r>
            <a:r>
              <a:rPr lang="en-US" dirty="0" smtClean="0">
                <a:hlinkClick r:id="rId3"/>
              </a:rPr>
              <a:t>apcd.data@state.ma.us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sz="3400" dirty="0" smtClean="0"/>
          </a:p>
          <a:p>
            <a:r>
              <a:rPr lang="en-US" sz="3400" dirty="0" smtClean="0"/>
              <a:t>Submission Guides Published</a:t>
            </a:r>
          </a:p>
          <a:p>
            <a:r>
              <a:rPr lang="en-US" sz="3400" dirty="0" smtClean="0"/>
              <a:t>APCD Version 3.0 Submission Timeline</a:t>
            </a:r>
          </a:p>
          <a:p>
            <a:r>
              <a:rPr lang="en-US" sz="3400" dirty="0" smtClean="0"/>
              <a:t>Testing Update</a:t>
            </a:r>
          </a:p>
          <a:p>
            <a:r>
              <a:rPr lang="en-US" sz="3400" dirty="0" smtClean="0"/>
              <a:t>Highlights of the Month – APCD Growth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Submission Guides Published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Medical, Pharmacy, Dental</a:t>
            </a:r>
          </a:p>
          <a:p>
            <a:pPr algn="ctr">
              <a:buNone/>
            </a:pPr>
            <a:r>
              <a:rPr lang="en-US" dirty="0" smtClean="0"/>
              <a:t>Product, Provider, Eligibility </a:t>
            </a:r>
          </a:p>
          <a:p>
            <a:pPr algn="ctr">
              <a:buNone/>
            </a:pPr>
            <a:r>
              <a:rPr lang="en-US" dirty="0" smtClean="0"/>
              <a:t>6/10/2013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Benefit Plan Control Total </a:t>
            </a:r>
          </a:p>
          <a:p>
            <a:pPr algn="ctr">
              <a:buNone/>
            </a:pPr>
            <a:r>
              <a:rPr lang="en-US" dirty="0" smtClean="0"/>
              <a:t>Under final review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DENTAL CLAIM 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52255"/>
            <a:ext cx="8713787" cy="127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REMINDER:</a:t>
            </a:r>
            <a:br>
              <a:rPr lang="en-US" sz="3200" dirty="0" smtClean="0"/>
            </a:br>
            <a:r>
              <a:rPr lang="en-US" sz="3200" dirty="0" smtClean="0"/>
              <a:t>VERSION 3.0 SUBMISSION TIMELINE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PRODUCTION DATA NOW DUE </a:t>
            </a:r>
            <a:r>
              <a:rPr lang="en-US" sz="2800" b="1" dirty="0" smtClean="0"/>
              <a:t>NOVEMBER 2013</a:t>
            </a:r>
            <a:r>
              <a:rPr lang="en-US" sz="2800" dirty="0" smtClean="0"/>
              <a:t> FOR OCTOBER 2013 DATA</a:t>
            </a:r>
          </a:p>
          <a:p>
            <a:r>
              <a:rPr lang="en-US" sz="2800" dirty="0" smtClean="0"/>
              <a:t>THIS WILL ALLOW:</a:t>
            </a:r>
          </a:p>
          <a:p>
            <a:pPr lvl="1"/>
            <a:r>
              <a:rPr lang="en-US" sz="2400" dirty="0" smtClean="0"/>
              <a:t>ADDITIONAL TIME FOR UPDATES</a:t>
            </a:r>
          </a:p>
          <a:p>
            <a:pPr lvl="1"/>
            <a:r>
              <a:rPr lang="en-US" sz="2400" dirty="0" smtClean="0"/>
              <a:t>ADDITIONAL TIME FOR TESTING</a:t>
            </a:r>
          </a:p>
          <a:p>
            <a:pPr lvl="1"/>
            <a:r>
              <a:rPr lang="en-US" sz="2400" dirty="0" smtClean="0"/>
              <a:t>DECREASE NEED FOR VARIANCES</a:t>
            </a:r>
          </a:p>
          <a:p>
            <a:pPr lvl="1"/>
            <a:r>
              <a:rPr lang="en-US" sz="2400" dirty="0" smtClean="0"/>
              <a:t>DECREASE BURDEN ON PAYERS REQUESTED TO MEET OTHER DEADLINES AS WELL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TESTING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79418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4400" dirty="0" smtClean="0"/>
              <a:t>TESTING PROCESS</a:t>
            </a:r>
          </a:p>
          <a:p>
            <a:pPr>
              <a:buFont typeface="Arial" pitchFamily="34" charset="0"/>
              <a:buChar char="•"/>
            </a:pPr>
            <a:endParaRPr lang="en-US" sz="4400" dirty="0" smtClean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FORMAT TESTING ONLY</a:t>
            </a:r>
          </a:p>
          <a:p>
            <a:endParaRPr lang="en-US" sz="4400" dirty="0" smtClean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FULL EDIT TESTING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APCD GROWTH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3000" dirty="0" smtClean="0"/>
          </a:p>
          <a:p>
            <a:r>
              <a:rPr lang="en-US" sz="4000" dirty="0" smtClean="0"/>
              <a:t>Where did we start?</a:t>
            </a:r>
          </a:p>
          <a:p>
            <a:endParaRPr lang="en-US" sz="4000" dirty="0" smtClean="0"/>
          </a:p>
          <a:p>
            <a:r>
              <a:rPr lang="en-US" sz="4000" dirty="0" smtClean="0"/>
              <a:t>Where are we now?</a:t>
            </a:r>
          </a:p>
          <a:p>
            <a:endParaRPr lang="en-US" sz="4000" dirty="0" smtClean="0"/>
          </a:p>
          <a:p>
            <a:r>
              <a:rPr lang="en-US" sz="4000" dirty="0" smtClean="0"/>
              <a:t>Where are we going?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APCD </a:t>
            </a:r>
            <a:r>
              <a:rPr lang="en-US" sz="3200" dirty="0"/>
              <a:t>B</a:t>
            </a:r>
            <a:r>
              <a:rPr lang="en-US" sz="3200" dirty="0" smtClean="0"/>
              <a:t>uilds on </a:t>
            </a:r>
            <a:r>
              <a:rPr lang="en-US" sz="3200" dirty="0"/>
              <a:t>C</a:t>
            </a:r>
            <a:r>
              <a:rPr lang="en-US" sz="3200" dirty="0" smtClean="0"/>
              <a:t>ore Competencies and Systems</a:t>
            </a:r>
            <a:endParaRPr lang="en-US" sz="3200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228600" y="6477000"/>
            <a:ext cx="2133600" cy="350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/>
                <a:cs typeface="Arial"/>
              </a:rPr>
              <a:t>17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71869" y="1401799"/>
            <a:ext cx="7995684" cy="1706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</a:rPr>
              <a:t>Case Mix  Files – Discharge, ED, Observation</a:t>
            </a:r>
            <a:br>
              <a:rPr lang="en-US" dirty="0" smtClean="0">
                <a:latin typeface="Arial"/>
              </a:rPr>
            </a:br>
            <a:r>
              <a:rPr lang="en-US" dirty="0" smtClean="0">
                <a:latin typeface="Arial"/>
              </a:rPr>
              <a:t>(Acute Care Hospitals)</a:t>
            </a:r>
            <a:endParaRPr lang="en-US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5338" y="2943520"/>
            <a:ext cx="1967023" cy="1063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60"/>
              </a:lnSpc>
            </a:pPr>
            <a:r>
              <a:rPr lang="en-US" dirty="0" smtClean="0">
                <a:latin typeface="Arial"/>
                <a:cs typeface="Arial"/>
              </a:rPr>
              <a:t>Health Care Quality and Cost Council</a:t>
            </a:r>
          </a:p>
          <a:p>
            <a:pPr algn="ctr">
              <a:lnSpc>
                <a:spcPts val="1960"/>
              </a:lnSpc>
            </a:pPr>
            <a:r>
              <a:rPr lang="en-US" dirty="0" smtClean="0">
                <a:latin typeface="Arial"/>
                <a:cs typeface="Arial"/>
              </a:rPr>
              <a:t>(Payers)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81600" y="4038600"/>
            <a:ext cx="3352800" cy="1649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All Payer Claims Database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(Payers)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1869" y="1848367"/>
            <a:ext cx="0" cy="371076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4314" y="576114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1982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15336" y="2976266"/>
            <a:ext cx="0" cy="258286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7783" y="57611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2006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78816" y="2976266"/>
            <a:ext cx="3545" cy="273526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4806" y="576114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2010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4920" y="3108325"/>
            <a:ext cx="0" cy="256148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46978" y="5761148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2012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75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APCD: DATA EVOLUTION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651164" y="1397000"/>
          <a:ext cx="7841672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HIA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CHIAtemplate_2013</Template>
  <TotalTime>880</TotalTime>
  <Words>625</Words>
  <Application>Microsoft Office PowerPoint</Application>
  <PresentationFormat>On-screen Show (4:3)</PresentationFormat>
  <Paragraphs>193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CHIAtemplate_2013</vt:lpstr>
      <vt:lpstr>CHIAtemplate_Text Slide Options</vt:lpstr>
      <vt:lpstr>CHIAtemplate_Slides w/ Objects</vt:lpstr>
      <vt:lpstr>CHIAtemplate_Blank Slide</vt:lpstr>
      <vt:lpstr>PowerPoint Presentation</vt:lpstr>
      <vt:lpstr>AGENDA</vt:lpstr>
      <vt:lpstr>Submission Guides Published </vt:lpstr>
      <vt:lpstr>DENTAL CLAIM  UPDATE</vt:lpstr>
      <vt:lpstr>REMINDER: VERSION 3.0 SUBMISSION TIMELINE</vt:lpstr>
      <vt:lpstr>TESTING UPDATE</vt:lpstr>
      <vt:lpstr>APCD GROWTH</vt:lpstr>
      <vt:lpstr>The APCD Builds on Core Competencies and Systems</vt:lpstr>
      <vt:lpstr>APCD: DATA EVOLUTION</vt:lpstr>
      <vt:lpstr>Building the Data Warehouse</vt:lpstr>
      <vt:lpstr>Approved Applications to Date</vt:lpstr>
      <vt:lpstr>Current State Initiatives using APCD Data</vt:lpstr>
      <vt:lpstr>FUTURE STATE INITIAVES</vt:lpstr>
      <vt:lpstr>Administrative Simplification</vt:lpstr>
      <vt:lpstr>WRAP-UP</vt:lpstr>
      <vt:lpstr>TAG SCHEDULE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APCD TAG Meeting</dc:title>
  <dc:creator>Center for Health Information and Analysis | Commonwealth of Massachusetts</dc:creator>
  <cp:lastModifiedBy>Andrew Jackmauh</cp:lastModifiedBy>
  <cp:revision>114</cp:revision>
  <dcterms:created xsi:type="dcterms:W3CDTF">2013-04-09T02:23:53Z</dcterms:created>
  <dcterms:modified xsi:type="dcterms:W3CDTF">2013-06-11T17:07:42Z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