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1" r:id="rId2"/>
    <p:sldMasterId id="2147483674" r:id="rId3"/>
    <p:sldMasterId id="2147483678" r:id="rId4"/>
  </p:sldMasterIdLst>
  <p:notesMasterIdLst>
    <p:notesMasterId r:id="rId25"/>
  </p:notesMasterIdLst>
  <p:handoutMasterIdLst>
    <p:handoutMasterId r:id="rId26"/>
  </p:handoutMasterIdLst>
  <p:sldIdLst>
    <p:sldId id="257" r:id="rId5"/>
    <p:sldId id="258" r:id="rId6"/>
    <p:sldId id="288" r:id="rId7"/>
    <p:sldId id="303" r:id="rId8"/>
    <p:sldId id="304" r:id="rId9"/>
    <p:sldId id="305" r:id="rId10"/>
    <p:sldId id="306" r:id="rId11"/>
    <p:sldId id="307" r:id="rId12"/>
    <p:sldId id="310" r:id="rId13"/>
    <p:sldId id="263" r:id="rId14"/>
    <p:sldId id="267" r:id="rId15"/>
    <p:sldId id="281" r:id="rId16"/>
    <p:sldId id="311" r:id="rId17"/>
    <p:sldId id="312" r:id="rId18"/>
    <p:sldId id="300" r:id="rId19"/>
    <p:sldId id="301" r:id="rId20"/>
    <p:sldId id="302" r:id="rId21"/>
    <p:sldId id="271" r:id="rId22"/>
    <p:sldId id="274" r:id="rId23"/>
    <p:sldId id="273" r:id="rId2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36" autoAdjust="0"/>
  </p:normalViewPr>
  <p:slideViewPr>
    <p:cSldViewPr snapToGrid="0" snapToObjects="1" showGuides="1">
      <p:cViewPr varScale="1">
        <p:scale>
          <a:sx n="94" d="100"/>
          <a:sy n="94" d="100"/>
        </p:scale>
        <p:origin x="-1422" y="-90"/>
      </p:cViewPr>
      <p:guideLst>
        <p:guide orient="horz" pos="1019"/>
        <p:guide pos="2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A2B2C-79C5-47AE-961F-CE5F8190381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A254759-8820-4A77-85A2-AE57739B04BC}">
      <dgm:prSet phldrT="[Text]"/>
      <dgm:spPr/>
      <dgm:t>
        <a:bodyPr/>
        <a:lstStyle/>
        <a:p>
          <a:r>
            <a:rPr lang="en-US" b="1" dirty="0" smtClean="0">
              <a:solidFill>
                <a:schemeClr val="bg1"/>
              </a:solidFill>
            </a:rPr>
            <a:t>INTAKE</a:t>
          </a:r>
        </a:p>
        <a:p>
          <a:r>
            <a:rPr lang="en-US" dirty="0" smtClean="0">
              <a:solidFill>
                <a:schemeClr val="bg1"/>
              </a:solidFill>
            </a:rPr>
            <a:t>2010 – 2012</a:t>
          </a:r>
        </a:p>
        <a:p>
          <a:r>
            <a:rPr lang="en-US" dirty="0" smtClean="0">
              <a:solidFill>
                <a:schemeClr val="bg1"/>
              </a:solidFill>
            </a:rPr>
            <a:t>2013 – V. 3.0</a:t>
          </a:r>
          <a:endParaRPr lang="en-US" dirty="0">
            <a:solidFill>
              <a:schemeClr val="bg1"/>
            </a:solidFill>
          </a:endParaRPr>
        </a:p>
      </dgm:t>
    </dgm:pt>
    <dgm:pt modelId="{068FCD8C-DA74-4614-8B72-B8E90A1396BB}" type="parTrans" cxnId="{F2B9D482-99B8-4D3D-8502-10DB4096984A}">
      <dgm:prSet/>
      <dgm:spPr/>
      <dgm:t>
        <a:bodyPr/>
        <a:lstStyle/>
        <a:p>
          <a:endParaRPr lang="en-US"/>
        </a:p>
      </dgm:t>
    </dgm:pt>
    <dgm:pt modelId="{D723EB04-8541-4A76-9986-0A62E073FE44}" type="sibTrans" cxnId="{F2B9D482-99B8-4D3D-8502-10DB4096984A}">
      <dgm:prSet/>
      <dgm:spPr/>
      <dgm:t>
        <a:bodyPr/>
        <a:lstStyle/>
        <a:p>
          <a:endParaRPr lang="en-US"/>
        </a:p>
      </dgm:t>
    </dgm:pt>
    <dgm:pt modelId="{FFE58B23-7E76-4489-B0E9-B5DA00D66FEB}">
      <dgm:prSet phldrT="[Text]"/>
      <dgm:spPr/>
      <dgm:t>
        <a:bodyPr/>
        <a:lstStyle/>
        <a:p>
          <a:r>
            <a:rPr lang="en-US" b="1" dirty="0" smtClean="0"/>
            <a:t>STRUCTURAL</a:t>
          </a:r>
        </a:p>
        <a:p>
          <a:r>
            <a:rPr lang="en-US" b="1" dirty="0" smtClean="0"/>
            <a:t>QUALITY</a:t>
          </a:r>
        </a:p>
        <a:p>
          <a:r>
            <a:rPr lang="en-US" dirty="0" smtClean="0"/>
            <a:t>2012 - 2013</a:t>
          </a:r>
          <a:endParaRPr lang="en-US" dirty="0"/>
        </a:p>
      </dgm:t>
    </dgm:pt>
    <dgm:pt modelId="{02904B84-230F-422D-A154-6E60D603CB6F}" type="parTrans" cxnId="{F6D016A5-CFD6-4810-8B6D-1F7ED48240F5}">
      <dgm:prSet/>
      <dgm:spPr/>
      <dgm:t>
        <a:bodyPr/>
        <a:lstStyle/>
        <a:p>
          <a:endParaRPr lang="en-US"/>
        </a:p>
      </dgm:t>
    </dgm:pt>
    <dgm:pt modelId="{55F3607B-0EDD-433E-B746-7A8E96118F96}" type="sibTrans" cxnId="{F6D016A5-CFD6-4810-8B6D-1F7ED48240F5}">
      <dgm:prSet/>
      <dgm:spPr/>
      <dgm:t>
        <a:bodyPr/>
        <a:lstStyle/>
        <a:p>
          <a:endParaRPr lang="en-US"/>
        </a:p>
      </dgm:t>
    </dgm:pt>
    <dgm:pt modelId="{A94E623A-0E5A-4040-BF5E-1082F7D74F1B}">
      <dgm:prSet phldrT="[Text]"/>
      <dgm:spPr/>
      <dgm:t>
        <a:bodyPr/>
        <a:lstStyle/>
        <a:p>
          <a:r>
            <a:rPr lang="en-US" dirty="0" smtClean="0"/>
            <a:t>PROFILE REPORTS</a:t>
          </a:r>
          <a:endParaRPr lang="en-US" dirty="0"/>
        </a:p>
      </dgm:t>
    </dgm:pt>
    <dgm:pt modelId="{2AB60FC2-691F-4567-BD3E-70AB7A8D0ADD}" type="parTrans" cxnId="{79D9BB7E-B1D5-4984-AA18-59DFD2FCA62D}">
      <dgm:prSet/>
      <dgm:spPr/>
      <dgm:t>
        <a:bodyPr/>
        <a:lstStyle/>
        <a:p>
          <a:endParaRPr lang="en-US"/>
        </a:p>
      </dgm:t>
    </dgm:pt>
    <dgm:pt modelId="{5C737865-62C2-4872-8390-D151D012B8D6}" type="sibTrans" cxnId="{79D9BB7E-B1D5-4984-AA18-59DFD2FCA62D}">
      <dgm:prSet/>
      <dgm:spPr/>
      <dgm:t>
        <a:bodyPr/>
        <a:lstStyle/>
        <a:p>
          <a:endParaRPr lang="en-US"/>
        </a:p>
      </dgm:t>
    </dgm:pt>
    <dgm:pt modelId="{FA5FB4DA-9419-49EE-8801-EBEEAA56EB13}">
      <dgm:prSet phldrT="[Text]"/>
      <dgm:spPr/>
      <dgm:t>
        <a:bodyPr/>
        <a:lstStyle/>
        <a:p>
          <a:r>
            <a:rPr lang="en-US" dirty="0" smtClean="0"/>
            <a:t>DATA DICTIONARY </a:t>
          </a:r>
          <a:endParaRPr lang="en-US" dirty="0"/>
        </a:p>
      </dgm:t>
    </dgm:pt>
    <dgm:pt modelId="{4B421B14-4C3E-43D9-929F-CD9879F8D501}" type="parTrans" cxnId="{9EDBA9AC-2C1B-42FC-A320-EE9CF6F4B3FF}">
      <dgm:prSet/>
      <dgm:spPr/>
      <dgm:t>
        <a:bodyPr/>
        <a:lstStyle/>
        <a:p>
          <a:endParaRPr lang="en-US"/>
        </a:p>
      </dgm:t>
    </dgm:pt>
    <dgm:pt modelId="{740DD775-DC2D-42F1-9549-8AA7CBC1F8CD}" type="sibTrans" cxnId="{9EDBA9AC-2C1B-42FC-A320-EE9CF6F4B3FF}">
      <dgm:prSet/>
      <dgm:spPr/>
      <dgm:t>
        <a:bodyPr/>
        <a:lstStyle/>
        <a:p>
          <a:endParaRPr lang="en-US"/>
        </a:p>
      </dgm:t>
    </dgm:pt>
    <dgm:pt modelId="{DF42BC39-D1E0-4F2A-91BE-EDFB4EDB8FCD}">
      <dgm:prSet phldrT="[Text]"/>
      <dgm:spPr/>
      <dgm:t>
        <a:bodyPr/>
        <a:lstStyle/>
        <a:p>
          <a:r>
            <a:rPr lang="en-US" b="1" dirty="0" smtClean="0"/>
            <a:t>VALIDATION </a:t>
          </a:r>
          <a:r>
            <a:rPr lang="en-US" b="0" dirty="0" smtClean="0"/>
            <a:t> </a:t>
          </a:r>
        </a:p>
        <a:p>
          <a:r>
            <a:rPr lang="en-US" b="0" dirty="0" smtClean="0"/>
            <a:t>2013 - 2014</a:t>
          </a:r>
          <a:endParaRPr lang="en-US" b="1" dirty="0" smtClean="0"/>
        </a:p>
        <a:p>
          <a:endParaRPr lang="en-US" b="1" dirty="0"/>
        </a:p>
      </dgm:t>
    </dgm:pt>
    <dgm:pt modelId="{7BF03A1C-FFA7-4122-AF8A-3054B719B3F3}" type="parTrans" cxnId="{C3AE9F56-2C94-4AAF-A0B0-6641F88B6349}">
      <dgm:prSet/>
      <dgm:spPr/>
      <dgm:t>
        <a:bodyPr/>
        <a:lstStyle/>
        <a:p>
          <a:endParaRPr lang="en-US"/>
        </a:p>
      </dgm:t>
    </dgm:pt>
    <dgm:pt modelId="{83093965-8577-49E1-978D-6C0ABAD3D86A}" type="sibTrans" cxnId="{C3AE9F56-2C94-4AAF-A0B0-6641F88B6349}">
      <dgm:prSet/>
      <dgm:spPr/>
      <dgm:t>
        <a:bodyPr/>
        <a:lstStyle/>
        <a:p>
          <a:endParaRPr lang="en-US"/>
        </a:p>
      </dgm:t>
    </dgm:pt>
    <dgm:pt modelId="{E21FC463-0162-4B04-B1F1-2231CB50C26E}">
      <dgm:prSet phldrT="[Text]"/>
      <dgm:spPr/>
      <dgm:t>
        <a:bodyPr/>
        <a:lstStyle/>
        <a:p>
          <a:r>
            <a:rPr lang="en-US" dirty="0" smtClean="0"/>
            <a:t> TOTAL MEDICAL EXPENSES</a:t>
          </a:r>
          <a:endParaRPr lang="en-US" dirty="0"/>
        </a:p>
      </dgm:t>
    </dgm:pt>
    <dgm:pt modelId="{446069B7-FDD4-41E0-B9BE-A365D25EA572}" type="parTrans" cxnId="{35525BD3-7643-46FE-8FED-582E8E1F58C7}">
      <dgm:prSet/>
      <dgm:spPr/>
      <dgm:t>
        <a:bodyPr/>
        <a:lstStyle/>
        <a:p>
          <a:endParaRPr lang="en-US"/>
        </a:p>
      </dgm:t>
    </dgm:pt>
    <dgm:pt modelId="{CAC090F7-625F-4460-BF13-A3CD86EDA715}" type="sibTrans" cxnId="{35525BD3-7643-46FE-8FED-582E8E1F58C7}">
      <dgm:prSet/>
      <dgm:spPr/>
      <dgm:t>
        <a:bodyPr/>
        <a:lstStyle/>
        <a:p>
          <a:endParaRPr lang="en-US"/>
        </a:p>
      </dgm:t>
    </dgm:pt>
    <dgm:pt modelId="{8C34BC2F-32E5-4106-B86F-BB589D9D42B8}">
      <dgm:prSet phldrT="[Text]"/>
      <dgm:spPr/>
      <dgm:t>
        <a:bodyPr/>
        <a:lstStyle/>
        <a:p>
          <a:r>
            <a:rPr lang="en-US" dirty="0" smtClean="0"/>
            <a:t> FILE LEVEL REVIEW</a:t>
          </a:r>
          <a:endParaRPr lang="en-US" dirty="0"/>
        </a:p>
      </dgm:t>
    </dgm:pt>
    <dgm:pt modelId="{C78E0D87-61D5-4EFE-B464-1AF1B564970D}" type="sibTrans" cxnId="{19309D20-1D07-4B26-A259-76C1001A13D2}">
      <dgm:prSet/>
      <dgm:spPr/>
      <dgm:t>
        <a:bodyPr/>
        <a:lstStyle/>
        <a:p>
          <a:endParaRPr lang="en-US"/>
        </a:p>
      </dgm:t>
    </dgm:pt>
    <dgm:pt modelId="{30D6A331-BC7D-4635-A8D2-756FE3CD9C1D}" type="parTrans" cxnId="{19309D20-1D07-4B26-A259-76C1001A13D2}">
      <dgm:prSet/>
      <dgm:spPr/>
      <dgm:t>
        <a:bodyPr/>
        <a:lstStyle/>
        <a:p>
          <a:endParaRPr lang="en-US"/>
        </a:p>
      </dgm:t>
    </dgm:pt>
    <dgm:pt modelId="{57B2047C-F009-4606-8D5D-D5CDD711A005}">
      <dgm:prSet phldrT="[Text]"/>
      <dgm:spPr/>
      <dgm:t>
        <a:bodyPr/>
        <a:lstStyle/>
        <a:p>
          <a:endParaRPr lang="en-US" dirty="0"/>
        </a:p>
      </dgm:t>
    </dgm:pt>
    <dgm:pt modelId="{CC9C53C5-F850-475C-95CE-C2441D66FB59}" type="parTrans" cxnId="{B81A66C3-7803-4582-B768-4D71B5572747}">
      <dgm:prSet/>
      <dgm:spPr/>
    </dgm:pt>
    <dgm:pt modelId="{CFB5DA88-EE79-4950-9093-8CEA7B796047}" type="sibTrans" cxnId="{B81A66C3-7803-4582-B768-4D71B5572747}">
      <dgm:prSet/>
      <dgm:spPr/>
    </dgm:pt>
    <dgm:pt modelId="{AB4A167A-9C47-4A3A-80D7-85B6BB149D2C}">
      <dgm:prSet phldrT="[Text]"/>
      <dgm:spPr/>
      <dgm:t>
        <a:bodyPr/>
        <a:lstStyle/>
        <a:p>
          <a:r>
            <a:rPr lang="en-US" dirty="0" smtClean="0"/>
            <a:t>FIELD EDITS</a:t>
          </a:r>
          <a:endParaRPr lang="en-US" dirty="0"/>
        </a:p>
      </dgm:t>
    </dgm:pt>
    <dgm:pt modelId="{6131751C-55FF-4887-9B81-338AA8C70184}" type="parTrans" cxnId="{6990CDBB-C698-4408-B19E-19A472178E4E}">
      <dgm:prSet/>
      <dgm:spPr/>
    </dgm:pt>
    <dgm:pt modelId="{DA40A103-F544-4473-9B73-5ECE5C05ACA4}" type="sibTrans" cxnId="{6990CDBB-C698-4408-B19E-19A472178E4E}">
      <dgm:prSet/>
      <dgm:spPr/>
    </dgm:pt>
    <dgm:pt modelId="{107E373B-557A-46F5-BF0E-D5D3F009C225}">
      <dgm:prSet phldrT="[Text]"/>
      <dgm:spPr/>
      <dgm:t>
        <a:bodyPr/>
        <a:lstStyle/>
        <a:p>
          <a:r>
            <a:rPr lang="en-US" dirty="0" smtClean="0"/>
            <a:t>THRESHOLDS/VARIANCES</a:t>
          </a:r>
          <a:endParaRPr lang="en-US" dirty="0"/>
        </a:p>
      </dgm:t>
    </dgm:pt>
    <dgm:pt modelId="{0FA28322-6BD0-44DC-A35D-D1BC4008C445}" type="parTrans" cxnId="{CC917128-0427-4295-B615-B61D4B9CC163}">
      <dgm:prSet/>
      <dgm:spPr/>
    </dgm:pt>
    <dgm:pt modelId="{AA193597-D911-41A3-9CBF-88DEDDDFB6C3}" type="sibTrans" cxnId="{CC917128-0427-4295-B615-B61D4B9CC163}">
      <dgm:prSet/>
      <dgm:spPr/>
    </dgm:pt>
    <dgm:pt modelId="{52600B02-C3A7-49B4-8EEF-C6FA84E94D3B}">
      <dgm:prSet phldrT="[Text]"/>
      <dgm:spPr/>
      <dgm:t>
        <a:bodyPr/>
        <a:lstStyle/>
        <a:p>
          <a:r>
            <a:rPr lang="en-US" dirty="0" smtClean="0"/>
            <a:t>VOLUME REPORTS</a:t>
          </a:r>
          <a:endParaRPr lang="en-US" dirty="0"/>
        </a:p>
      </dgm:t>
    </dgm:pt>
    <dgm:pt modelId="{849846FA-EF3C-46FE-B891-753DABC5FDA6}" type="parTrans" cxnId="{2F667675-CB3C-4B69-AFC6-6CB613EE87E8}">
      <dgm:prSet/>
      <dgm:spPr/>
    </dgm:pt>
    <dgm:pt modelId="{D749D32A-BBC2-414A-9229-9EB233369515}" type="sibTrans" cxnId="{2F667675-CB3C-4B69-AFC6-6CB613EE87E8}">
      <dgm:prSet/>
      <dgm:spPr/>
    </dgm:pt>
    <dgm:pt modelId="{00AE41D9-C8B6-4BB4-9EEE-63E00F28589B}">
      <dgm:prSet phldrT="[Text]"/>
      <dgm:spPr/>
      <dgm:t>
        <a:bodyPr/>
        <a:lstStyle/>
        <a:p>
          <a:endParaRPr lang="en-US" dirty="0"/>
        </a:p>
      </dgm:t>
    </dgm:pt>
    <dgm:pt modelId="{223E2D48-CF17-4FDB-99AB-083E4A07E319}" type="parTrans" cxnId="{864D0FE1-9376-47F8-9139-AAE21EA77E53}">
      <dgm:prSet/>
      <dgm:spPr/>
    </dgm:pt>
    <dgm:pt modelId="{95A908DC-5A40-4927-A203-8C32A83EBC49}" type="sibTrans" cxnId="{864D0FE1-9376-47F8-9139-AAE21EA77E53}">
      <dgm:prSet/>
      <dgm:spPr/>
    </dgm:pt>
    <dgm:pt modelId="{D69BE9B9-1440-4F29-9345-C2DB278A2687}">
      <dgm:prSet phldrT="[Text]"/>
      <dgm:spPr/>
      <dgm:t>
        <a:bodyPr/>
        <a:lstStyle/>
        <a:p>
          <a:r>
            <a:rPr lang="en-US" dirty="0" smtClean="0"/>
            <a:t>TAGS/LIAISON PARTNERSHIPS</a:t>
          </a:r>
          <a:endParaRPr lang="en-US" dirty="0"/>
        </a:p>
      </dgm:t>
    </dgm:pt>
    <dgm:pt modelId="{8ECD2E5A-5C24-4886-AA12-D9E562F22F0A}" type="parTrans" cxnId="{66588C5D-E067-47BB-BB58-7E6B38F374B4}">
      <dgm:prSet/>
      <dgm:spPr/>
    </dgm:pt>
    <dgm:pt modelId="{CEA1BDAC-EC0D-44F2-A251-EE2BEA013951}" type="sibTrans" cxnId="{66588C5D-E067-47BB-BB58-7E6B38F374B4}">
      <dgm:prSet/>
      <dgm:spPr/>
    </dgm:pt>
    <dgm:pt modelId="{A5A36FC2-A3A4-4E7E-8193-1D5815044692}">
      <dgm:prSet phldrT="[Text]"/>
      <dgm:spPr/>
      <dgm:t>
        <a:bodyPr/>
        <a:lstStyle/>
        <a:p>
          <a:r>
            <a:rPr lang="en-US" dirty="0" smtClean="0"/>
            <a:t> QA FIELD REVIEW BY YEAR</a:t>
          </a:r>
          <a:endParaRPr lang="en-US" dirty="0"/>
        </a:p>
      </dgm:t>
    </dgm:pt>
    <dgm:pt modelId="{DE0B5E2F-A348-40FC-B20B-442FD24AF51D}" type="parTrans" cxnId="{59CCBF16-EF22-487F-9C27-358A0173168A}">
      <dgm:prSet/>
      <dgm:spPr/>
    </dgm:pt>
    <dgm:pt modelId="{8BD4FB66-F47D-4A93-AE6E-8AF48EB86534}" type="sibTrans" cxnId="{59CCBF16-EF22-487F-9C27-358A0173168A}">
      <dgm:prSet/>
      <dgm:spPr/>
    </dgm:pt>
    <dgm:pt modelId="{A6021484-0C5A-4ABC-9BB4-63EC66916B80}">
      <dgm:prSet phldrT="[Text]"/>
      <dgm:spPr/>
      <dgm:t>
        <a:bodyPr/>
        <a:lstStyle/>
        <a:p>
          <a:r>
            <a:rPr lang="en-US" dirty="0" smtClean="0"/>
            <a:t> QA CROSS FILE REVIEW </a:t>
          </a:r>
          <a:endParaRPr lang="en-US" dirty="0"/>
        </a:p>
      </dgm:t>
    </dgm:pt>
    <dgm:pt modelId="{D7F4882D-3AB1-4D52-959D-4C2907856DE1}" type="parTrans" cxnId="{CC1CA66E-477F-44A6-9A80-3517BA1E1156}">
      <dgm:prSet/>
      <dgm:spPr/>
    </dgm:pt>
    <dgm:pt modelId="{A5942E39-83B6-4AAC-850E-207657A20858}" type="sibTrans" cxnId="{CC1CA66E-477F-44A6-9A80-3517BA1E1156}">
      <dgm:prSet/>
      <dgm:spPr/>
    </dgm:pt>
    <dgm:pt modelId="{80A1F093-1388-4B41-AF43-D93A18CB8A44}">
      <dgm:prSet phldrT="[Text]"/>
      <dgm:spPr/>
      <dgm:t>
        <a:bodyPr/>
        <a:lstStyle/>
        <a:p>
          <a:r>
            <a:rPr lang="en-US" dirty="0" smtClean="0"/>
            <a:t> MA HEALTH CONNECTOR</a:t>
          </a:r>
          <a:endParaRPr lang="en-US" dirty="0"/>
        </a:p>
      </dgm:t>
    </dgm:pt>
    <dgm:pt modelId="{335D9B80-CD82-450B-A0EA-09BAA799552E}" type="parTrans" cxnId="{605D71DC-E44E-442E-8D38-377414C29801}">
      <dgm:prSet/>
      <dgm:spPr/>
    </dgm:pt>
    <dgm:pt modelId="{9834C2B3-EF66-4FC7-9FEE-FBB07232B0D6}" type="sibTrans" cxnId="{605D71DC-E44E-442E-8D38-377414C29801}">
      <dgm:prSet/>
      <dgm:spPr/>
    </dgm:pt>
    <dgm:pt modelId="{9ADB276F-E493-4FCC-B0DD-AFFC4AF1ED11}">
      <dgm:prSet phldrT="[Text]"/>
      <dgm:spPr/>
      <dgm:t>
        <a:bodyPr/>
        <a:lstStyle/>
        <a:p>
          <a:r>
            <a:rPr lang="en-US" dirty="0" smtClean="0"/>
            <a:t> DIVISION OF INSURANCE</a:t>
          </a:r>
          <a:endParaRPr lang="en-US" dirty="0"/>
        </a:p>
      </dgm:t>
    </dgm:pt>
    <dgm:pt modelId="{5BC63419-0F7A-4469-BA6F-14F0CADAD96A}" type="parTrans" cxnId="{41242AE8-A97A-42C1-8D32-15F6959249F0}">
      <dgm:prSet/>
      <dgm:spPr/>
    </dgm:pt>
    <dgm:pt modelId="{733A757A-7898-48D5-8F49-7BAAE00C6587}" type="sibTrans" cxnId="{41242AE8-A97A-42C1-8D32-15F6959249F0}">
      <dgm:prSet/>
      <dgm:spPr/>
    </dgm:pt>
    <dgm:pt modelId="{0751DE16-C4DE-4923-9B70-86CEF4806FE5}">
      <dgm:prSet phldrT="[Text]"/>
      <dgm:spPr/>
      <dgm:t>
        <a:bodyPr/>
        <a:lstStyle/>
        <a:p>
          <a:r>
            <a:rPr lang="en-US" dirty="0" smtClean="0"/>
            <a:t> HEALTH POLICY COMMISSION</a:t>
          </a:r>
          <a:endParaRPr lang="en-US" dirty="0"/>
        </a:p>
      </dgm:t>
    </dgm:pt>
    <dgm:pt modelId="{68779F11-8B17-4F4A-9D58-8B22486B7022}" type="parTrans" cxnId="{BE4E3C43-073A-4DBD-BA6C-1A39A8BF8FBE}">
      <dgm:prSet/>
      <dgm:spPr/>
    </dgm:pt>
    <dgm:pt modelId="{B21A0D92-1CA0-43C8-A6B8-E1DC5B680177}" type="sibTrans" cxnId="{BE4E3C43-073A-4DBD-BA6C-1A39A8BF8FBE}">
      <dgm:prSet/>
      <dgm:spPr/>
    </dgm:pt>
    <dgm:pt modelId="{1D67C426-A2B4-4DE9-A8E7-132DF4FEA405}">
      <dgm:prSet phldrT="[Text]"/>
      <dgm:spPr/>
      <dgm:t>
        <a:bodyPr/>
        <a:lstStyle/>
        <a:p>
          <a:r>
            <a:rPr lang="en-US" dirty="0" smtClean="0"/>
            <a:t>GROUP INSURANCE COMMISSION</a:t>
          </a:r>
          <a:endParaRPr lang="en-US" dirty="0"/>
        </a:p>
      </dgm:t>
    </dgm:pt>
    <dgm:pt modelId="{F807C7B3-090A-4424-ABD0-41946C6B3E30}" type="parTrans" cxnId="{CD4C7C62-672D-40FF-B6BC-19B87C4DB83D}">
      <dgm:prSet/>
      <dgm:spPr/>
    </dgm:pt>
    <dgm:pt modelId="{C6EBB231-7BB6-46B3-83FF-5C501B10F6C7}" type="sibTrans" cxnId="{CD4C7C62-672D-40FF-B6BC-19B87C4DB83D}">
      <dgm:prSet/>
      <dgm:spPr/>
    </dgm:pt>
    <dgm:pt modelId="{05399D4F-B7F3-4E99-BD29-3F5E5CDFBD10}" type="pres">
      <dgm:prSet presAssocID="{954A2B2C-79C5-47AE-961F-CE5F81903815}" presName="Name0" presStyleCnt="0">
        <dgm:presLayoutVars>
          <dgm:dir/>
          <dgm:resizeHandles val="exact"/>
        </dgm:presLayoutVars>
      </dgm:prSet>
      <dgm:spPr/>
      <dgm:t>
        <a:bodyPr/>
        <a:lstStyle/>
        <a:p>
          <a:endParaRPr lang="en-US"/>
        </a:p>
      </dgm:t>
    </dgm:pt>
    <dgm:pt modelId="{92919EBB-C61C-4941-887A-0321BD81B91D}" type="pres">
      <dgm:prSet presAssocID="{AA254759-8820-4A77-85A2-AE57739B04BC}" presName="node" presStyleLbl="node1" presStyleIdx="0" presStyleCnt="3">
        <dgm:presLayoutVars>
          <dgm:bulletEnabled val="1"/>
        </dgm:presLayoutVars>
      </dgm:prSet>
      <dgm:spPr/>
      <dgm:t>
        <a:bodyPr/>
        <a:lstStyle/>
        <a:p>
          <a:endParaRPr lang="en-US"/>
        </a:p>
      </dgm:t>
    </dgm:pt>
    <dgm:pt modelId="{A6C758ED-6F52-4423-845C-D435AB98D724}" type="pres">
      <dgm:prSet presAssocID="{D723EB04-8541-4A76-9986-0A62E073FE44}" presName="sibTrans" presStyleCnt="0"/>
      <dgm:spPr/>
    </dgm:pt>
    <dgm:pt modelId="{8E50AA3F-0A96-48E3-9B78-563C3942C06B}" type="pres">
      <dgm:prSet presAssocID="{FFE58B23-7E76-4489-B0E9-B5DA00D66FEB}" presName="node" presStyleLbl="node1" presStyleIdx="1" presStyleCnt="3">
        <dgm:presLayoutVars>
          <dgm:bulletEnabled val="1"/>
        </dgm:presLayoutVars>
      </dgm:prSet>
      <dgm:spPr/>
      <dgm:t>
        <a:bodyPr/>
        <a:lstStyle/>
        <a:p>
          <a:endParaRPr lang="en-US"/>
        </a:p>
      </dgm:t>
    </dgm:pt>
    <dgm:pt modelId="{95BBA781-4E02-4A7D-8911-4FD5014BBAC0}" type="pres">
      <dgm:prSet presAssocID="{55F3607B-0EDD-433E-B746-7A8E96118F96}" presName="sibTrans" presStyleCnt="0"/>
      <dgm:spPr/>
    </dgm:pt>
    <dgm:pt modelId="{C235896C-9A3E-4D53-82CE-643EBD274399}" type="pres">
      <dgm:prSet presAssocID="{DF42BC39-D1E0-4F2A-91BE-EDFB4EDB8FCD}" presName="node" presStyleLbl="node1" presStyleIdx="2" presStyleCnt="3">
        <dgm:presLayoutVars>
          <dgm:bulletEnabled val="1"/>
        </dgm:presLayoutVars>
      </dgm:prSet>
      <dgm:spPr/>
      <dgm:t>
        <a:bodyPr/>
        <a:lstStyle/>
        <a:p>
          <a:endParaRPr lang="en-US"/>
        </a:p>
      </dgm:t>
    </dgm:pt>
  </dgm:ptLst>
  <dgm:cxnLst>
    <dgm:cxn modelId="{8C9EEE81-7F55-4424-B505-6DEC1BDF7995}" type="presOf" srcId="{1D67C426-A2B4-4DE9-A8E7-132DF4FEA405}" destId="{C235896C-9A3E-4D53-82CE-643EBD274399}" srcOrd="0" destOrd="5" presId="urn:microsoft.com/office/officeart/2005/8/layout/hList6"/>
    <dgm:cxn modelId="{B1EDADBB-4E95-45EE-B1C7-416946C6DAC3}" type="presOf" srcId="{FA5FB4DA-9419-49EE-8801-EBEEAA56EB13}" destId="{8E50AA3F-0A96-48E3-9B78-563C3942C06B}" srcOrd="0" destOrd="3" presId="urn:microsoft.com/office/officeart/2005/8/layout/hList6"/>
    <dgm:cxn modelId="{2C346D3E-78B5-422A-A5B7-8D08ACDDDD0C}" type="presOf" srcId="{AA254759-8820-4A77-85A2-AE57739B04BC}" destId="{92919EBB-C61C-4941-887A-0321BD81B91D}" srcOrd="0" destOrd="0" presId="urn:microsoft.com/office/officeart/2005/8/layout/hList6"/>
    <dgm:cxn modelId="{79D9BB7E-B1D5-4984-AA18-59DFD2FCA62D}" srcId="{FFE58B23-7E76-4489-B0E9-B5DA00D66FEB}" destId="{A94E623A-0E5A-4040-BF5E-1082F7D74F1B}" srcOrd="0" destOrd="0" parTransId="{2AB60FC2-691F-4567-BD3E-70AB7A8D0ADD}" sibTransId="{5C737865-62C2-4872-8390-D151D012B8D6}"/>
    <dgm:cxn modelId="{9EDBA9AC-2C1B-42FC-A320-EE9CF6F4B3FF}" srcId="{FFE58B23-7E76-4489-B0E9-B5DA00D66FEB}" destId="{FA5FB4DA-9419-49EE-8801-EBEEAA56EB13}" srcOrd="2" destOrd="0" parTransId="{4B421B14-4C3E-43D9-929F-CD9879F8D501}" sibTransId="{740DD775-DC2D-42F1-9549-8AA7CBC1F8CD}"/>
    <dgm:cxn modelId="{D334FC42-7435-4FEB-A135-5022186750FC}" type="presOf" srcId="{D69BE9B9-1440-4F29-9345-C2DB278A2687}" destId="{92919EBB-C61C-4941-887A-0321BD81B91D}" srcOrd="0" destOrd="4" presId="urn:microsoft.com/office/officeart/2005/8/layout/hList6"/>
    <dgm:cxn modelId="{1CE2FFA1-DF9D-4601-8F3C-AD1B62502BD4}" type="presOf" srcId="{9ADB276F-E493-4FCC-B0DD-AFFC4AF1ED11}" destId="{C235896C-9A3E-4D53-82CE-643EBD274399}" srcOrd="0" destOrd="3" presId="urn:microsoft.com/office/officeart/2005/8/layout/hList6"/>
    <dgm:cxn modelId="{66588C5D-E067-47BB-BB58-7E6B38F374B4}" srcId="{AA254759-8820-4A77-85A2-AE57739B04BC}" destId="{D69BE9B9-1440-4F29-9345-C2DB278A2687}" srcOrd="3" destOrd="0" parTransId="{8ECD2E5A-5C24-4886-AA12-D9E562F22F0A}" sibTransId="{CEA1BDAC-EC0D-44F2-A251-EE2BEA013951}"/>
    <dgm:cxn modelId="{CD4C7C62-672D-40FF-B6BC-19B87C4DB83D}" srcId="{DF42BC39-D1E0-4F2A-91BE-EDFB4EDB8FCD}" destId="{1D67C426-A2B4-4DE9-A8E7-132DF4FEA405}" srcOrd="4" destOrd="0" parTransId="{F807C7B3-090A-4424-ABD0-41946C6B3E30}" sibTransId="{C6EBB231-7BB6-46B3-83FF-5C501B10F6C7}"/>
    <dgm:cxn modelId="{C3AE9F56-2C94-4AAF-A0B0-6641F88B6349}" srcId="{954A2B2C-79C5-47AE-961F-CE5F81903815}" destId="{DF42BC39-D1E0-4F2A-91BE-EDFB4EDB8FCD}" srcOrd="2" destOrd="0" parTransId="{7BF03A1C-FFA7-4122-AF8A-3054B719B3F3}" sibTransId="{83093965-8577-49E1-978D-6C0ABAD3D86A}"/>
    <dgm:cxn modelId="{B19D7787-34AD-463D-85C6-F4F9B522EC7A}" type="presOf" srcId="{954A2B2C-79C5-47AE-961F-CE5F81903815}" destId="{05399D4F-B7F3-4E99-BD29-3F5E5CDFBD10}" srcOrd="0" destOrd="0" presId="urn:microsoft.com/office/officeart/2005/8/layout/hList6"/>
    <dgm:cxn modelId="{09CB08F4-13F0-4459-A764-5D05FA030AB9}" type="presOf" srcId="{00AE41D9-C8B6-4BB4-9EEE-63E00F28589B}" destId="{8E50AA3F-0A96-48E3-9B78-563C3942C06B}" srcOrd="0" destOrd="6" presId="urn:microsoft.com/office/officeart/2005/8/layout/hList6"/>
    <dgm:cxn modelId="{59BD0C19-D841-4E68-B606-91B0FBF6F75E}" type="presOf" srcId="{DF42BC39-D1E0-4F2A-91BE-EDFB4EDB8FCD}" destId="{C235896C-9A3E-4D53-82CE-643EBD274399}" srcOrd="0" destOrd="0" presId="urn:microsoft.com/office/officeart/2005/8/layout/hList6"/>
    <dgm:cxn modelId="{59CCBF16-EF22-487F-9C27-358A0173168A}" srcId="{FFE58B23-7E76-4489-B0E9-B5DA00D66FEB}" destId="{A5A36FC2-A3A4-4E7E-8193-1D5815044692}" srcOrd="3" destOrd="0" parTransId="{DE0B5E2F-A348-40FC-B20B-442FD24AF51D}" sibTransId="{8BD4FB66-F47D-4A93-AE6E-8AF48EB86534}"/>
    <dgm:cxn modelId="{41242AE8-A97A-42C1-8D32-15F6959249F0}" srcId="{DF42BC39-D1E0-4F2A-91BE-EDFB4EDB8FCD}" destId="{9ADB276F-E493-4FCC-B0DD-AFFC4AF1ED11}" srcOrd="2" destOrd="0" parTransId="{5BC63419-0F7A-4469-BA6F-14F0CADAD96A}" sibTransId="{733A757A-7898-48D5-8F49-7BAAE00C6587}"/>
    <dgm:cxn modelId="{6FE7D396-1CA7-4CA7-93B0-E87FA33FD394}" type="presOf" srcId="{57B2047C-F009-4606-8D5D-D5CDD711A005}" destId="{8E50AA3F-0A96-48E3-9B78-563C3942C06B}" srcOrd="0" destOrd="7" presId="urn:microsoft.com/office/officeart/2005/8/layout/hList6"/>
    <dgm:cxn modelId="{77096AB7-A532-4EF9-BF40-1D4D39DE9B97}" type="presOf" srcId="{80A1F093-1388-4B41-AF43-D93A18CB8A44}" destId="{C235896C-9A3E-4D53-82CE-643EBD274399}" srcOrd="0" destOrd="2" presId="urn:microsoft.com/office/officeart/2005/8/layout/hList6"/>
    <dgm:cxn modelId="{F6D016A5-CFD6-4810-8B6D-1F7ED48240F5}" srcId="{954A2B2C-79C5-47AE-961F-CE5F81903815}" destId="{FFE58B23-7E76-4489-B0E9-B5DA00D66FEB}" srcOrd="1" destOrd="0" parTransId="{02904B84-230F-422D-A154-6E60D603CB6F}" sibTransId="{55F3607B-0EDD-433E-B746-7A8E96118F96}"/>
    <dgm:cxn modelId="{C4AE33DE-F57B-42D7-95AF-FD9275746BE9}" type="presOf" srcId="{FFE58B23-7E76-4489-B0E9-B5DA00D66FEB}" destId="{8E50AA3F-0A96-48E3-9B78-563C3942C06B}" srcOrd="0" destOrd="0" presId="urn:microsoft.com/office/officeart/2005/8/layout/hList6"/>
    <dgm:cxn modelId="{1E889EB6-4E46-4CB7-BFDE-0C1E46D78599}" type="presOf" srcId="{107E373B-557A-46F5-BF0E-D5D3F009C225}" destId="{92919EBB-C61C-4941-887A-0321BD81B91D}" srcOrd="0" destOrd="3" presId="urn:microsoft.com/office/officeart/2005/8/layout/hList6"/>
    <dgm:cxn modelId="{B3117AC1-2AC2-477A-A594-5A5A35F496B7}" type="presOf" srcId="{A94E623A-0E5A-4040-BF5E-1082F7D74F1B}" destId="{8E50AA3F-0A96-48E3-9B78-563C3942C06B}" srcOrd="0" destOrd="1" presId="urn:microsoft.com/office/officeart/2005/8/layout/hList6"/>
    <dgm:cxn modelId="{E28B8FF9-0052-41F4-88EB-497C85ACB8C5}" type="presOf" srcId="{E21FC463-0162-4B04-B1F1-2231CB50C26E}" destId="{C235896C-9A3E-4D53-82CE-643EBD274399}" srcOrd="0" destOrd="1" presId="urn:microsoft.com/office/officeart/2005/8/layout/hList6"/>
    <dgm:cxn modelId="{03FE5046-2CC8-47AB-A21C-1E410E4F5586}" type="presOf" srcId="{52600B02-C3A7-49B4-8EEF-C6FA84E94D3B}" destId="{8E50AA3F-0A96-48E3-9B78-563C3942C06B}" srcOrd="0" destOrd="2" presId="urn:microsoft.com/office/officeart/2005/8/layout/hList6"/>
    <dgm:cxn modelId="{6990CDBB-C698-4408-B19E-19A472178E4E}" srcId="{AA254759-8820-4A77-85A2-AE57739B04BC}" destId="{AB4A167A-9C47-4A3A-80D7-85B6BB149D2C}" srcOrd="1" destOrd="0" parTransId="{6131751C-55FF-4887-9B81-338AA8C70184}" sibTransId="{DA40A103-F544-4473-9B73-5ECE5C05ACA4}"/>
    <dgm:cxn modelId="{FFC48EDA-0A8C-41C9-AB33-185A0793694F}" type="presOf" srcId="{A6021484-0C5A-4ABC-9BB4-63EC66916B80}" destId="{8E50AA3F-0A96-48E3-9B78-563C3942C06B}" srcOrd="0" destOrd="5" presId="urn:microsoft.com/office/officeart/2005/8/layout/hList6"/>
    <dgm:cxn modelId="{04E0275F-D5E3-4E33-BFFF-AA30175966D8}" type="presOf" srcId="{A5A36FC2-A3A4-4E7E-8193-1D5815044692}" destId="{8E50AA3F-0A96-48E3-9B78-563C3942C06B}" srcOrd="0" destOrd="4" presId="urn:microsoft.com/office/officeart/2005/8/layout/hList6"/>
    <dgm:cxn modelId="{F2B9D482-99B8-4D3D-8502-10DB4096984A}" srcId="{954A2B2C-79C5-47AE-961F-CE5F81903815}" destId="{AA254759-8820-4A77-85A2-AE57739B04BC}" srcOrd="0" destOrd="0" parTransId="{068FCD8C-DA74-4614-8B72-B8E90A1396BB}" sibTransId="{D723EB04-8541-4A76-9986-0A62E073FE44}"/>
    <dgm:cxn modelId="{3F7DA6F6-9060-45AA-B2DF-0328F2E4658C}" type="presOf" srcId="{0751DE16-C4DE-4923-9B70-86CEF4806FE5}" destId="{C235896C-9A3E-4D53-82CE-643EBD274399}" srcOrd="0" destOrd="4" presId="urn:microsoft.com/office/officeart/2005/8/layout/hList6"/>
    <dgm:cxn modelId="{CC917128-0427-4295-B615-B61D4B9CC163}" srcId="{AA254759-8820-4A77-85A2-AE57739B04BC}" destId="{107E373B-557A-46F5-BF0E-D5D3F009C225}" srcOrd="2" destOrd="0" parTransId="{0FA28322-6BD0-44DC-A35D-D1BC4008C445}" sibTransId="{AA193597-D911-41A3-9CBF-88DEDDDFB6C3}"/>
    <dgm:cxn modelId="{EBD9AB4D-EAD6-452B-AF61-E9A3BDCDA8BF}" type="presOf" srcId="{8C34BC2F-32E5-4106-B86F-BB589D9D42B8}" destId="{92919EBB-C61C-4941-887A-0321BD81B91D}" srcOrd="0" destOrd="1" presId="urn:microsoft.com/office/officeart/2005/8/layout/hList6"/>
    <dgm:cxn modelId="{BE4E3C43-073A-4DBD-BA6C-1A39A8BF8FBE}" srcId="{DF42BC39-D1E0-4F2A-91BE-EDFB4EDB8FCD}" destId="{0751DE16-C4DE-4923-9B70-86CEF4806FE5}" srcOrd="3" destOrd="0" parTransId="{68779F11-8B17-4F4A-9D58-8B22486B7022}" sibTransId="{B21A0D92-1CA0-43C8-A6B8-E1DC5B680177}"/>
    <dgm:cxn modelId="{2F667675-CB3C-4B69-AFC6-6CB613EE87E8}" srcId="{FFE58B23-7E76-4489-B0E9-B5DA00D66FEB}" destId="{52600B02-C3A7-49B4-8EEF-C6FA84E94D3B}" srcOrd="1" destOrd="0" parTransId="{849846FA-EF3C-46FE-B891-753DABC5FDA6}" sibTransId="{D749D32A-BBC2-414A-9229-9EB233369515}"/>
    <dgm:cxn modelId="{35525BD3-7643-46FE-8FED-582E8E1F58C7}" srcId="{DF42BC39-D1E0-4F2A-91BE-EDFB4EDB8FCD}" destId="{E21FC463-0162-4B04-B1F1-2231CB50C26E}" srcOrd="0" destOrd="0" parTransId="{446069B7-FDD4-41E0-B9BE-A365D25EA572}" sibTransId="{CAC090F7-625F-4460-BF13-A3CD86EDA715}"/>
    <dgm:cxn modelId="{605D71DC-E44E-442E-8D38-377414C29801}" srcId="{DF42BC39-D1E0-4F2A-91BE-EDFB4EDB8FCD}" destId="{80A1F093-1388-4B41-AF43-D93A18CB8A44}" srcOrd="1" destOrd="0" parTransId="{335D9B80-CD82-450B-A0EA-09BAA799552E}" sibTransId="{9834C2B3-EF66-4FC7-9FEE-FBB07232B0D6}"/>
    <dgm:cxn modelId="{CC1CA66E-477F-44A6-9A80-3517BA1E1156}" srcId="{FFE58B23-7E76-4489-B0E9-B5DA00D66FEB}" destId="{A6021484-0C5A-4ABC-9BB4-63EC66916B80}" srcOrd="4" destOrd="0" parTransId="{D7F4882D-3AB1-4D52-959D-4C2907856DE1}" sibTransId="{A5942E39-83B6-4AAC-850E-207657A20858}"/>
    <dgm:cxn modelId="{B81A66C3-7803-4582-B768-4D71B5572747}" srcId="{FFE58B23-7E76-4489-B0E9-B5DA00D66FEB}" destId="{57B2047C-F009-4606-8D5D-D5CDD711A005}" srcOrd="6" destOrd="0" parTransId="{CC9C53C5-F850-475C-95CE-C2441D66FB59}" sibTransId="{CFB5DA88-EE79-4950-9093-8CEA7B796047}"/>
    <dgm:cxn modelId="{53111197-B1C9-4EA4-BEFC-8919512AFD7C}" type="presOf" srcId="{AB4A167A-9C47-4A3A-80D7-85B6BB149D2C}" destId="{92919EBB-C61C-4941-887A-0321BD81B91D}" srcOrd="0" destOrd="2" presId="urn:microsoft.com/office/officeart/2005/8/layout/hList6"/>
    <dgm:cxn modelId="{864D0FE1-9376-47F8-9139-AAE21EA77E53}" srcId="{FFE58B23-7E76-4489-B0E9-B5DA00D66FEB}" destId="{00AE41D9-C8B6-4BB4-9EEE-63E00F28589B}" srcOrd="5" destOrd="0" parTransId="{223E2D48-CF17-4FDB-99AB-083E4A07E319}" sibTransId="{95A908DC-5A40-4927-A203-8C32A83EBC49}"/>
    <dgm:cxn modelId="{19309D20-1D07-4B26-A259-76C1001A13D2}" srcId="{AA254759-8820-4A77-85A2-AE57739B04BC}" destId="{8C34BC2F-32E5-4106-B86F-BB589D9D42B8}" srcOrd="0" destOrd="0" parTransId="{30D6A331-BC7D-4635-A8D2-756FE3CD9C1D}" sibTransId="{C78E0D87-61D5-4EFE-B464-1AF1B564970D}"/>
    <dgm:cxn modelId="{960F624B-3D0A-434B-A4AE-8C19E6827CD7}" type="presParOf" srcId="{05399D4F-B7F3-4E99-BD29-3F5E5CDFBD10}" destId="{92919EBB-C61C-4941-887A-0321BD81B91D}" srcOrd="0" destOrd="0" presId="urn:microsoft.com/office/officeart/2005/8/layout/hList6"/>
    <dgm:cxn modelId="{1C39A090-3072-47E4-AD2D-5A8FB5658DBA}" type="presParOf" srcId="{05399D4F-B7F3-4E99-BD29-3F5E5CDFBD10}" destId="{A6C758ED-6F52-4423-845C-D435AB98D724}" srcOrd="1" destOrd="0" presId="urn:microsoft.com/office/officeart/2005/8/layout/hList6"/>
    <dgm:cxn modelId="{ADFEA264-EFD9-4D52-A763-1965AB2ADA62}" type="presParOf" srcId="{05399D4F-B7F3-4E99-BD29-3F5E5CDFBD10}" destId="{8E50AA3F-0A96-48E3-9B78-563C3942C06B}" srcOrd="2" destOrd="0" presId="urn:microsoft.com/office/officeart/2005/8/layout/hList6"/>
    <dgm:cxn modelId="{2EDEE224-348F-4298-AE64-C2B6ACA3F0CC}" type="presParOf" srcId="{05399D4F-B7F3-4E99-BD29-3F5E5CDFBD10}" destId="{95BBA781-4E02-4A7D-8911-4FD5014BBAC0}" srcOrd="3" destOrd="0" presId="urn:microsoft.com/office/officeart/2005/8/layout/hList6"/>
    <dgm:cxn modelId="{A674E9EE-A2AF-4115-8736-2E87881D5EF5}" type="presParOf" srcId="{05399D4F-B7F3-4E99-BD29-3F5E5CDFBD10}" destId="{C235896C-9A3E-4D53-82CE-643EBD27439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7" rIns="93315" bIns="46657" rtlCol="0"/>
          <a:lstStyle>
            <a:lvl1pPr algn="r">
              <a:defRPr sz="1200"/>
            </a:lvl1pPr>
          </a:lstStyle>
          <a:p>
            <a:fld id="{52CBF68B-4603-47A2-8D88-3CE54074F25F}" type="datetimeFigureOut">
              <a:rPr lang="en-US" smtClean="0"/>
              <a:pPr/>
              <a:t>7/11/2013</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7" rIns="93315" bIns="46657" rtlCol="0" anchor="b"/>
          <a:lstStyle>
            <a:lvl1pPr algn="r">
              <a:defRPr sz="1200"/>
            </a:lvl1pPr>
          </a:lstStyle>
          <a:p>
            <a:fld id="{96B69422-9BB5-44FC-95F9-4B06D7ADC4AE}" type="slidenum">
              <a:rPr lang="en-US" smtClean="0"/>
              <a:pPr/>
              <a:t>‹#›</a:t>
            </a:fld>
            <a:endParaRPr lang="en-US"/>
          </a:p>
        </p:txBody>
      </p:sp>
    </p:spTree>
    <p:extLst>
      <p:ext uri="{BB962C8B-B14F-4D97-AF65-F5344CB8AC3E}">
        <p14:creationId xmlns:p14="http://schemas.microsoft.com/office/powerpoint/2010/main" val="2619888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5" tIns="46657" rIns="93315" bIns="46657" rtlCol="0"/>
          <a:lstStyle>
            <a:lvl1pPr algn="r">
              <a:defRPr sz="1200"/>
            </a:lvl1pPr>
          </a:lstStyle>
          <a:p>
            <a:fld id="{0A8360A1-FC21-43C4-B316-4BC452518222}" type="datetimeFigureOut">
              <a:rPr lang="en-US" smtClean="0"/>
              <a:pPr/>
              <a:t>7/11/2013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7" rIns="93315" bIns="46657" rtlCol="0" anchor="b"/>
          <a:lstStyle>
            <a:lvl1pPr algn="r">
              <a:defRPr sz="1200"/>
            </a:lvl1pPr>
          </a:lstStyle>
          <a:p>
            <a:fld id="{64D868C0-CEF8-4FCB-ACE4-ED790D858834}" type="slidenum">
              <a:rPr lang="en-US" smtClean="0"/>
              <a:pPr/>
              <a:t>‹#›</a:t>
            </a:fld>
            <a:endParaRPr lang="en-US"/>
          </a:p>
        </p:txBody>
      </p:sp>
    </p:spTree>
    <p:extLst>
      <p:ext uri="{BB962C8B-B14F-4D97-AF65-F5344CB8AC3E}">
        <p14:creationId xmlns:p14="http://schemas.microsoft.com/office/powerpoint/2010/main" val="85593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4D868C0-CEF8-4FCB-ACE4-ED790D85883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4D868C0-CEF8-4FCB-ACE4-ED790D85883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o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50">
                <a:latin typeface="Arial"/>
                <a:cs typeface="Arial"/>
              </a:defRPr>
            </a:lvl1pPr>
          </a:lstStyle>
          <a:p>
            <a:fld id="{5BD327E0-4AEA-5447-AD5A-BFD376AB0356}" type="datetimeFigureOut">
              <a:rPr lang="en-US" smtClean="0"/>
              <a:pPr/>
              <a:t>7/11/2013</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100">
                <a:latin typeface="Arial"/>
                <a:cs typeface="Arial"/>
              </a:defRPr>
            </a:lvl1pPr>
          </a:lstStyle>
          <a:p>
            <a:fld id="{CC5DEE3D-B2C0-CF45-B59A-D1D5ADF78D6D}" type="slidenum">
              <a:rPr lang="en-US" smtClean="0"/>
              <a:pPr/>
              <a:t>‹#›</a:t>
            </a:fld>
            <a:endParaRPr lang="en-US" dirty="0"/>
          </a:p>
        </p:txBody>
      </p:sp>
    </p:spTree>
    <p:extLst>
      <p:ext uri="{BB962C8B-B14F-4D97-AF65-F5344CB8AC3E}">
        <p14:creationId xmlns:p14="http://schemas.microsoft.com/office/powerpoint/2010/main" val="37091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8" name="Text Placeholder 7"/>
          <p:cNvSpPr>
            <a:spLocks noGrp="1"/>
          </p:cNvSpPr>
          <p:nvPr>
            <p:ph type="body" sz="quarter" idx="11"/>
          </p:nvPr>
        </p:nvSpPr>
        <p:spPr>
          <a:xfrm>
            <a:off x="457162" y="1606549"/>
            <a:ext cx="8218487" cy="4381655"/>
          </a:xfrm>
        </p:spPr>
        <p:txBody>
          <a:bodyPr/>
          <a:lstStyle>
            <a:lvl2pPr marL="798513" indent="-341313">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591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8" name="Text Placeholder 7"/>
          <p:cNvSpPr>
            <a:spLocks noGrp="1"/>
          </p:cNvSpPr>
          <p:nvPr>
            <p:ph type="body" sz="quarter" idx="11"/>
          </p:nvPr>
        </p:nvSpPr>
        <p:spPr>
          <a:xfrm>
            <a:off x="457162" y="1606549"/>
            <a:ext cx="3836057" cy="4381655"/>
          </a:xfrm>
        </p:spPr>
        <p:txBody>
          <a:bodyPr/>
          <a:lstStyle>
            <a:lvl1pPr marL="231775" indent="-231775">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hart Placeholder 4"/>
          <p:cNvSpPr>
            <a:spLocks noGrp="1"/>
          </p:cNvSpPr>
          <p:nvPr>
            <p:ph type="chart" sz="quarter" idx="12"/>
          </p:nvPr>
        </p:nvSpPr>
        <p:spPr>
          <a:xfrm>
            <a:off x="4293219" y="1606550"/>
            <a:ext cx="4382429" cy="4381654"/>
          </a:xfrm>
        </p:spPr>
        <p:txBody>
          <a:bodyPr/>
          <a:lstStyle>
            <a:lvl1pPr marL="0" indent="0" algn="ctr">
              <a:buFontTx/>
              <a:buNone/>
              <a:defRPr sz="2000"/>
            </a:lvl1pPr>
          </a:lstStyle>
          <a:p>
            <a:endParaRPr lang="en-US" dirty="0"/>
          </a:p>
        </p:txBody>
      </p:sp>
    </p:spTree>
    <p:extLst>
      <p:ext uri="{BB962C8B-B14F-4D97-AF65-F5344CB8AC3E}">
        <p14:creationId xmlns:p14="http://schemas.microsoft.com/office/powerpoint/2010/main" val="37212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6915FD0-DBBE-4A51-AD51-362F3F4E556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5" name="Chart Placeholder 4"/>
          <p:cNvSpPr>
            <a:spLocks noGrp="1"/>
          </p:cNvSpPr>
          <p:nvPr>
            <p:ph type="chart" sz="quarter" idx="12"/>
          </p:nvPr>
        </p:nvSpPr>
        <p:spPr>
          <a:xfrm>
            <a:off x="468313" y="1606550"/>
            <a:ext cx="8207335" cy="4381654"/>
          </a:xfrm>
          <a:prstGeom prst="rect">
            <a:avLst/>
          </a:prstGeom>
        </p:spPr>
        <p:txBody>
          <a:bodyPr/>
          <a:lstStyle>
            <a:lvl1pPr marL="0" indent="0" algn="l">
              <a:buFontTx/>
              <a:buNone/>
              <a:defRPr sz="2000"/>
            </a:lvl1pPr>
          </a:lstStyle>
          <a:p>
            <a:endParaRPr lang="en-US" dirty="0"/>
          </a:p>
        </p:txBody>
      </p:sp>
    </p:spTree>
    <p:extLst>
      <p:ext uri="{BB962C8B-B14F-4D97-AF65-F5344CB8AC3E}">
        <p14:creationId xmlns:p14="http://schemas.microsoft.com/office/powerpoint/2010/main" val="62056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w/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6" name="Picture Placeholder 5"/>
          <p:cNvSpPr>
            <a:spLocks noGrp="1"/>
          </p:cNvSpPr>
          <p:nvPr>
            <p:ph type="pic" sz="quarter" idx="13"/>
          </p:nvPr>
        </p:nvSpPr>
        <p:spPr>
          <a:xfrm>
            <a:off x="457200" y="1617662"/>
            <a:ext cx="8229600" cy="4370541"/>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44554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368072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
          </a:xfrm>
          <a:prstGeom prst="rect">
            <a:avLst/>
          </a:prstGeom>
          <a:solidFill>
            <a:srgbClr val="2D6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state_seal.png"/>
          <p:cNvPicPr>
            <a:picLocks noChangeAspect="1"/>
          </p:cNvPicPr>
          <p:nvPr/>
        </p:nvPicPr>
        <p:blipFill>
          <a:blip r:embed="rId3" cstate="print"/>
          <a:stretch>
            <a:fillRect/>
          </a:stretch>
        </p:blipFill>
        <p:spPr>
          <a:xfrm>
            <a:off x="3911366" y="990600"/>
            <a:ext cx="1270234" cy="1270234"/>
          </a:xfrm>
          <a:prstGeom prst="rect">
            <a:avLst/>
          </a:prstGeom>
        </p:spPr>
      </p:pic>
      <p:sp>
        <p:nvSpPr>
          <p:cNvPr id="6" name="Title 1"/>
          <p:cNvSpPr txBox="1">
            <a:spLocks/>
          </p:cNvSpPr>
          <p:nvPr/>
        </p:nvSpPr>
        <p:spPr bwMode="auto">
          <a:xfrm>
            <a:off x="457200" y="4419600"/>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a:ea typeface="ＭＳ Ｐゴシック" charset="-128"/>
                <a:cs typeface="Arial"/>
              </a:rPr>
              <a:t>Name, Title</a:t>
            </a:r>
          </a:p>
        </p:txBody>
      </p:sp>
      <p:sp>
        <p:nvSpPr>
          <p:cNvPr id="7" name="TextBox 6"/>
          <p:cNvSpPr txBox="1"/>
          <p:nvPr/>
        </p:nvSpPr>
        <p:spPr>
          <a:xfrm>
            <a:off x="762000" y="2322493"/>
            <a:ext cx="7696200" cy="584776"/>
          </a:xfrm>
          <a:prstGeom prst="rect">
            <a:avLst/>
          </a:prstGeom>
          <a:noFill/>
        </p:spPr>
        <p:txBody>
          <a:bodyPr wrap="square" rtlCol="0">
            <a:spAutoFit/>
          </a:bodyPr>
          <a:lstStyle/>
          <a:p>
            <a:pPr algn="ctr"/>
            <a:r>
              <a:rPr lang="en-US" sz="3200" b="1" dirty="0" smtClean="0">
                <a:latin typeface="Arial"/>
                <a:cs typeface="Arial"/>
              </a:rPr>
              <a:t>Presentation Title</a:t>
            </a:r>
            <a:endParaRPr lang="en-US" sz="3200" b="1" dirty="0">
              <a:latin typeface="Arial"/>
              <a:cs typeface="Arial"/>
            </a:endParaRPr>
          </a:p>
        </p:txBody>
      </p:sp>
      <p:sp>
        <p:nvSpPr>
          <p:cNvPr id="8" name="TextBox 7"/>
          <p:cNvSpPr txBox="1"/>
          <p:nvPr/>
        </p:nvSpPr>
        <p:spPr>
          <a:xfrm>
            <a:off x="914400" y="3441222"/>
            <a:ext cx="7315199" cy="749778"/>
          </a:xfrm>
          <a:prstGeom prst="rect">
            <a:avLst/>
          </a:prstGeom>
          <a:noFill/>
        </p:spPr>
        <p:txBody>
          <a:bodyPr wrap="square" rtlCol="0">
            <a:spAutoFit/>
          </a:bodyPr>
          <a:lstStyle/>
          <a:p>
            <a:pPr algn="ctr">
              <a:lnSpc>
                <a:spcPts val="2600"/>
              </a:lnSpc>
            </a:pPr>
            <a:r>
              <a:rPr lang="en-US" b="1" dirty="0" smtClean="0">
                <a:latin typeface="Arial"/>
                <a:cs typeface="Arial"/>
              </a:rPr>
              <a:t>Date</a:t>
            </a:r>
          </a:p>
          <a:p>
            <a:pPr algn="ctr">
              <a:lnSpc>
                <a:spcPts val="2600"/>
              </a:lnSpc>
            </a:pPr>
            <a:r>
              <a:rPr lang="en-US" b="1" dirty="0" smtClean="0">
                <a:latin typeface="Arial"/>
                <a:cs typeface="Arial"/>
              </a:rPr>
              <a:t>Location</a:t>
            </a:r>
            <a:endParaRPr lang="en-US" b="1" dirty="0">
              <a:latin typeface="Arial"/>
              <a:cs typeface="Arial"/>
            </a:endParaRPr>
          </a:p>
        </p:txBody>
      </p:sp>
      <p:pic>
        <p:nvPicPr>
          <p:cNvPr id="10" name="Picture 9" descr="CHIAlogo_3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547" y="5342546"/>
            <a:ext cx="5139100" cy="999778"/>
          </a:xfrm>
          <a:prstGeom prst="rect">
            <a:avLst/>
          </a:prstGeom>
        </p:spPr>
      </p:pic>
    </p:spTree>
    <p:extLst>
      <p:ext uri="{BB962C8B-B14F-4D97-AF65-F5344CB8AC3E}">
        <p14:creationId xmlns:p14="http://schemas.microsoft.com/office/powerpoint/2010/main" val="157307667"/>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1183734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1" r:id="rId3"/>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1645802400"/>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163009380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hyperlink" Target="mailto:CHIA-APCD@state.m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a:t>
            </a:fld>
            <a:endParaRPr lang="en-US" dirty="0"/>
          </a:p>
        </p:txBody>
      </p:sp>
      <p:sp>
        <p:nvSpPr>
          <p:cNvPr id="7" name="Text Placeholder 6"/>
          <p:cNvSpPr>
            <a:spLocks noGrp="1"/>
          </p:cNvSpPr>
          <p:nvPr>
            <p:ph type="body" sz="quarter" idx="11"/>
          </p:nvPr>
        </p:nvSpPr>
        <p:spPr/>
        <p:txBody>
          <a:bodyPr/>
          <a:lstStyle/>
          <a:p>
            <a:pPr>
              <a:buNone/>
            </a:pPr>
            <a:endParaRPr lang="en-US" dirty="0" smtClean="0">
              <a:solidFill>
                <a:schemeClr val="tx2">
                  <a:lumMod val="75000"/>
                </a:schemeClr>
              </a:solidFill>
            </a:endParaRPr>
          </a:p>
          <a:p>
            <a:pPr>
              <a:buNone/>
            </a:pPr>
            <a:endParaRPr lang="en-US" dirty="0" smtClean="0">
              <a:solidFill>
                <a:schemeClr val="tx2">
                  <a:lumMod val="75000"/>
                </a:schemeClr>
              </a:solidFill>
            </a:endParaRPr>
          </a:p>
          <a:p>
            <a:pPr algn="ctr">
              <a:buNone/>
            </a:pPr>
            <a:r>
              <a:rPr lang="en-US" dirty="0" smtClean="0">
                <a:solidFill>
                  <a:schemeClr val="tx2">
                    <a:lumMod val="75000"/>
                  </a:schemeClr>
                </a:solidFill>
              </a:rPr>
              <a:t>Massachusetts All-Payer Claims Database:</a:t>
            </a:r>
            <a:br>
              <a:rPr lang="en-US" dirty="0" smtClean="0">
                <a:solidFill>
                  <a:schemeClr val="tx2">
                    <a:lumMod val="75000"/>
                  </a:schemeClr>
                </a:solidFill>
              </a:rPr>
            </a:br>
            <a:r>
              <a:rPr lang="en-US" dirty="0" smtClean="0">
                <a:solidFill>
                  <a:schemeClr val="tx2">
                    <a:lumMod val="75000"/>
                  </a:schemeClr>
                </a:solidFill>
              </a:rPr>
              <a:t>Technical Assistance Group (TAG) </a:t>
            </a:r>
            <a:br>
              <a:rPr lang="en-US" dirty="0" smtClean="0">
                <a:solidFill>
                  <a:schemeClr val="tx2">
                    <a:lumMod val="75000"/>
                  </a:schemeClr>
                </a:solidFill>
              </a:rPr>
            </a:br>
            <a:r>
              <a:rPr lang="en-US" sz="2000" dirty="0" smtClean="0">
                <a:solidFill>
                  <a:schemeClr val="tx2">
                    <a:lumMod val="75000"/>
                  </a:schemeClr>
                </a:solidFill>
              </a:rPr>
              <a:t>July 9, 2013</a:t>
            </a:r>
            <a:endParaRPr lang="en-US" sz="2000" dirty="0"/>
          </a:p>
        </p:txBody>
      </p:sp>
    </p:spTree>
    <p:extLst>
      <p:ext uri="{BB962C8B-B14F-4D97-AF65-F5344CB8AC3E}">
        <p14:creationId xmlns:p14="http://schemas.microsoft.com/office/powerpoint/2010/main" val="266877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TESTING VERSION 3.0</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10</a:t>
            </a:fld>
            <a:endParaRPr lang="en-US" dirty="0"/>
          </a:p>
        </p:txBody>
      </p:sp>
      <p:sp>
        <p:nvSpPr>
          <p:cNvPr id="5" name="TextBox 4"/>
          <p:cNvSpPr txBox="1"/>
          <p:nvPr/>
        </p:nvSpPr>
        <p:spPr>
          <a:xfrm>
            <a:off x="381000" y="1579418"/>
            <a:ext cx="8305800" cy="4524315"/>
          </a:xfrm>
          <a:prstGeom prst="rect">
            <a:avLst/>
          </a:prstGeom>
          <a:noFill/>
        </p:spPr>
        <p:txBody>
          <a:bodyPr wrap="square" rtlCol="0">
            <a:spAutoFit/>
          </a:bodyPr>
          <a:lstStyle/>
          <a:p>
            <a:pPr>
              <a:buFont typeface="Arial" pitchFamily="34" charset="0"/>
              <a:buChar char="•"/>
            </a:pPr>
            <a:r>
              <a:rPr lang="en-US" sz="3200" dirty="0" smtClean="0"/>
              <a:t> TESTING PROCESS</a:t>
            </a:r>
          </a:p>
          <a:p>
            <a:pPr>
              <a:buFont typeface="Arial" pitchFamily="34" charset="0"/>
              <a:buChar char="•"/>
            </a:pPr>
            <a:endParaRPr lang="en-US" sz="3200" dirty="0" smtClean="0"/>
          </a:p>
          <a:p>
            <a:pPr>
              <a:buFont typeface="Arial" pitchFamily="34" charset="0"/>
              <a:buChar char="•"/>
            </a:pPr>
            <a:r>
              <a:rPr lang="en-US" sz="3200" dirty="0" smtClean="0"/>
              <a:t> FORMAT TESTING</a:t>
            </a:r>
          </a:p>
          <a:p>
            <a:pPr>
              <a:buFont typeface="Arial" pitchFamily="34" charset="0"/>
              <a:buChar char="•"/>
            </a:pPr>
            <a:endParaRPr lang="en-US" sz="3200" dirty="0" smtClean="0"/>
          </a:p>
          <a:p>
            <a:pPr>
              <a:buFont typeface="Arial" pitchFamily="34" charset="0"/>
              <a:buChar char="•"/>
            </a:pPr>
            <a:r>
              <a:rPr lang="en-US" sz="3200" dirty="0" smtClean="0"/>
              <a:t>EDIT TESTING</a:t>
            </a:r>
          </a:p>
          <a:p>
            <a:pPr lvl="1">
              <a:buFont typeface="Wingdings" pitchFamily="2" charset="2"/>
              <a:buChar char="Ø"/>
            </a:pPr>
            <a:r>
              <a:rPr lang="en-US" sz="3200" dirty="0" smtClean="0"/>
              <a:t>Category A Edits</a:t>
            </a:r>
          </a:p>
          <a:p>
            <a:pPr lvl="1">
              <a:buFont typeface="Wingdings" pitchFamily="2" charset="2"/>
              <a:buChar char="Ø"/>
            </a:pPr>
            <a:r>
              <a:rPr lang="en-US" sz="3200" dirty="0" smtClean="0"/>
              <a:t>Category B and C Edits</a:t>
            </a:r>
          </a:p>
          <a:p>
            <a:pPr lvl="1">
              <a:buFont typeface="Wingdings" pitchFamily="2" charset="2"/>
              <a:buChar char="Ø"/>
            </a:pPr>
            <a:endParaRPr lang="en-US" sz="3200" dirty="0" smtClean="0"/>
          </a:p>
          <a:p>
            <a:pPr>
              <a:buFont typeface="Arial" pitchFamily="34" charset="0"/>
              <a:buChar char="•"/>
            </a:pPr>
            <a:r>
              <a:rPr lang="en-US" sz="3200" dirty="0" smtClean="0"/>
              <a:t> VARIANCE TESTING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APCD DATA RELEASE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11</a:t>
            </a:fld>
            <a:endParaRPr lang="en-US" dirty="0"/>
          </a:p>
        </p:txBody>
      </p:sp>
      <p:sp>
        <p:nvSpPr>
          <p:cNvPr id="7" name="Text Placeholder 6"/>
          <p:cNvSpPr>
            <a:spLocks noGrp="1"/>
          </p:cNvSpPr>
          <p:nvPr>
            <p:ph type="body" sz="quarter" idx="11"/>
          </p:nvPr>
        </p:nvSpPr>
        <p:spPr/>
        <p:txBody>
          <a:bodyPr/>
          <a:lstStyle/>
          <a:p>
            <a:r>
              <a:rPr lang="en-US" sz="2300" dirty="0" smtClean="0"/>
              <a:t>2009 – 2011 Data Release on Schedule</a:t>
            </a:r>
          </a:p>
          <a:p>
            <a:pPr lvl="1"/>
            <a:r>
              <a:rPr lang="en-US" sz="2300" dirty="0" smtClean="0"/>
              <a:t>Based on Dates of Service</a:t>
            </a:r>
          </a:p>
          <a:p>
            <a:r>
              <a:rPr lang="en-US" sz="2300" dirty="0" smtClean="0"/>
              <a:t>CHIA Website Updates</a:t>
            </a:r>
          </a:p>
          <a:p>
            <a:pPr lvl="1"/>
            <a:r>
              <a:rPr lang="en-US" sz="2300" dirty="0" smtClean="0"/>
              <a:t>Release Notes</a:t>
            </a:r>
          </a:p>
          <a:p>
            <a:pPr lvl="1"/>
            <a:r>
              <a:rPr lang="en-US" sz="2300" dirty="0" smtClean="0"/>
              <a:t>Application</a:t>
            </a:r>
          </a:p>
          <a:p>
            <a:pPr lvl="1"/>
            <a:r>
              <a:rPr lang="en-US" sz="2300" dirty="0" smtClean="0"/>
              <a:t>Data Element Workbook</a:t>
            </a:r>
          </a:p>
          <a:p>
            <a:pPr lvl="1"/>
            <a:r>
              <a:rPr lang="en-US" sz="2300" dirty="0" smtClean="0"/>
              <a:t>Data Use Agreement</a:t>
            </a:r>
          </a:p>
          <a:p>
            <a:pPr lvl="1"/>
            <a:r>
              <a:rPr lang="en-US" sz="2300" dirty="0" smtClean="0"/>
              <a:t>Documentation</a:t>
            </a:r>
          </a:p>
          <a:p>
            <a:pPr lvl="1"/>
            <a:r>
              <a:rPr lang="en-US" sz="2300" dirty="0" smtClean="0"/>
              <a:t>Fee Schedule</a:t>
            </a:r>
          </a:p>
          <a:p>
            <a:pPr lvl="1"/>
            <a:r>
              <a:rPr lang="en-US" sz="2300" dirty="0" smtClean="0"/>
              <a:t>Release Regulations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APCD: DATA EVOLUTION</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12</a:t>
            </a:fld>
            <a:endParaRPr lang="en-US" dirty="0"/>
          </a:p>
        </p:txBody>
      </p:sp>
      <p:graphicFrame>
        <p:nvGraphicFramePr>
          <p:cNvPr id="9" name="Diagram 8"/>
          <p:cNvGraphicFramePr/>
          <p:nvPr/>
        </p:nvGraphicFramePr>
        <p:xfrm>
          <a:off x="651164" y="1397000"/>
          <a:ext cx="7841672"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APCD Data Intake Governance Committee </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13</a:t>
            </a:fld>
            <a:endParaRPr lang="en-US" dirty="0"/>
          </a:p>
        </p:txBody>
      </p:sp>
      <p:sp>
        <p:nvSpPr>
          <p:cNvPr id="7" name="Text Placeholder 6"/>
          <p:cNvSpPr>
            <a:spLocks noGrp="1"/>
          </p:cNvSpPr>
          <p:nvPr>
            <p:ph type="body" sz="quarter" idx="11"/>
          </p:nvPr>
        </p:nvSpPr>
        <p:spPr/>
        <p:txBody>
          <a:bodyPr/>
          <a:lstStyle/>
          <a:p>
            <a:r>
              <a:rPr lang="en-US" dirty="0" smtClean="0"/>
              <a:t>Advance the goal of administrative simplification</a:t>
            </a:r>
          </a:p>
          <a:p>
            <a:endParaRPr lang="en-US" dirty="0" smtClean="0"/>
          </a:p>
          <a:p>
            <a:r>
              <a:rPr lang="en-US" dirty="0" smtClean="0"/>
              <a:t>Provide a forum to discuss possible future data needs and monitor data quality</a:t>
            </a:r>
          </a:p>
          <a:p>
            <a:endParaRPr lang="en-US" dirty="0" smtClean="0"/>
          </a:p>
          <a:p>
            <a:r>
              <a:rPr lang="en-US" dirty="0" smtClean="0"/>
              <a:t>Give key APCD users a role in APCD data governance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APCD Data Intake Governance Committee Responsibility</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14</a:t>
            </a:fld>
            <a:endParaRPr lang="en-US" dirty="0"/>
          </a:p>
        </p:txBody>
      </p:sp>
      <p:sp>
        <p:nvSpPr>
          <p:cNvPr id="7" name="Text Placeholder 6"/>
          <p:cNvSpPr>
            <a:spLocks noGrp="1"/>
          </p:cNvSpPr>
          <p:nvPr>
            <p:ph type="body" sz="quarter" idx="11"/>
          </p:nvPr>
        </p:nvSpPr>
        <p:spPr/>
        <p:txBody>
          <a:bodyPr/>
          <a:lstStyle/>
          <a:p>
            <a:pPr lvl="0"/>
            <a:r>
              <a:rPr lang="en-US" sz="2400" dirty="0" smtClean="0"/>
              <a:t>Field requests for new/modified data elements</a:t>
            </a:r>
          </a:p>
          <a:p>
            <a:pPr lvl="0"/>
            <a:r>
              <a:rPr lang="en-US" sz="2400" dirty="0" smtClean="0"/>
              <a:t>Seek consensus on definitions of data elements common across state agencies </a:t>
            </a:r>
          </a:p>
          <a:p>
            <a:pPr lvl="0"/>
            <a:r>
              <a:rPr lang="en-US" sz="2400" dirty="0" smtClean="0"/>
              <a:t>Review drafts of Administrative Bulletins and Data Submission Guidelines</a:t>
            </a:r>
          </a:p>
          <a:p>
            <a:pPr lvl="0"/>
            <a:r>
              <a:rPr lang="en-US" sz="2400" dirty="0" smtClean="0"/>
              <a:t>Receive periodic reports on compliance and data validation, as well as APCD operational status and future plans</a:t>
            </a:r>
          </a:p>
          <a:p>
            <a:pPr lvl="0"/>
            <a:r>
              <a:rPr lang="en-US" sz="2400" dirty="0" smtClean="0"/>
              <a:t>Review variance and exemption requests from payers and recommend approval/disapproval to CHIA staff</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PRELIMINARY</a:t>
            </a:r>
            <a:r>
              <a:rPr lang="en-US" dirty="0" smtClean="0"/>
              <a:t> ETG RESULTS</a:t>
            </a:r>
            <a:endParaRPr lang="en-US" dirty="0"/>
          </a:p>
        </p:txBody>
      </p:sp>
      <p:sp>
        <p:nvSpPr>
          <p:cNvPr id="3" name="Content Placeholder 2"/>
          <p:cNvSpPr>
            <a:spLocks noGrp="1"/>
          </p:cNvSpPr>
          <p:nvPr>
            <p:ph idx="1"/>
          </p:nvPr>
        </p:nvSpPr>
        <p:spPr/>
        <p:txBody>
          <a:bodyPr/>
          <a:lstStyle/>
          <a:p>
            <a:r>
              <a:rPr lang="en-US" sz="2600" dirty="0" smtClean="0"/>
              <a:t>From work with The Lewin Group, the following slides contain the preliminary ETG results for the APCD data by payer </a:t>
            </a:r>
          </a:p>
          <a:p>
            <a:r>
              <a:rPr lang="en-US" sz="2600" dirty="0" smtClean="0"/>
              <a:t>The results were generated using the three year study period from July 1, 2009 – June 30, 2011</a:t>
            </a:r>
          </a:p>
          <a:p>
            <a:r>
              <a:rPr lang="en-US" sz="2600" dirty="0" smtClean="0"/>
              <a:t>The results are reported for complete episodes with a clean beginning period and clean end period</a:t>
            </a:r>
          </a:p>
          <a:p>
            <a:r>
              <a:rPr lang="en-US" sz="2600" dirty="0" smtClean="0"/>
              <a:t>Outlier episodes have been excluded from the analysis</a:t>
            </a:r>
          </a:p>
          <a:p>
            <a:r>
              <a:rPr lang="en-US" sz="2600" dirty="0" smtClean="0"/>
              <a:t>Missing some eligibility spans thus preliminary</a:t>
            </a:r>
          </a:p>
          <a:p>
            <a:endParaRPr lang="en-US" dirty="0"/>
          </a:p>
        </p:txBody>
      </p:sp>
      <p:sp>
        <p:nvSpPr>
          <p:cNvPr id="4" name="Slide Number Placeholder 3"/>
          <p:cNvSpPr>
            <a:spLocks noGrp="1"/>
          </p:cNvSpPr>
          <p:nvPr>
            <p:ph type="sldNum" sz="quarter" idx="10"/>
          </p:nvPr>
        </p:nvSpPr>
        <p:spPr/>
        <p:txBody>
          <a:bodyPr/>
          <a:lstStyle/>
          <a:p>
            <a:pPr>
              <a:defRPr/>
            </a:pPr>
            <a:fld id="{C6915FD0-DBBE-4A51-AD51-362F3F4E556B}"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TOP 20 ETGs </a:t>
            </a:r>
            <a:br>
              <a:rPr lang="en-US" dirty="0" smtClean="0"/>
            </a:br>
            <a:r>
              <a:rPr lang="en-US" sz="3600" dirty="0" smtClean="0"/>
              <a:t>Average Cost by Payer  - Preliminary </a:t>
            </a:r>
            <a:endParaRPr lang="en-US" sz="3600"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16</a:t>
            </a:fld>
            <a:endParaRPr lang="en-US" dirty="0"/>
          </a:p>
        </p:txBody>
      </p:sp>
      <p:sp>
        <p:nvSpPr>
          <p:cNvPr id="7" name="Text Placeholder 6"/>
          <p:cNvSpPr>
            <a:spLocks noGrp="1"/>
          </p:cNvSpPr>
          <p:nvPr>
            <p:ph type="body" sz="quarter" idx="11"/>
          </p:nvPr>
        </p:nvSpPr>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306387" y="1343025"/>
            <a:ext cx="8380413" cy="49053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49" y="76200"/>
            <a:ext cx="8711513" cy="1143000"/>
          </a:xfrm>
        </p:spPr>
        <p:txBody>
          <a:bodyPr/>
          <a:lstStyle/>
          <a:p>
            <a:pPr algn="ctr"/>
            <a:r>
              <a:rPr lang="en-US" dirty="0" smtClean="0"/>
              <a:t>TOP 20 ETGs</a:t>
            </a:r>
            <a:br>
              <a:rPr lang="en-US" dirty="0" smtClean="0"/>
            </a:br>
            <a:r>
              <a:rPr lang="en-US" sz="3200" dirty="0" smtClean="0"/>
              <a:t>Comparative Rank by Payer – Preliminary</a:t>
            </a:r>
            <a:endParaRPr lang="en-US" sz="3200" dirty="0"/>
          </a:p>
        </p:txBody>
      </p:sp>
      <p:sp>
        <p:nvSpPr>
          <p:cNvPr id="4" name="Slide Number Placeholder 3"/>
          <p:cNvSpPr>
            <a:spLocks noGrp="1"/>
          </p:cNvSpPr>
          <p:nvPr>
            <p:ph type="sldNum" sz="quarter" idx="10"/>
          </p:nvPr>
        </p:nvSpPr>
        <p:spPr/>
        <p:txBody>
          <a:bodyPr/>
          <a:lstStyle/>
          <a:p>
            <a:pPr>
              <a:defRPr/>
            </a:pPr>
            <a:fld id="{C6915FD0-DBBE-4A51-AD51-362F3F4E556B}" type="slidenum">
              <a:rPr lang="en-US" smtClean="0"/>
              <a:pPr>
                <a:defRPr/>
              </a:pPr>
              <a:t>17</a:t>
            </a:fld>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457200" y="1701967"/>
            <a:ext cx="8229600" cy="432242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WRAP-UP</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18</a:t>
            </a:fld>
            <a:endParaRPr lang="en-US" dirty="0"/>
          </a:p>
        </p:txBody>
      </p:sp>
      <p:sp>
        <p:nvSpPr>
          <p:cNvPr id="7" name="Text Placeholder 6"/>
          <p:cNvSpPr>
            <a:spLocks noGrp="1"/>
          </p:cNvSpPr>
          <p:nvPr>
            <p:ph type="body" sz="quarter" idx="11"/>
          </p:nvPr>
        </p:nvSpPr>
        <p:spPr/>
        <p:txBody>
          <a:bodyPr/>
          <a:lstStyle/>
          <a:p>
            <a:pPr algn="ctr">
              <a:buNone/>
            </a:pPr>
            <a:endParaRPr lang="en-US" dirty="0" smtClean="0"/>
          </a:p>
          <a:p>
            <a:pPr algn="ctr">
              <a:buNone/>
            </a:pPr>
            <a:endParaRPr lang="en-US" dirty="0" smtClean="0"/>
          </a:p>
          <a:p>
            <a:pPr algn="ctr">
              <a:buNone/>
            </a:pPr>
            <a:r>
              <a:rPr lang="en-US" sz="4000" dirty="0" smtClean="0"/>
              <a:t>QUESTIONS?</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TAG SCHEDULE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19</a:t>
            </a:fld>
            <a:endParaRPr lang="en-US" dirty="0"/>
          </a:p>
        </p:txBody>
      </p:sp>
      <p:sp>
        <p:nvSpPr>
          <p:cNvPr id="7" name="Text Placeholder 6"/>
          <p:cNvSpPr>
            <a:spLocks noGrp="1"/>
          </p:cNvSpPr>
          <p:nvPr>
            <p:ph type="body" sz="quarter" idx="11"/>
          </p:nvPr>
        </p:nvSpPr>
        <p:spPr/>
        <p:txBody>
          <a:bodyPr/>
          <a:lstStyle/>
          <a:p>
            <a:pPr>
              <a:buNone/>
            </a:pPr>
            <a:endParaRPr lang="en-US" sz="4000" dirty="0" smtClean="0"/>
          </a:p>
          <a:p>
            <a:pPr>
              <a:buNone/>
            </a:pPr>
            <a:endParaRPr lang="en-US" dirty="0" smtClean="0"/>
          </a:p>
          <a:p>
            <a:r>
              <a:rPr lang="en-US" sz="4000" dirty="0" smtClean="0"/>
              <a:t>AUGUST 13 at 2:00 PM</a:t>
            </a:r>
          </a:p>
          <a:p>
            <a:pPr>
              <a:buNone/>
            </a:pPr>
            <a:endParaRPr lang="en-US" sz="4000" dirty="0" smtClean="0"/>
          </a:p>
          <a:p>
            <a:r>
              <a:rPr lang="en-US" sz="4000" dirty="0" smtClean="0"/>
              <a:t>SEPTEMBER 10 at </a:t>
            </a:r>
            <a:r>
              <a:rPr lang="en-US" sz="4000" b="1" u="sng" dirty="0" smtClean="0"/>
              <a:t>10:00 AM</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AGENDA</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a:t>
            </a:fld>
            <a:endParaRPr lang="en-US" dirty="0"/>
          </a:p>
        </p:txBody>
      </p:sp>
      <p:sp>
        <p:nvSpPr>
          <p:cNvPr id="7" name="Text Placeholder 6"/>
          <p:cNvSpPr>
            <a:spLocks noGrp="1"/>
          </p:cNvSpPr>
          <p:nvPr>
            <p:ph type="body" sz="quarter" idx="11"/>
          </p:nvPr>
        </p:nvSpPr>
        <p:spPr/>
        <p:txBody>
          <a:bodyPr/>
          <a:lstStyle/>
          <a:p>
            <a:r>
              <a:rPr lang="en-US" sz="3400" dirty="0" smtClean="0"/>
              <a:t>General Update</a:t>
            </a:r>
          </a:p>
          <a:p>
            <a:r>
              <a:rPr lang="en-US" sz="3400" dirty="0" smtClean="0"/>
              <a:t>Testing Version 3.0</a:t>
            </a:r>
          </a:p>
          <a:p>
            <a:r>
              <a:rPr lang="en-US" sz="3400" dirty="0" smtClean="0"/>
              <a:t>Data Release</a:t>
            </a:r>
          </a:p>
          <a:p>
            <a:r>
              <a:rPr lang="en-US" sz="3400" dirty="0" smtClean="0"/>
              <a:t>Data Intake Governance Committee</a:t>
            </a:r>
          </a:p>
          <a:p>
            <a:r>
              <a:rPr lang="en-US" sz="3400" dirty="0" smtClean="0"/>
              <a:t>Highlight of the Month – Preliminary ETG Results</a:t>
            </a:r>
          </a:p>
          <a:p>
            <a:pPr lvl="1">
              <a:buNone/>
            </a:pPr>
            <a:endParaRPr lang="en-US" dirty="0" smtClean="0"/>
          </a:p>
          <a:p>
            <a:pPr>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QUESTIONS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20</a:t>
            </a:fld>
            <a:endParaRPr lang="en-US" dirty="0"/>
          </a:p>
        </p:txBody>
      </p:sp>
      <p:sp>
        <p:nvSpPr>
          <p:cNvPr id="7" name="Text Placeholder 6"/>
          <p:cNvSpPr>
            <a:spLocks noGrp="1"/>
          </p:cNvSpPr>
          <p:nvPr>
            <p:ph type="body" sz="quarter" idx="11"/>
          </p:nvPr>
        </p:nvSpPr>
        <p:spPr/>
        <p:txBody>
          <a:bodyPr/>
          <a:lstStyle/>
          <a:p>
            <a:pPr marL="457200" indent="-457200"/>
            <a:r>
              <a:rPr lang="en-US" dirty="0" smtClean="0"/>
              <a:t>Questions emailed to APCD Liaisons</a:t>
            </a:r>
          </a:p>
          <a:p>
            <a:pPr marL="457200" indent="-457200"/>
            <a:r>
              <a:rPr lang="en-US" dirty="0" smtClean="0"/>
              <a:t>Questions emailed to DHCFP </a:t>
            </a:r>
          </a:p>
          <a:p>
            <a:pPr marL="457200" indent="-457200">
              <a:buNone/>
            </a:pPr>
            <a:r>
              <a:rPr lang="en-US" dirty="0" smtClean="0"/>
              <a:t>	(</a:t>
            </a:r>
            <a:r>
              <a:rPr lang="en-US" u="sng" dirty="0" smtClean="0">
                <a:hlinkClick r:id="rId2"/>
              </a:rPr>
              <a:t>CHIA-APCD@state.ma.us</a:t>
            </a:r>
            <a:r>
              <a:rPr lang="en-US" dirty="0" smtClean="0"/>
              <a:t>).  </a:t>
            </a:r>
          </a:p>
          <a:p>
            <a:pPr marL="457200" indent="-457200"/>
            <a:r>
              <a:rPr lang="en-US" dirty="0" smtClean="0"/>
              <a:t>Questions on the Data Release and Application emailed to DHCFP (</a:t>
            </a:r>
            <a:r>
              <a:rPr lang="en-US" dirty="0" smtClean="0">
                <a:hlinkClick r:id="rId3"/>
              </a:rPr>
              <a:t>apcd.data@state.ma.us</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General Update </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3</a:t>
            </a:fld>
            <a:endParaRPr lang="en-US" dirty="0"/>
          </a:p>
        </p:txBody>
      </p:sp>
      <p:sp>
        <p:nvSpPr>
          <p:cNvPr id="7" name="Text Placeholder 6"/>
          <p:cNvSpPr>
            <a:spLocks noGrp="1"/>
          </p:cNvSpPr>
          <p:nvPr>
            <p:ph type="body" sz="quarter" idx="11"/>
          </p:nvPr>
        </p:nvSpPr>
        <p:spPr/>
        <p:txBody>
          <a:bodyPr/>
          <a:lstStyle/>
          <a:p>
            <a:pPr algn="ctr">
              <a:buNone/>
            </a:pPr>
            <a:endParaRPr lang="en-US" dirty="0" smtClean="0"/>
          </a:p>
          <a:p>
            <a:r>
              <a:rPr lang="en-US" dirty="0" smtClean="0"/>
              <a:t>Benefit Plan Control Total Submission Guide Published</a:t>
            </a:r>
          </a:p>
          <a:p>
            <a:r>
              <a:rPr lang="en-US" dirty="0" smtClean="0"/>
              <a:t>Reminder: Out-of-State Members of MA Employer Groups</a:t>
            </a:r>
          </a:p>
          <a:p>
            <a:r>
              <a:rPr lang="en-US" dirty="0" smtClean="0"/>
              <a:t>Reminder: Versioning and Unique Member ID Edits</a:t>
            </a: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Out-of-State Members of MA Employer Groups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4</a:t>
            </a:fld>
            <a:endParaRPr lang="en-US" dirty="0"/>
          </a:p>
        </p:txBody>
      </p:sp>
      <p:sp>
        <p:nvSpPr>
          <p:cNvPr id="7" name="Text Placeholder 6"/>
          <p:cNvSpPr>
            <a:spLocks noGrp="1"/>
          </p:cNvSpPr>
          <p:nvPr>
            <p:ph type="body" sz="quarter" idx="11"/>
          </p:nvPr>
        </p:nvSpPr>
        <p:spPr/>
        <p:txBody>
          <a:bodyPr/>
          <a:lstStyle/>
          <a:p>
            <a:pPr>
              <a:buNone/>
            </a:pPr>
            <a:r>
              <a:rPr lang="en-US" sz="1800" b="1" u="sng" dirty="0" smtClean="0"/>
              <a:t>Non-Massachusetts Resident</a:t>
            </a:r>
            <a:endParaRPr lang="en-US" sz="1800" dirty="0" smtClean="0"/>
          </a:p>
          <a:p>
            <a:pPr>
              <a:buNone/>
            </a:pPr>
            <a:r>
              <a:rPr lang="en-US" sz="1800" dirty="0" smtClean="0"/>
              <a:t>     Under Administrative Bulletin 13-02, the Center is reinstating the requirement that payers submitting claims and encounter data on behalf of an employer group submit claims and encounter data for employees who reside outside of Massachusetts.</a:t>
            </a:r>
          </a:p>
          <a:p>
            <a:pPr>
              <a:buNone/>
            </a:pPr>
            <a:r>
              <a:rPr lang="en-US" sz="1800" dirty="0" smtClean="0"/>
              <a:t> </a:t>
            </a:r>
          </a:p>
          <a:p>
            <a:pPr indent="0">
              <a:buNone/>
            </a:pPr>
            <a:r>
              <a:rPr lang="en-US" sz="1800" dirty="0" smtClean="0"/>
              <a:t>CHIA requires data submission for employees that are based in Massachusetts whether the employer is based in MA or the employer has a site in Massachusetts that employs individuals.  This requirement is for all payers that are licensed by the MA Division of Insurance, are involved in the MA Health Connector’s Risk Adjustment Program, or are required by contract with the Group Insurance Commission to submit paid claims and encounter data for all Massachusetts residents, and all members of a Massachusetts employer group including those who reside outside of Massachusetts.</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algn="ctr"/>
            <a:r>
              <a:rPr lang="en-US" dirty="0" smtClean="0"/>
              <a:t>Versioning Edits</a:t>
            </a:r>
          </a:p>
        </p:txBody>
      </p:sp>
      <p:sp>
        <p:nvSpPr>
          <p:cNvPr id="41986" name="Rectangle 3"/>
          <p:cNvSpPr>
            <a:spLocks noGrp="1" noChangeArrowheads="1"/>
          </p:cNvSpPr>
          <p:nvPr>
            <p:ph type="body" idx="1"/>
          </p:nvPr>
        </p:nvSpPr>
        <p:spPr/>
        <p:txBody>
          <a:bodyPr/>
          <a:lstStyle/>
          <a:p>
            <a:pPr>
              <a:lnSpc>
                <a:spcPct val="80000"/>
              </a:lnSpc>
              <a:buNone/>
            </a:pPr>
            <a:r>
              <a:rPr lang="en-US" sz="1600" b="1" u="sng" dirty="0" smtClean="0">
                <a:solidFill>
                  <a:schemeClr val="tx1"/>
                </a:solidFill>
              </a:rPr>
              <a:t>Line Failures</a:t>
            </a:r>
            <a:endParaRPr lang="en-US" sz="1600" dirty="0" smtClean="0">
              <a:solidFill>
                <a:schemeClr val="tx1"/>
              </a:solidFill>
            </a:endParaRPr>
          </a:p>
          <a:p>
            <a:pPr>
              <a:lnSpc>
                <a:spcPct val="80000"/>
              </a:lnSpc>
              <a:buNone/>
            </a:pPr>
            <a:r>
              <a:rPr lang="en-US" sz="1600" dirty="0" smtClean="0">
                <a:solidFill>
                  <a:schemeClr val="tx1"/>
                </a:solidFill>
              </a:rPr>
              <a:t> </a:t>
            </a:r>
          </a:p>
          <a:p>
            <a:pPr>
              <a:lnSpc>
                <a:spcPct val="80000"/>
              </a:lnSpc>
              <a:buNone/>
            </a:pPr>
            <a:r>
              <a:rPr lang="en-US" sz="1600" dirty="0" smtClean="0">
                <a:solidFill>
                  <a:schemeClr val="tx1"/>
                </a:solidFill>
              </a:rPr>
              <a:t>Fail Line when DC005A (Version) = 0 and DC059 (Claim Line Type) = V, R, B, or A</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Claim Line Type (DC059) must be O when Version (DC005A) is 0.</a:t>
            </a:r>
          </a:p>
          <a:p>
            <a:pPr>
              <a:lnSpc>
                <a:spcPct val="80000"/>
              </a:lnSpc>
              <a:buNone/>
            </a:pPr>
            <a:r>
              <a:rPr lang="en-US" sz="1600" dirty="0" smtClean="0">
                <a:solidFill>
                  <a:schemeClr val="tx1"/>
                </a:solidFill>
              </a:rPr>
              <a:t>Fail Line when MC005A (Version) = 0 and MC094 (Claim Line Type) = V, R, B, or A</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Claim Line Type (MC094) must be O when Version (DC005A) is 0.</a:t>
            </a:r>
          </a:p>
          <a:p>
            <a:pPr>
              <a:lnSpc>
                <a:spcPct val="80000"/>
              </a:lnSpc>
              <a:buNone/>
            </a:pPr>
            <a:r>
              <a:rPr lang="en-US" sz="1600" dirty="0" smtClean="0">
                <a:solidFill>
                  <a:schemeClr val="tx1"/>
                </a:solidFill>
              </a:rPr>
              <a:t>Fail Line when PC005A (Version) = 0 and PC110 (Claim Line Type) = V, R, B or A</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Claim Line Type (PC110) must be O when Version (DC005A) is 0.</a:t>
            </a:r>
          </a:p>
          <a:p>
            <a:pPr>
              <a:lnSpc>
                <a:spcPct val="80000"/>
              </a:lnSpc>
              <a:buNone/>
            </a:pPr>
            <a:r>
              <a:rPr lang="en-US" sz="1600" dirty="0" smtClean="0">
                <a:solidFill>
                  <a:schemeClr val="tx1"/>
                </a:solidFill>
              </a:rPr>
              <a:t> </a:t>
            </a:r>
          </a:p>
          <a:p>
            <a:pPr>
              <a:lnSpc>
                <a:spcPct val="80000"/>
              </a:lnSpc>
              <a:buNone/>
            </a:pPr>
            <a:r>
              <a:rPr lang="en-US" sz="1600" dirty="0" smtClean="0">
                <a:solidFill>
                  <a:schemeClr val="tx1"/>
                </a:solidFill>
              </a:rPr>
              <a:t>Fail Line when DC060 (Former Claim Number) is populated and DC005A (Version) = 0</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Former Claim Number (DC060) must be blank when Version (DC005A) is 0.</a:t>
            </a:r>
          </a:p>
          <a:p>
            <a:pPr>
              <a:lnSpc>
                <a:spcPct val="80000"/>
              </a:lnSpc>
              <a:buNone/>
            </a:pPr>
            <a:r>
              <a:rPr lang="en-US" sz="1600" dirty="0" smtClean="0">
                <a:solidFill>
                  <a:schemeClr val="tx1"/>
                </a:solidFill>
              </a:rPr>
              <a:t>Fail Line when MC139 (Former Claim Number) is populated and MC005A (Version) = 0</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Former Claim Number (MC139) must be blank when Version (DC005A) is 0.</a:t>
            </a:r>
          </a:p>
          <a:p>
            <a:pPr>
              <a:lnSpc>
                <a:spcPct val="80000"/>
              </a:lnSpc>
              <a:buNone/>
            </a:pPr>
            <a:r>
              <a:rPr lang="en-US" sz="1600" dirty="0" smtClean="0">
                <a:solidFill>
                  <a:schemeClr val="tx1"/>
                </a:solidFill>
              </a:rPr>
              <a:t>Fail Line when PC111 (Former Claim Number) is populated and PC005A (Version) = 0</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Former Claim Number (PC111) must be blank when Version (DC005A) is 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algn="ctr"/>
            <a:r>
              <a:rPr lang="en-US" dirty="0" smtClean="0"/>
              <a:t>Versioning Edits </a:t>
            </a:r>
            <a:r>
              <a:rPr lang="en-US" sz="2400" dirty="0" smtClean="0"/>
              <a:t>cont’d</a:t>
            </a:r>
            <a:endParaRPr lang="en-US" dirty="0" smtClean="0"/>
          </a:p>
        </p:txBody>
      </p:sp>
      <p:sp>
        <p:nvSpPr>
          <p:cNvPr id="44034" name="Rectangle 3"/>
          <p:cNvSpPr>
            <a:spLocks noGrp="1" noChangeArrowheads="1"/>
          </p:cNvSpPr>
          <p:nvPr>
            <p:ph type="body" idx="1"/>
          </p:nvPr>
        </p:nvSpPr>
        <p:spPr/>
        <p:txBody>
          <a:bodyPr/>
          <a:lstStyle/>
          <a:p>
            <a:pPr>
              <a:lnSpc>
                <a:spcPct val="80000"/>
              </a:lnSpc>
              <a:buNone/>
            </a:pPr>
            <a:r>
              <a:rPr lang="en-US" sz="1600" b="1" u="sng" dirty="0" smtClean="0">
                <a:solidFill>
                  <a:schemeClr val="tx1"/>
                </a:solidFill>
              </a:rPr>
              <a:t>Line Failures</a:t>
            </a:r>
          </a:p>
          <a:p>
            <a:pPr>
              <a:lnSpc>
                <a:spcPct val="80000"/>
              </a:lnSpc>
              <a:buNone/>
            </a:pPr>
            <a:r>
              <a:rPr lang="en-US" sz="1600" dirty="0" smtClean="0">
                <a:solidFill>
                  <a:schemeClr val="tx1"/>
                </a:solidFill>
              </a:rPr>
              <a:t>Fail Line when DC031 (Claim Status) = 22 (Reversal of Payment) and DC059 (Claim Line Type) = O, R or A </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A reversal claim cannot be listed as an original. (Review DC031 DC059)</a:t>
            </a:r>
          </a:p>
          <a:p>
            <a:pPr>
              <a:lnSpc>
                <a:spcPct val="80000"/>
              </a:lnSpc>
              <a:buNone/>
            </a:pPr>
            <a:r>
              <a:rPr lang="en-US" sz="1600" dirty="0" smtClean="0">
                <a:solidFill>
                  <a:schemeClr val="tx1"/>
                </a:solidFill>
              </a:rPr>
              <a:t>Fail Line when MC038 (Claim Status) = 22 (Reversal of Payment) and MC094 (Claim Line Type) = O, R or A</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A reversal claim cannot be listed as an original. (Review MC038 MC094)</a:t>
            </a:r>
          </a:p>
          <a:p>
            <a:pPr>
              <a:lnSpc>
                <a:spcPct val="80000"/>
              </a:lnSpc>
              <a:buNone/>
            </a:pPr>
            <a:r>
              <a:rPr lang="en-US" sz="1600" dirty="0" smtClean="0">
                <a:solidFill>
                  <a:schemeClr val="tx1"/>
                </a:solidFill>
              </a:rPr>
              <a:t>Fail Line when PC025 (Claim Status) = 22 (Reversal of Payment) and PC110 (Claim Line Type) = O, R or A</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A reversal claim cannot be listed as an original. (Review PC025 PC110)</a:t>
            </a:r>
          </a:p>
          <a:p>
            <a:pPr>
              <a:lnSpc>
                <a:spcPct val="80000"/>
              </a:lnSpc>
              <a:buNone/>
            </a:pPr>
            <a:r>
              <a:rPr lang="en-US" sz="1600" dirty="0" smtClean="0">
                <a:solidFill>
                  <a:schemeClr val="tx1"/>
                </a:solidFill>
              </a:rPr>
              <a:t> </a:t>
            </a:r>
          </a:p>
          <a:p>
            <a:pPr>
              <a:lnSpc>
                <a:spcPct val="80000"/>
              </a:lnSpc>
              <a:buNone/>
            </a:pPr>
            <a:r>
              <a:rPr lang="en-US" sz="1600" dirty="0" smtClean="0">
                <a:solidFill>
                  <a:schemeClr val="tx1"/>
                </a:solidFill>
              </a:rPr>
              <a:t>Fail Line when MC123 (Denied Flag) = 1 and MC124 (Denial Reason) is null</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Claim Denial reason (MC124)  is missing and Denied Flag (MC123) = 1</a:t>
            </a:r>
          </a:p>
          <a:p>
            <a:pPr>
              <a:lnSpc>
                <a:spcPct val="80000"/>
              </a:lnSpc>
              <a:buNone/>
            </a:pPr>
            <a:r>
              <a:rPr lang="en-US" sz="1600" dirty="0" smtClean="0">
                <a:solidFill>
                  <a:schemeClr val="tx1"/>
                </a:solidFill>
              </a:rPr>
              <a:t>Fail Line when MC123 (Denied Flag) = 2 and MC124 (Denial Reason) is populated</a:t>
            </a:r>
          </a:p>
          <a:p>
            <a:pPr>
              <a:lnSpc>
                <a:spcPct val="80000"/>
              </a:lnSpc>
              <a:buNone/>
            </a:pPr>
            <a:r>
              <a:rPr lang="en-US" sz="1600" b="1" dirty="0" smtClean="0">
                <a:solidFill>
                  <a:schemeClr val="tx1"/>
                </a:solidFill>
              </a:rPr>
              <a:t>	Edit Language:</a:t>
            </a:r>
            <a:r>
              <a:rPr lang="en-US" sz="1600" dirty="0" smtClean="0">
                <a:solidFill>
                  <a:schemeClr val="tx1"/>
                </a:solidFill>
              </a:rPr>
              <a:t>  Claim Denial reason (MC124)  is present and Denied Flag (MC123) = 2</a:t>
            </a:r>
          </a:p>
          <a:p>
            <a:pPr>
              <a:lnSpc>
                <a:spcPct val="80000"/>
              </a:lnSpc>
              <a:buNone/>
            </a:pPr>
            <a:r>
              <a:rPr lang="en-US" sz="1600" dirty="0"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algn="ctr"/>
            <a:r>
              <a:rPr lang="en-US" dirty="0" smtClean="0"/>
              <a:t>Versioning Edits </a:t>
            </a:r>
            <a:r>
              <a:rPr lang="en-US" sz="2400" dirty="0" smtClean="0"/>
              <a:t>cont’d</a:t>
            </a:r>
          </a:p>
        </p:txBody>
      </p:sp>
      <p:sp>
        <p:nvSpPr>
          <p:cNvPr id="46082" name="Rectangle 3"/>
          <p:cNvSpPr>
            <a:spLocks noGrp="1" noChangeArrowheads="1"/>
          </p:cNvSpPr>
          <p:nvPr>
            <p:ph type="body" idx="1"/>
          </p:nvPr>
        </p:nvSpPr>
        <p:spPr/>
        <p:txBody>
          <a:bodyPr/>
          <a:lstStyle/>
          <a:p>
            <a:pPr>
              <a:lnSpc>
                <a:spcPct val="80000"/>
              </a:lnSpc>
              <a:buNone/>
            </a:pPr>
            <a:r>
              <a:rPr lang="en-US" sz="1800" b="1" u="sng" dirty="0" smtClean="0">
                <a:solidFill>
                  <a:schemeClr val="tx1"/>
                </a:solidFill>
              </a:rPr>
              <a:t>File Failures</a:t>
            </a:r>
            <a:endParaRPr lang="en-US" sz="1800" dirty="0" smtClean="0">
              <a:solidFill>
                <a:schemeClr val="tx1"/>
              </a:solidFill>
            </a:endParaRPr>
          </a:p>
          <a:p>
            <a:pPr>
              <a:lnSpc>
                <a:spcPct val="80000"/>
              </a:lnSpc>
              <a:buNone/>
            </a:pPr>
            <a:r>
              <a:rPr lang="en-US" sz="1800" dirty="0" smtClean="0">
                <a:solidFill>
                  <a:schemeClr val="tx1"/>
                </a:solidFill>
              </a:rPr>
              <a:t> </a:t>
            </a:r>
          </a:p>
          <a:p>
            <a:pPr>
              <a:lnSpc>
                <a:spcPct val="80000"/>
              </a:lnSpc>
              <a:buNone/>
            </a:pPr>
            <a:r>
              <a:rPr lang="en-US" sz="1800" dirty="0" smtClean="0">
                <a:solidFill>
                  <a:schemeClr val="tx1"/>
                </a:solidFill>
              </a:rPr>
              <a:t>Fail File when 100% of DC059 (Claim Line Type) = V and/or B </a:t>
            </a:r>
          </a:p>
          <a:p>
            <a:pPr>
              <a:lnSpc>
                <a:spcPct val="80000"/>
              </a:lnSpc>
              <a:buNone/>
            </a:pPr>
            <a:r>
              <a:rPr lang="en-US" sz="1800" dirty="0" smtClean="0">
                <a:solidFill>
                  <a:schemeClr val="tx1"/>
                </a:solidFill>
              </a:rPr>
              <a:t>	</a:t>
            </a:r>
            <a:r>
              <a:rPr lang="en-US" sz="1800" b="1" dirty="0" smtClean="0">
                <a:solidFill>
                  <a:schemeClr val="tx1"/>
                </a:solidFill>
              </a:rPr>
              <a:t>Edit Language:</a:t>
            </a:r>
            <a:r>
              <a:rPr lang="en-US" sz="1800" dirty="0" smtClean="0">
                <a:solidFill>
                  <a:schemeClr val="tx1"/>
                </a:solidFill>
              </a:rPr>
              <a:t>  File contains only Void or Back Out claims. (DC059 =  V or B)</a:t>
            </a:r>
          </a:p>
          <a:p>
            <a:pPr>
              <a:lnSpc>
                <a:spcPct val="80000"/>
              </a:lnSpc>
              <a:buNone/>
            </a:pPr>
            <a:r>
              <a:rPr lang="en-US" sz="1800" dirty="0" smtClean="0">
                <a:solidFill>
                  <a:schemeClr val="tx1"/>
                </a:solidFill>
              </a:rPr>
              <a:t>Fail File when 100% of MC094 (Claim Line Type) = V and/or B</a:t>
            </a:r>
          </a:p>
          <a:p>
            <a:pPr>
              <a:lnSpc>
                <a:spcPct val="80000"/>
              </a:lnSpc>
              <a:buNone/>
            </a:pPr>
            <a:r>
              <a:rPr lang="en-US" sz="1800" dirty="0" smtClean="0">
                <a:solidFill>
                  <a:schemeClr val="tx1"/>
                </a:solidFill>
              </a:rPr>
              <a:t>	</a:t>
            </a:r>
            <a:r>
              <a:rPr lang="en-US" sz="1800" b="1" dirty="0" smtClean="0">
                <a:solidFill>
                  <a:schemeClr val="tx1"/>
                </a:solidFill>
              </a:rPr>
              <a:t>Edit Language:</a:t>
            </a:r>
            <a:r>
              <a:rPr lang="en-US" sz="1800" dirty="0" smtClean="0">
                <a:solidFill>
                  <a:schemeClr val="tx1"/>
                </a:solidFill>
              </a:rPr>
              <a:t>  File contains only Void or Back Out claims. (MC094  =  V or B)</a:t>
            </a:r>
          </a:p>
          <a:p>
            <a:pPr>
              <a:lnSpc>
                <a:spcPct val="80000"/>
              </a:lnSpc>
              <a:buNone/>
            </a:pPr>
            <a:r>
              <a:rPr lang="en-US" sz="1800" dirty="0" smtClean="0">
                <a:solidFill>
                  <a:schemeClr val="tx1"/>
                </a:solidFill>
              </a:rPr>
              <a:t>Fail File when 100% of PC110 (Claim Line Type) = V and/or B</a:t>
            </a:r>
          </a:p>
          <a:p>
            <a:pPr>
              <a:lnSpc>
                <a:spcPct val="80000"/>
              </a:lnSpc>
              <a:buNone/>
            </a:pPr>
            <a:r>
              <a:rPr lang="en-US" sz="1800" dirty="0" smtClean="0">
                <a:solidFill>
                  <a:schemeClr val="tx1"/>
                </a:solidFill>
              </a:rPr>
              <a:t>	</a:t>
            </a:r>
            <a:r>
              <a:rPr lang="en-US" sz="1800" b="1" dirty="0" smtClean="0">
                <a:solidFill>
                  <a:schemeClr val="tx1"/>
                </a:solidFill>
              </a:rPr>
              <a:t>Edit Language:</a:t>
            </a:r>
            <a:r>
              <a:rPr lang="en-US" sz="1800" dirty="0" smtClean="0">
                <a:solidFill>
                  <a:schemeClr val="tx1"/>
                </a:solidFill>
              </a:rPr>
              <a:t>  File contains only Void or Back Out claims. (PC110  =  V or B)</a:t>
            </a:r>
          </a:p>
          <a:p>
            <a:pPr>
              <a:lnSpc>
                <a:spcPct val="80000"/>
              </a:lnSpc>
              <a:buNone/>
            </a:pPr>
            <a:r>
              <a:rPr lang="en-US" sz="1800" dirty="0" smtClean="0">
                <a:solidFill>
                  <a:schemeClr val="tx1"/>
                </a:solidFill>
              </a:rPr>
              <a:t> </a:t>
            </a:r>
          </a:p>
          <a:p>
            <a:pPr>
              <a:lnSpc>
                <a:spcPct val="80000"/>
              </a:lnSpc>
              <a:buNone/>
            </a:pPr>
            <a:r>
              <a:rPr lang="en-US" sz="1800" dirty="0" smtClean="0">
                <a:solidFill>
                  <a:schemeClr val="tx1"/>
                </a:solidFill>
              </a:rPr>
              <a:t>Fail File when 100% of MC123 (Denied Flag) = 1</a:t>
            </a:r>
          </a:p>
          <a:p>
            <a:pPr>
              <a:lnSpc>
                <a:spcPct val="80000"/>
              </a:lnSpc>
              <a:buNone/>
            </a:pPr>
            <a:r>
              <a:rPr lang="en-US" sz="1800" dirty="0" smtClean="0">
                <a:solidFill>
                  <a:schemeClr val="tx1"/>
                </a:solidFill>
              </a:rPr>
              <a:t> 	</a:t>
            </a:r>
            <a:r>
              <a:rPr lang="en-US" sz="1800" b="1" dirty="0" smtClean="0">
                <a:solidFill>
                  <a:schemeClr val="tx1"/>
                </a:solidFill>
              </a:rPr>
              <a:t>Edit Language:</a:t>
            </a:r>
            <a:r>
              <a:rPr lang="en-US" sz="1800" dirty="0" smtClean="0">
                <a:solidFill>
                  <a:schemeClr val="tx1"/>
                </a:solidFill>
              </a:rPr>
              <a:t>  File contains only denied  claims. (MC123 =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algn="ctr"/>
            <a:r>
              <a:rPr lang="en-US" dirty="0" smtClean="0"/>
              <a:t>Versioning Edits  </a:t>
            </a:r>
            <a:r>
              <a:rPr lang="en-US" sz="2400" dirty="0" smtClean="0"/>
              <a:t>cont’d</a:t>
            </a:r>
          </a:p>
        </p:txBody>
      </p:sp>
      <p:sp>
        <p:nvSpPr>
          <p:cNvPr id="48130" name="Rectangle 3"/>
          <p:cNvSpPr>
            <a:spLocks noGrp="1" noChangeArrowheads="1"/>
          </p:cNvSpPr>
          <p:nvPr>
            <p:ph type="body" idx="1"/>
          </p:nvPr>
        </p:nvSpPr>
        <p:spPr/>
        <p:txBody>
          <a:bodyPr/>
          <a:lstStyle/>
          <a:p>
            <a:pPr>
              <a:lnSpc>
                <a:spcPct val="80000"/>
              </a:lnSpc>
            </a:pPr>
            <a:r>
              <a:rPr lang="en-US" sz="1600" b="1" u="sng" smtClean="0">
                <a:solidFill>
                  <a:schemeClr val="tx1"/>
                </a:solidFill>
              </a:rPr>
              <a:t>File Warnings</a:t>
            </a:r>
            <a:endParaRPr lang="en-US" sz="1600" smtClean="0">
              <a:solidFill>
                <a:schemeClr val="tx1"/>
              </a:solidFill>
            </a:endParaRPr>
          </a:p>
          <a:p>
            <a:pPr>
              <a:lnSpc>
                <a:spcPct val="80000"/>
              </a:lnSpc>
            </a:pPr>
            <a:r>
              <a:rPr lang="en-US" sz="1600" smtClean="0">
                <a:solidFill>
                  <a:schemeClr val="tx1"/>
                </a:solidFill>
              </a:rPr>
              <a:t> </a:t>
            </a:r>
          </a:p>
          <a:p>
            <a:pPr>
              <a:lnSpc>
                <a:spcPct val="80000"/>
              </a:lnSpc>
            </a:pPr>
            <a:r>
              <a:rPr lang="en-US" sz="1600" smtClean="0">
                <a:solidFill>
                  <a:schemeClr val="tx1"/>
                </a:solidFill>
              </a:rPr>
              <a:t>Warning (Level Z) when 100% of DC059 (Claim Line Type) = R and/or A</a:t>
            </a:r>
          </a:p>
          <a:p>
            <a:pPr>
              <a:lnSpc>
                <a:spcPct val="80000"/>
              </a:lnSpc>
            </a:pPr>
            <a:r>
              <a:rPr lang="en-US" sz="1600" smtClean="0">
                <a:solidFill>
                  <a:schemeClr val="tx1"/>
                </a:solidFill>
              </a:rPr>
              <a:t>	</a:t>
            </a:r>
            <a:r>
              <a:rPr lang="en-US" sz="1600" b="1" smtClean="0">
                <a:solidFill>
                  <a:schemeClr val="tx1"/>
                </a:solidFill>
              </a:rPr>
              <a:t>Edit Language</a:t>
            </a:r>
            <a:r>
              <a:rPr lang="en-US" sz="1600" smtClean="0">
                <a:solidFill>
                  <a:schemeClr val="tx1"/>
                </a:solidFill>
              </a:rPr>
              <a:t>: File contains only replacement/amended claims. (DC059 = R or A) </a:t>
            </a:r>
          </a:p>
          <a:p>
            <a:pPr>
              <a:lnSpc>
                <a:spcPct val="80000"/>
              </a:lnSpc>
            </a:pPr>
            <a:r>
              <a:rPr lang="en-US" sz="1600" smtClean="0">
                <a:solidFill>
                  <a:schemeClr val="tx1"/>
                </a:solidFill>
              </a:rPr>
              <a:t>Warning (Level Z) when 100% of MC094 (Claim Line Type) = R and/or A</a:t>
            </a:r>
          </a:p>
          <a:p>
            <a:pPr>
              <a:lnSpc>
                <a:spcPct val="80000"/>
              </a:lnSpc>
            </a:pPr>
            <a:r>
              <a:rPr lang="en-US" sz="1600" smtClean="0">
                <a:solidFill>
                  <a:schemeClr val="tx1"/>
                </a:solidFill>
              </a:rPr>
              <a:t>	</a:t>
            </a:r>
            <a:r>
              <a:rPr lang="en-US" sz="1600" b="1" smtClean="0">
                <a:solidFill>
                  <a:schemeClr val="tx1"/>
                </a:solidFill>
              </a:rPr>
              <a:t>Edit Language</a:t>
            </a:r>
            <a:r>
              <a:rPr lang="en-US" sz="1600" smtClean="0">
                <a:solidFill>
                  <a:schemeClr val="tx1"/>
                </a:solidFill>
              </a:rPr>
              <a:t>: File contains only replacement/amended claims. (MC094 = R or A) </a:t>
            </a:r>
          </a:p>
          <a:p>
            <a:pPr>
              <a:lnSpc>
                <a:spcPct val="80000"/>
              </a:lnSpc>
            </a:pPr>
            <a:r>
              <a:rPr lang="en-US" sz="1600" smtClean="0">
                <a:solidFill>
                  <a:schemeClr val="tx1"/>
                </a:solidFill>
              </a:rPr>
              <a:t>Warning (Level Z) when 100% of PC110 (Claim Line Type) = R and/or A</a:t>
            </a:r>
            <a:endParaRPr lang="en-US" sz="1600" b="1" smtClean="0">
              <a:solidFill>
                <a:schemeClr val="tx1"/>
              </a:solidFill>
            </a:endParaRPr>
          </a:p>
          <a:p>
            <a:pPr>
              <a:lnSpc>
                <a:spcPct val="80000"/>
              </a:lnSpc>
            </a:pPr>
            <a:r>
              <a:rPr lang="en-US" sz="1600" b="1" smtClean="0">
                <a:solidFill>
                  <a:schemeClr val="tx1"/>
                </a:solidFill>
              </a:rPr>
              <a:t>Edit Language</a:t>
            </a:r>
            <a:r>
              <a:rPr lang="en-US" sz="1600" smtClean="0">
                <a:solidFill>
                  <a:schemeClr val="tx1"/>
                </a:solidFill>
              </a:rPr>
              <a:t>: File contains only replacement/amended claims. (PC110 = R or 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MemberID</a:t>
            </a:r>
            <a:r>
              <a:rPr lang="en-US" dirty="0" smtClean="0"/>
              <a:t> Edits</a:t>
            </a:r>
            <a:endParaRPr lang="en-US" dirty="0"/>
          </a:p>
        </p:txBody>
      </p:sp>
      <p:sp>
        <p:nvSpPr>
          <p:cNvPr id="3" name="Content Placeholder 2"/>
          <p:cNvSpPr>
            <a:spLocks noGrp="1"/>
          </p:cNvSpPr>
          <p:nvPr>
            <p:ph idx="1"/>
          </p:nvPr>
        </p:nvSpPr>
        <p:spPr/>
        <p:txBody>
          <a:bodyPr/>
          <a:lstStyle/>
          <a:p>
            <a:r>
              <a:rPr lang="en-US" sz="2400" dirty="0" smtClean="0"/>
              <a:t>The </a:t>
            </a:r>
            <a:r>
              <a:rPr lang="en-US" sz="2400" dirty="0" err="1" smtClean="0"/>
              <a:t>CarrierSpecificUniqueMemberID</a:t>
            </a:r>
            <a:r>
              <a:rPr lang="en-US" sz="2400" dirty="0" smtClean="0"/>
              <a:t> should be distinct for a certain percentage.</a:t>
            </a:r>
          </a:p>
          <a:p>
            <a:r>
              <a:rPr lang="en-US" sz="2400" dirty="0" smtClean="0"/>
              <a:t>The Member Last Name should be consistent across the same </a:t>
            </a:r>
            <a:r>
              <a:rPr lang="en-US" sz="2400" dirty="0" err="1" smtClean="0"/>
              <a:t>CarrierSpecificUniqueMemberID</a:t>
            </a:r>
            <a:r>
              <a:rPr lang="en-US" sz="2400" dirty="0" smtClean="0"/>
              <a:t>.</a:t>
            </a:r>
          </a:p>
          <a:p>
            <a:r>
              <a:rPr lang="en-US" sz="2400" dirty="0" smtClean="0"/>
              <a:t>The Member First Name should be consistent across the same </a:t>
            </a:r>
            <a:r>
              <a:rPr lang="en-US" sz="2400" dirty="0" err="1" smtClean="0"/>
              <a:t>CarrierSpecificUniqueMemberID</a:t>
            </a:r>
            <a:r>
              <a:rPr lang="en-US" sz="2400" dirty="0" smtClean="0"/>
              <a:t>.</a:t>
            </a:r>
          </a:p>
          <a:p>
            <a:r>
              <a:rPr lang="en-US" sz="2400" dirty="0" smtClean="0"/>
              <a:t>The Member Identification Code (SSN) should be consistent across the same </a:t>
            </a:r>
            <a:r>
              <a:rPr lang="en-US" sz="2400" dirty="0" err="1" smtClean="0"/>
              <a:t>CarrierSpecificUniqueMemberID</a:t>
            </a:r>
            <a:r>
              <a:rPr lang="en-US" sz="2400" dirty="0" smtClean="0"/>
              <a:t>.</a:t>
            </a:r>
          </a:p>
          <a:p>
            <a:r>
              <a:rPr lang="en-US" sz="2400" dirty="0" smtClean="0"/>
              <a:t>The Member Date of Birth should be consistent across the same </a:t>
            </a:r>
            <a:r>
              <a:rPr lang="en-US" sz="2400" dirty="0" err="1" smtClean="0"/>
              <a:t>CarrierSpecificUniqueMemberID</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C6915FD0-DBBE-4A51-AD51-362F3F4E556B}"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CHIAtemplate_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Atemplate_Text Slide O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Atemplate_Slides w/ Objec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IAtemplate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CHIAtemplate_2013</Template>
  <TotalTime>1263</TotalTime>
  <Words>522</Words>
  <Application>Microsoft Office PowerPoint</Application>
  <PresentationFormat>On-screen Show (4:3)</PresentationFormat>
  <Paragraphs>185</Paragraphs>
  <Slides>20</Slides>
  <Notes>18</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CHIAtemplate_2013</vt:lpstr>
      <vt:lpstr>CHIAtemplate_Text Slide Options</vt:lpstr>
      <vt:lpstr>CHIAtemplate_Slides w/ Objects</vt:lpstr>
      <vt:lpstr>CHIAtemplate_Blank Slide</vt:lpstr>
      <vt:lpstr>PowerPoint Presentation</vt:lpstr>
      <vt:lpstr>AGENDA</vt:lpstr>
      <vt:lpstr>General Update </vt:lpstr>
      <vt:lpstr>Out-of-State Members of MA Employer Groups</vt:lpstr>
      <vt:lpstr>Versioning Edits</vt:lpstr>
      <vt:lpstr>Versioning Edits cont’d</vt:lpstr>
      <vt:lpstr>Versioning Edits cont’d</vt:lpstr>
      <vt:lpstr>Versioning Edits  cont’d</vt:lpstr>
      <vt:lpstr>MemberID Edits</vt:lpstr>
      <vt:lpstr>TESTING VERSION 3.0</vt:lpstr>
      <vt:lpstr>APCD DATA RELEASE</vt:lpstr>
      <vt:lpstr>APCD: DATA EVOLUTION</vt:lpstr>
      <vt:lpstr>APCD Data Intake Governance Committee </vt:lpstr>
      <vt:lpstr>APCD Data Intake Governance Committee Responsibility</vt:lpstr>
      <vt:lpstr>PRELIMINARY ETG RESULTS</vt:lpstr>
      <vt:lpstr>TOP 20 ETGs  Average Cost by Payer  - Preliminary </vt:lpstr>
      <vt:lpstr>TOP 20 ETGs Comparative Rank by Payer – Preliminary</vt:lpstr>
      <vt:lpstr>WRAP-UP</vt:lpstr>
      <vt:lpstr>TAG SCHEDULE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 for Health Information and Analysis | Commonwealth of Massachusetts</dc:creator>
  <cp:lastModifiedBy>Andrew Jackmauh</cp:lastModifiedBy>
  <cp:revision>152</cp:revision>
  <dcterms:created xsi:type="dcterms:W3CDTF">2013-04-09T02:23:53Z</dcterms:created>
  <dcterms:modified xsi:type="dcterms:W3CDTF">2013-07-11T18:54:53Z</dcterms:modified>
</cp:coreProperties>
</file>