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  <p:sldMasterId id="2147483671" r:id="rId2"/>
    <p:sldMasterId id="2147483674" r:id="rId3"/>
    <p:sldMasterId id="2147483678" r:id="rId4"/>
  </p:sldMasterIdLst>
  <p:notesMasterIdLst>
    <p:notesMasterId r:id="rId23"/>
  </p:notesMasterIdLst>
  <p:handoutMasterIdLst>
    <p:handoutMasterId r:id="rId24"/>
  </p:handoutMasterIdLst>
  <p:sldIdLst>
    <p:sldId id="257" r:id="rId5"/>
    <p:sldId id="258" r:id="rId6"/>
    <p:sldId id="322" r:id="rId7"/>
    <p:sldId id="263" r:id="rId8"/>
    <p:sldId id="321" r:id="rId9"/>
    <p:sldId id="311" r:id="rId10"/>
    <p:sldId id="317" r:id="rId11"/>
    <p:sldId id="312" r:id="rId12"/>
    <p:sldId id="318" r:id="rId13"/>
    <p:sldId id="320" r:id="rId14"/>
    <p:sldId id="319" r:id="rId15"/>
    <p:sldId id="281" r:id="rId16"/>
    <p:sldId id="316" r:id="rId17"/>
    <p:sldId id="324" r:id="rId18"/>
    <p:sldId id="314" r:id="rId19"/>
    <p:sldId id="271" r:id="rId20"/>
    <p:sldId id="274" r:id="rId21"/>
    <p:sldId id="273" r:id="rId22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536" autoAdjust="0"/>
  </p:normalViewPr>
  <p:slideViewPr>
    <p:cSldViewPr snapToGrid="0" snapToObjects="1" showGuides="1">
      <p:cViewPr varScale="1">
        <p:scale>
          <a:sx n="69" d="100"/>
          <a:sy n="69" d="100"/>
        </p:scale>
        <p:origin x="-1602" y="-102"/>
      </p:cViewPr>
      <p:guideLst>
        <p:guide orient="horz" pos="1019"/>
        <p:guide pos="29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6D4AB4-6CF3-4D18-900C-49DF5BBCB5C0}" type="doc">
      <dgm:prSet loTypeId="urn:microsoft.com/office/officeart/2005/8/layout/venn1" loCatId="relationship" qsTypeId="urn:microsoft.com/office/officeart/2005/8/quickstyle/simple3" qsCatId="simple" csTypeId="urn:microsoft.com/office/officeart/2005/8/colors/accent1_2" csCatId="accent1" phldr="1"/>
      <dgm:spPr/>
    </dgm:pt>
    <dgm:pt modelId="{CCB82EA3-E7EF-463B-8352-4148D1BCCC4F}">
      <dgm:prSet phldrT="[Text]"/>
      <dgm:spPr/>
      <dgm:t>
        <a:bodyPr/>
        <a:lstStyle/>
        <a:p>
          <a:r>
            <a:rPr lang="en-US" dirty="0" smtClean="0"/>
            <a:t>Data Intake: New fields/edits</a:t>
          </a:r>
          <a:endParaRPr lang="en-US" dirty="0"/>
        </a:p>
      </dgm:t>
    </dgm:pt>
    <dgm:pt modelId="{B8551CC8-F217-4F21-B7E4-D8CB2DD0DEB9}" type="parTrans" cxnId="{BE7CD7D9-A740-4FCC-AE4A-C47E60BE33A3}">
      <dgm:prSet/>
      <dgm:spPr/>
    </dgm:pt>
    <dgm:pt modelId="{80889862-963F-4067-A4CF-4A61F101B460}" type="sibTrans" cxnId="{BE7CD7D9-A740-4FCC-AE4A-C47E60BE33A3}">
      <dgm:prSet/>
      <dgm:spPr/>
    </dgm:pt>
    <dgm:pt modelId="{9CCA5951-6794-4623-95C5-C3AAE85C71E7}">
      <dgm:prSet phldrT="[Text]"/>
      <dgm:spPr/>
      <dgm:t>
        <a:bodyPr/>
        <a:lstStyle/>
        <a:p>
          <a:r>
            <a:rPr lang="en-US" dirty="0" smtClean="0"/>
            <a:t>Data Compliance</a:t>
          </a:r>
          <a:endParaRPr lang="en-US" dirty="0"/>
        </a:p>
      </dgm:t>
    </dgm:pt>
    <dgm:pt modelId="{2B425206-6335-4B2D-BA1B-B85805229BF6}" type="parTrans" cxnId="{5FEF1943-5764-4E8B-8AC5-11FED6C2FAA9}">
      <dgm:prSet/>
      <dgm:spPr/>
    </dgm:pt>
    <dgm:pt modelId="{29E7C366-CA9D-4B29-85E4-DD84B4BE7FEE}" type="sibTrans" cxnId="{5FEF1943-5764-4E8B-8AC5-11FED6C2FAA9}">
      <dgm:prSet/>
      <dgm:spPr/>
    </dgm:pt>
    <dgm:pt modelId="{B53621C3-217E-4AC9-A067-2EB8C32FF3D3}">
      <dgm:prSet phldrT="[Text]"/>
      <dgm:spPr/>
      <dgm:t>
        <a:bodyPr/>
        <a:lstStyle/>
        <a:p>
          <a:r>
            <a:rPr lang="en-US" dirty="0" smtClean="0"/>
            <a:t>Data Validation</a:t>
          </a:r>
          <a:endParaRPr lang="en-US" dirty="0"/>
        </a:p>
      </dgm:t>
    </dgm:pt>
    <dgm:pt modelId="{29DFF1EE-E32E-4AF2-B2EF-7CE474C20270}" type="parTrans" cxnId="{604C67A9-AD44-418E-B359-821C6FAFE6CD}">
      <dgm:prSet/>
      <dgm:spPr/>
    </dgm:pt>
    <dgm:pt modelId="{3B3D29D4-D862-4768-A42F-8B439F820F38}" type="sibTrans" cxnId="{604C67A9-AD44-418E-B359-821C6FAFE6CD}">
      <dgm:prSet/>
      <dgm:spPr/>
    </dgm:pt>
    <dgm:pt modelId="{1BE47C12-A284-4663-A93B-CC1B2E578900}" type="pres">
      <dgm:prSet presAssocID="{5F6D4AB4-6CF3-4D18-900C-49DF5BBCB5C0}" presName="compositeShape" presStyleCnt="0">
        <dgm:presLayoutVars>
          <dgm:chMax val="7"/>
          <dgm:dir/>
          <dgm:resizeHandles val="exact"/>
        </dgm:presLayoutVars>
      </dgm:prSet>
      <dgm:spPr/>
    </dgm:pt>
    <dgm:pt modelId="{44B3C937-9597-4228-BA09-A522699E87BC}" type="pres">
      <dgm:prSet presAssocID="{CCB82EA3-E7EF-463B-8352-4148D1BCCC4F}" presName="circ1" presStyleLbl="vennNode1" presStyleIdx="0" presStyleCnt="3"/>
      <dgm:spPr/>
      <dgm:t>
        <a:bodyPr/>
        <a:lstStyle/>
        <a:p>
          <a:endParaRPr lang="en-US"/>
        </a:p>
      </dgm:t>
    </dgm:pt>
    <dgm:pt modelId="{8045AD55-1A87-4C9A-8026-F6CA6A187F2E}" type="pres">
      <dgm:prSet presAssocID="{CCB82EA3-E7EF-463B-8352-4148D1BCCC4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EB15F7-3AD6-4C63-8D2F-AE56324A6988}" type="pres">
      <dgm:prSet presAssocID="{9CCA5951-6794-4623-95C5-C3AAE85C71E7}" presName="circ2" presStyleLbl="vennNode1" presStyleIdx="1" presStyleCnt="3"/>
      <dgm:spPr/>
      <dgm:t>
        <a:bodyPr/>
        <a:lstStyle/>
        <a:p>
          <a:endParaRPr lang="en-US"/>
        </a:p>
      </dgm:t>
    </dgm:pt>
    <dgm:pt modelId="{DE4E8F88-CB19-4828-8CFC-1C0A65ACAF23}" type="pres">
      <dgm:prSet presAssocID="{9CCA5951-6794-4623-95C5-C3AAE85C71E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D35FF1-C137-4763-968A-0DF90722D678}" type="pres">
      <dgm:prSet presAssocID="{B53621C3-217E-4AC9-A067-2EB8C32FF3D3}" presName="circ3" presStyleLbl="vennNode1" presStyleIdx="2" presStyleCnt="3"/>
      <dgm:spPr/>
      <dgm:t>
        <a:bodyPr/>
        <a:lstStyle/>
        <a:p>
          <a:endParaRPr lang="en-US"/>
        </a:p>
      </dgm:t>
    </dgm:pt>
    <dgm:pt modelId="{D0AD1076-4BD8-4928-B14F-217B7C72B9BC}" type="pres">
      <dgm:prSet presAssocID="{B53621C3-217E-4AC9-A067-2EB8C32FF3D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E7CD7D9-A740-4FCC-AE4A-C47E60BE33A3}" srcId="{5F6D4AB4-6CF3-4D18-900C-49DF5BBCB5C0}" destId="{CCB82EA3-E7EF-463B-8352-4148D1BCCC4F}" srcOrd="0" destOrd="0" parTransId="{B8551CC8-F217-4F21-B7E4-D8CB2DD0DEB9}" sibTransId="{80889862-963F-4067-A4CF-4A61F101B460}"/>
    <dgm:cxn modelId="{39196C91-271C-4F1F-90A5-FB07C40AEFFE}" type="presOf" srcId="{B53621C3-217E-4AC9-A067-2EB8C32FF3D3}" destId="{D0AD1076-4BD8-4928-B14F-217B7C72B9BC}" srcOrd="1" destOrd="0" presId="urn:microsoft.com/office/officeart/2005/8/layout/venn1"/>
    <dgm:cxn modelId="{604C67A9-AD44-418E-B359-821C6FAFE6CD}" srcId="{5F6D4AB4-6CF3-4D18-900C-49DF5BBCB5C0}" destId="{B53621C3-217E-4AC9-A067-2EB8C32FF3D3}" srcOrd="2" destOrd="0" parTransId="{29DFF1EE-E32E-4AF2-B2EF-7CE474C20270}" sibTransId="{3B3D29D4-D862-4768-A42F-8B439F820F38}"/>
    <dgm:cxn modelId="{5FEF1943-5764-4E8B-8AC5-11FED6C2FAA9}" srcId="{5F6D4AB4-6CF3-4D18-900C-49DF5BBCB5C0}" destId="{9CCA5951-6794-4623-95C5-C3AAE85C71E7}" srcOrd="1" destOrd="0" parTransId="{2B425206-6335-4B2D-BA1B-B85805229BF6}" sibTransId="{29E7C366-CA9D-4B29-85E4-DD84B4BE7FEE}"/>
    <dgm:cxn modelId="{0D9BB63B-9435-41B6-B290-9A2CA6CA5488}" type="presOf" srcId="{B53621C3-217E-4AC9-A067-2EB8C32FF3D3}" destId="{FED35FF1-C137-4763-968A-0DF90722D678}" srcOrd="0" destOrd="0" presId="urn:microsoft.com/office/officeart/2005/8/layout/venn1"/>
    <dgm:cxn modelId="{9FA76700-1FC3-45AA-9A79-0216DBEE79E7}" type="presOf" srcId="{CCB82EA3-E7EF-463B-8352-4148D1BCCC4F}" destId="{44B3C937-9597-4228-BA09-A522699E87BC}" srcOrd="0" destOrd="0" presId="urn:microsoft.com/office/officeart/2005/8/layout/venn1"/>
    <dgm:cxn modelId="{A7E08973-FEF0-4B72-AFE7-DD03BD6A76FC}" type="presOf" srcId="{5F6D4AB4-6CF3-4D18-900C-49DF5BBCB5C0}" destId="{1BE47C12-A284-4663-A93B-CC1B2E578900}" srcOrd="0" destOrd="0" presId="urn:microsoft.com/office/officeart/2005/8/layout/venn1"/>
    <dgm:cxn modelId="{ED852300-1449-4176-8CB6-06E442EC2630}" type="presOf" srcId="{9CCA5951-6794-4623-95C5-C3AAE85C71E7}" destId="{DE4E8F88-CB19-4828-8CFC-1C0A65ACAF23}" srcOrd="1" destOrd="0" presId="urn:microsoft.com/office/officeart/2005/8/layout/venn1"/>
    <dgm:cxn modelId="{72E91A80-9884-4FBB-910F-5CF25DAF6AA3}" type="presOf" srcId="{9CCA5951-6794-4623-95C5-C3AAE85C71E7}" destId="{BAEB15F7-3AD6-4C63-8D2F-AE56324A6988}" srcOrd="0" destOrd="0" presId="urn:microsoft.com/office/officeart/2005/8/layout/venn1"/>
    <dgm:cxn modelId="{AE960045-0A0E-441E-BFFD-2DCAE3401202}" type="presOf" srcId="{CCB82EA3-E7EF-463B-8352-4148D1BCCC4F}" destId="{8045AD55-1A87-4C9A-8026-F6CA6A187F2E}" srcOrd="1" destOrd="0" presId="urn:microsoft.com/office/officeart/2005/8/layout/venn1"/>
    <dgm:cxn modelId="{7F478A7D-872A-446E-90A1-9BEF7287280D}" type="presParOf" srcId="{1BE47C12-A284-4663-A93B-CC1B2E578900}" destId="{44B3C937-9597-4228-BA09-A522699E87BC}" srcOrd="0" destOrd="0" presId="urn:microsoft.com/office/officeart/2005/8/layout/venn1"/>
    <dgm:cxn modelId="{94FC6341-CF2B-4876-ABEC-64B8258B768D}" type="presParOf" srcId="{1BE47C12-A284-4663-A93B-CC1B2E578900}" destId="{8045AD55-1A87-4C9A-8026-F6CA6A187F2E}" srcOrd="1" destOrd="0" presId="urn:microsoft.com/office/officeart/2005/8/layout/venn1"/>
    <dgm:cxn modelId="{712D8363-E340-4654-AFC8-0EED77B4BBAD}" type="presParOf" srcId="{1BE47C12-A284-4663-A93B-CC1B2E578900}" destId="{BAEB15F7-3AD6-4C63-8D2F-AE56324A6988}" srcOrd="2" destOrd="0" presId="urn:microsoft.com/office/officeart/2005/8/layout/venn1"/>
    <dgm:cxn modelId="{716BF373-24B4-45CA-82E2-FE45A11B073C}" type="presParOf" srcId="{1BE47C12-A284-4663-A93B-CC1B2E578900}" destId="{DE4E8F88-CB19-4828-8CFC-1C0A65ACAF23}" srcOrd="3" destOrd="0" presId="urn:microsoft.com/office/officeart/2005/8/layout/venn1"/>
    <dgm:cxn modelId="{7E67D84C-9F3F-474A-A51E-809D68FDC5E3}" type="presParOf" srcId="{1BE47C12-A284-4663-A93B-CC1B2E578900}" destId="{FED35FF1-C137-4763-968A-0DF90722D678}" srcOrd="4" destOrd="0" presId="urn:microsoft.com/office/officeart/2005/8/layout/venn1"/>
    <dgm:cxn modelId="{036A8713-8088-4B61-87DB-FE99E180079B}" type="presParOf" srcId="{1BE47C12-A284-4663-A93B-CC1B2E578900}" destId="{D0AD1076-4BD8-4928-B14F-217B7C72B9BC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4A2B2C-79C5-47AE-961F-CE5F81903815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A254759-8820-4A77-85A2-AE57739B04BC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INTAKE</a:t>
          </a:r>
        </a:p>
        <a:p>
          <a:r>
            <a:rPr lang="en-US" dirty="0" smtClean="0">
              <a:solidFill>
                <a:schemeClr val="bg1"/>
              </a:solidFill>
            </a:rPr>
            <a:t>2010 – 2012</a:t>
          </a:r>
        </a:p>
        <a:p>
          <a:r>
            <a:rPr lang="en-US" dirty="0" smtClean="0">
              <a:solidFill>
                <a:schemeClr val="bg1"/>
              </a:solidFill>
            </a:rPr>
            <a:t>2013 – V. 3.0</a:t>
          </a:r>
          <a:endParaRPr lang="en-US" dirty="0">
            <a:solidFill>
              <a:schemeClr val="bg1"/>
            </a:solidFill>
          </a:endParaRPr>
        </a:p>
      </dgm:t>
    </dgm:pt>
    <dgm:pt modelId="{068FCD8C-DA74-4614-8B72-B8E90A1396BB}" type="parTrans" cxnId="{F2B9D482-99B8-4D3D-8502-10DB4096984A}">
      <dgm:prSet/>
      <dgm:spPr/>
      <dgm:t>
        <a:bodyPr/>
        <a:lstStyle/>
        <a:p>
          <a:endParaRPr lang="en-US"/>
        </a:p>
      </dgm:t>
    </dgm:pt>
    <dgm:pt modelId="{D723EB04-8541-4A76-9986-0A62E073FE44}" type="sibTrans" cxnId="{F2B9D482-99B8-4D3D-8502-10DB4096984A}">
      <dgm:prSet/>
      <dgm:spPr/>
      <dgm:t>
        <a:bodyPr/>
        <a:lstStyle/>
        <a:p>
          <a:endParaRPr lang="en-US"/>
        </a:p>
      </dgm:t>
    </dgm:pt>
    <dgm:pt modelId="{FFE58B23-7E76-4489-B0E9-B5DA00D66FEB}">
      <dgm:prSet phldrT="[Text]"/>
      <dgm:spPr/>
      <dgm:t>
        <a:bodyPr/>
        <a:lstStyle/>
        <a:p>
          <a:r>
            <a:rPr lang="en-US" b="1" dirty="0" smtClean="0"/>
            <a:t>STRUCTURAL</a:t>
          </a:r>
        </a:p>
        <a:p>
          <a:r>
            <a:rPr lang="en-US" b="1" dirty="0" smtClean="0"/>
            <a:t>QUALITY</a:t>
          </a:r>
        </a:p>
        <a:p>
          <a:r>
            <a:rPr lang="en-US" dirty="0" smtClean="0"/>
            <a:t>2012 - 2013</a:t>
          </a:r>
          <a:endParaRPr lang="en-US" dirty="0"/>
        </a:p>
      </dgm:t>
    </dgm:pt>
    <dgm:pt modelId="{02904B84-230F-422D-A154-6E60D603CB6F}" type="parTrans" cxnId="{F6D016A5-CFD6-4810-8B6D-1F7ED48240F5}">
      <dgm:prSet/>
      <dgm:spPr/>
      <dgm:t>
        <a:bodyPr/>
        <a:lstStyle/>
        <a:p>
          <a:endParaRPr lang="en-US"/>
        </a:p>
      </dgm:t>
    </dgm:pt>
    <dgm:pt modelId="{55F3607B-0EDD-433E-B746-7A8E96118F96}" type="sibTrans" cxnId="{F6D016A5-CFD6-4810-8B6D-1F7ED48240F5}">
      <dgm:prSet/>
      <dgm:spPr/>
      <dgm:t>
        <a:bodyPr/>
        <a:lstStyle/>
        <a:p>
          <a:endParaRPr lang="en-US"/>
        </a:p>
      </dgm:t>
    </dgm:pt>
    <dgm:pt modelId="{A94E623A-0E5A-4040-BF5E-1082F7D74F1B}">
      <dgm:prSet phldrT="[Text]"/>
      <dgm:spPr/>
      <dgm:t>
        <a:bodyPr/>
        <a:lstStyle/>
        <a:p>
          <a:r>
            <a:rPr lang="en-US" dirty="0" smtClean="0"/>
            <a:t>PROFILE REPORTS</a:t>
          </a:r>
          <a:endParaRPr lang="en-US" dirty="0"/>
        </a:p>
      </dgm:t>
    </dgm:pt>
    <dgm:pt modelId="{2AB60FC2-691F-4567-BD3E-70AB7A8D0ADD}" type="parTrans" cxnId="{79D9BB7E-B1D5-4984-AA18-59DFD2FCA62D}">
      <dgm:prSet/>
      <dgm:spPr/>
      <dgm:t>
        <a:bodyPr/>
        <a:lstStyle/>
        <a:p>
          <a:endParaRPr lang="en-US"/>
        </a:p>
      </dgm:t>
    </dgm:pt>
    <dgm:pt modelId="{5C737865-62C2-4872-8390-D151D012B8D6}" type="sibTrans" cxnId="{79D9BB7E-B1D5-4984-AA18-59DFD2FCA62D}">
      <dgm:prSet/>
      <dgm:spPr/>
      <dgm:t>
        <a:bodyPr/>
        <a:lstStyle/>
        <a:p>
          <a:endParaRPr lang="en-US"/>
        </a:p>
      </dgm:t>
    </dgm:pt>
    <dgm:pt modelId="{FA5FB4DA-9419-49EE-8801-EBEEAA56EB13}">
      <dgm:prSet phldrT="[Text]"/>
      <dgm:spPr/>
      <dgm:t>
        <a:bodyPr/>
        <a:lstStyle/>
        <a:p>
          <a:r>
            <a:rPr lang="en-US" dirty="0" smtClean="0"/>
            <a:t>DATA DICTIONARY </a:t>
          </a:r>
          <a:endParaRPr lang="en-US" dirty="0"/>
        </a:p>
      </dgm:t>
    </dgm:pt>
    <dgm:pt modelId="{4B421B14-4C3E-43D9-929F-CD9879F8D501}" type="parTrans" cxnId="{9EDBA9AC-2C1B-42FC-A320-EE9CF6F4B3FF}">
      <dgm:prSet/>
      <dgm:spPr/>
      <dgm:t>
        <a:bodyPr/>
        <a:lstStyle/>
        <a:p>
          <a:endParaRPr lang="en-US"/>
        </a:p>
      </dgm:t>
    </dgm:pt>
    <dgm:pt modelId="{740DD775-DC2D-42F1-9549-8AA7CBC1F8CD}" type="sibTrans" cxnId="{9EDBA9AC-2C1B-42FC-A320-EE9CF6F4B3FF}">
      <dgm:prSet/>
      <dgm:spPr/>
      <dgm:t>
        <a:bodyPr/>
        <a:lstStyle/>
        <a:p>
          <a:endParaRPr lang="en-US"/>
        </a:p>
      </dgm:t>
    </dgm:pt>
    <dgm:pt modelId="{DF42BC39-D1E0-4F2A-91BE-EDFB4EDB8FCD}">
      <dgm:prSet phldrT="[Text]"/>
      <dgm:spPr/>
      <dgm:t>
        <a:bodyPr/>
        <a:lstStyle/>
        <a:p>
          <a:r>
            <a:rPr lang="en-US" sz="1700" b="1" dirty="0" smtClean="0"/>
            <a:t>VALIDATION </a:t>
          </a:r>
          <a:r>
            <a:rPr lang="en-US" sz="1700" b="0" dirty="0" smtClean="0"/>
            <a:t> </a:t>
          </a:r>
        </a:p>
        <a:p>
          <a:r>
            <a:rPr lang="en-US" sz="1700" b="0" dirty="0" smtClean="0"/>
            <a:t>2013 - 2014</a:t>
          </a:r>
          <a:endParaRPr lang="en-US" sz="1700" b="1" dirty="0" smtClean="0"/>
        </a:p>
        <a:p>
          <a:endParaRPr lang="en-US" sz="1700" b="1" dirty="0"/>
        </a:p>
      </dgm:t>
    </dgm:pt>
    <dgm:pt modelId="{7BF03A1C-FFA7-4122-AF8A-3054B719B3F3}" type="parTrans" cxnId="{C3AE9F56-2C94-4AAF-A0B0-6641F88B6349}">
      <dgm:prSet/>
      <dgm:spPr/>
      <dgm:t>
        <a:bodyPr/>
        <a:lstStyle/>
        <a:p>
          <a:endParaRPr lang="en-US"/>
        </a:p>
      </dgm:t>
    </dgm:pt>
    <dgm:pt modelId="{83093965-8577-49E1-978D-6C0ABAD3D86A}" type="sibTrans" cxnId="{C3AE9F56-2C94-4AAF-A0B0-6641F88B6349}">
      <dgm:prSet/>
      <dgm:spPr/>
      <dgm:t>
        <a:bodyPr/>
        <a:lstStyle/>
        <a:p>
          <a:endParaRPr lang="en-US"/>
        </a:p>
      </dgm:t>
    </dgm:pt>
    <dgm:pt modelId="{E21FC463-0162-4B04-B1F1-2231CB50C26E}">
      <dgm:prSet phldrT="[Text]"/>
      <dgm:spPr/>
      <dgm:t>
        <a:bodyPr/>
        <a:lstStyle/>
        <a:p>
          <a:r>
            <a:rPr lang="en-US" sz="1300" dirty="0" smtClean="0"/>
            <a:t> TOTAL MEDICAL EXPENSES</a:t>
          </a:r>
          <a:endParaRPr lang="en-US" sz="1300" dirty="0"/>
        </a:p>
      </dgm:t>
    </dgm:pt>
    <dgm:pt modelId="{446069B7-FDD4-41E0-B9BE-A365D25EA572}" type="parTrans" cxnId="{35525BD3-7643-46FE-8FED-582E8E1F58C7}">
      <dgm:prSet/>
      <dgm:spPr/>
      <dgm:t>
        <a:bodyPr/>
        <a:lstStyle/>
        <a:p>
          <a:endParaRPr lang="en-US"/>
        </a:p>
      </dgm:t>
    </dgm:pt>
    <dgm:pt modelId="{CAC090F7-625F-4460-BF13-A3CD86EDA715}" type="sibTrans" cxnId="{35525BD3-7643-46FE-8FED-582E8E1F58C7}">
      <dgm:prSet/>
      <dgm:spPr/>
      <dgm:t>
        <a:bodyPr/>
        <a:lstStyle/>
        <a:p>
          <a:endParaRPr lang="en-US"/>
        </a:p>
      </dgm:t>
    </dgm:pt>
    <dgm:pt modelId="{8C34BC2F-32E5-4106-B86F-BB589D9D42B8}">
      <dgm:prSet phldrT="[Text]"/>
      <dgm:spPr/>
      <dgm:t>
        <a:bodyPr/>
        <a:lstStyle/>
        <a:p>
          <a:r>
            <a:rPr lang="en-US" dirty="0" smtClean="0"/>
            <a:t> FILE LEVEL REVIEW</a:t>
          </a:r>
          <a:endParaRPr lang="en-US" dirty="0"/>
        </a:p>
      </dgm:t>
    </dgm:pt>
    <dgm:pt modelId="{C78E0D87-61D5-4EFE-B464-1AF1B564970D}" type="sibTrans" cxnId="{19309D20-1D07-4B26-A259-76C1001A13D2}">
      <dgm:prSet/>
      <dgm:spPr/>
      <dgm:t>
        <a:bodyPr/>
        <a:lstStyle/>
        <a:p>
          <a:endParaRPr lang="en-US"/>
        </a:p>
      </dgm:t>
    </dgm:pt>
    <dgm:pt modelId="{30D6A331-BC7D-4635-A8D2-756FE3CD9C1D}" type="parTrans" cxnId="{19309D20-1D07-4B26-A259-76C1001A13D2}">
      <dgm:prSet/>
      <dgm:spPr/>
      <dgm:t>
        <a:bodyPr/>
        <a:lstStyle/>
        <a:p>
          <a:endParaRPr lang="en-US"/>
        </a:p>
      </dgm:t>
    </dgm:pt>
    <dgm:pt modelId="{57B2047C-F009-4606-8D5D-D5CDD711A005}">
      <dgm:prSet phldrT="[Text]"/>
      <dgm:spPr/>
      <dgm:t>
        <a:bodyPr/>
        <a:lstStyle/>
        <a:p>
          <a:endParaRPr lang="en-US" dirty="0"/>
        </a:p>
      </dgm:t>
    </dgm:pt>
    <dgm:pt modelId="{CC9C53C5-F850-475C-95CE-C2441D66FB59}" type="parTrans" cxnId="{B81A66C3-7803-4582-B768-4D71B5572747}">
      <dgm:prSet/>
      <dgm:spPr/>
      <dgm:t>
        <a:bodyPr/>
        <a:lstStyle/>
        <a:p>
          <a:endParaRPr lang="en-US"/>
        </a:p>
      </dgm:t>
    </dgm:pt>
    <dgm:pt modelId="{CFB5DA88-EE79-4950-9093-8CEA7B796047}" type="sibTrans" cxnId="{B81A66C3-7803-4582-B768-4D71B5572747}">
      <dgm:prSet/>
      <dgm:spPr/>
      <dgm:t>
        <a:bodyPr/>
        <a:lstStyle/>
        <a:p>
          <a:endParaRPr lang="en-US"/>
        </a:p>
      </dgm:t>
    </dgm:pt>
    <dgm:pt modelId="{AB4A167A-9C47-4A3A-80D7-85B6BB149D2C}">
      <dgm:prSet phldrT="[Text]"/>
      <dgm:spPr/>
      <dgm:t>
        <a:bodyPr/>
        <a:lstStyle/>
        <a:p>
          <a:r>
            <a:rPr lang="en-US" dirty="0" smtClean="0"/>
            <a:t>FIELD EDITS</a:t>
          </a:r>
          <a:endParaRPr lang="en-US" dirty="0"/>
        </a:p>
      </dgm:t>
    </dgm:pt>
    <dgm:pt modelId="{6131751C-55FF-4887-9B81-338AA8C70184}" type="parTrans" cxnId="{6990CDBB-C698-4408-B19E-19A472178E4E}">
      <dgm:prSet/>
      <dgm:spPr/>
      <dgm:t>
        <a:bodyPr/>
        <a:lstStyle/>
        <a:p>
          <a:endParaRPr lang="en-US"/>
        </a:p>
      </dgm:t>
    </dgm:pt>
    <dgm:pt modelId="{DA40A103-F544-4473-9B73-5ECE5C05ACA4}" type="sibTrans" cxnId="{6990CDBB-C698-4408-B19E-19A472178E4E}">
      <dgm:prSet/>
      <dgm:spPr/>
      <dgm:t>
        <a:bodyPr/>
        <a:lstStyle/>
        <a:p>
          <a:endParaRPr lang="en-US"/>
        </a:p>
      </dgm:t>
    </dgm:pt>
    <dgm:pt modelId="{107E373B-557A-46F5-BF0E-D5D3F009C225}">
      <dgm:prSet phldrT="[Text]"/>
      <dgm:spPr/>
      <dgm:t>
        <a:bodyPr/>
        <a:lstStyle/>
        <a:p>
          <a:r>
            <a:rPr lang="en-US" dirty="0" smtClean="0"/>
            <a:t>THRESHOLDS/VARIANCES</a:t>
          </a:r>
          <a:endParaRPr lang="en-US" dirty="0"/>
        </a:p>
      </dgm:t>
    </dgm:pt>
    <dgm:pt modelId="{0FA28322-6BD0-44DC-A35D-D1BC4008C445}" type="parTrans" cxnId="{CC917128-0427-4295-B615-B61D4B9CC163}">
      <dgm:prSet/>
      <dgm:spPr/>
      <dgm:t>
        <a:bodyPr/>
        <a:lstStyle/>
        <a:p>
          <a:endParaRPr lang="en-US"/>
        </a:p>
      </dgm:t>
    </dgm:pt>
    <dgm:pt modelId="{AA193597-D911-41A3-9CBF-88DEDDDFB6C3}" type="sibTrans" cxnId="{CC917128-0427-4295-B615-B61D4B9CC163}">
      <dgm:prSet/>
      <dgm:spPr/>
      <dgm:t>
        <a:bodyPr/>
        <a:lstStyle/>
        <a:p>
          <a:endParaRPr lang="en-US"/>
        </a:p>
      </dgm:t>
    </dgm:pt>
    <dgm:pt modelId="{52600B02-C3A7-49B4-8EEF-C6FA84E94D3B}">
      <dgm:prSet phldrT="[Text]"/>
      <dgm:spPr/>
      <dgm:t>
        <a:bodyPr/>
        <a:lstStyle/>
        <a:p>
          <a:r>
            <a:rPr lang="en-US" dirty="0" smtClean="0"/>
            <a:t>VOLUME REPORTS</a:t>
          </a:r>
          <a:endParaRPr lang="en-US" dirty="0"/>
        </a:p>
      </dgm:t>
    </dgm:pt>
    <dgm:pt modelId="{849846FA-EF3C-46FE-B891-753DABC5FDA6}" type="parTrans" cxnId="{2F667675-CB3C-4B69-AFC6-6CB613EE87E8}">
      <dgm:prSet/>
      <dgm:spPr/>
      <dgm:t>
        <a:bodyPr/>
        <a:lstStyle/>
        <a:p>
          <a:endParaRPr lang="en-US"/>
        </a:p>
      </dgm:t>
    </dgm:pt>
    <dgm:pt modelId="{D749D32A-BBC2-414A-9229-9EB233369515}" type="sibTrans" cxnId="{2F667675-CB3C-4B69-AFC6-6CB613EE87E8}">
      <dgm:prSet/>
      <dgm:spPr/>
      <dgm:t>
        <a:bodyPr/>
        <a:lstStyle/>
        <a:p>
          <a:endParaRPr lang="en-US"/>
        </a:p>
      </dgm:t>
    </dgm:pt>
    <dgm:pt modelId="{00AE41D9-C8B6-4BB4-9EEE-63E00F28589B}">
      <dgm:prSet phldrT="[Text]"/>
      <dgm:spPr/>
      <dgm:t>
        <a:bodyPr/>
        <a:lstStyle/>
        <a:p>
          <a:endParaRPr lang="en-US" dirty="0"/>
        </a:p>
      </dgm:t>
    </dgm:pt>
    <dgm:pt modelId="{223E2D48-CF17-4FDB-99AB-083E4A07E319}" type="parTrans" cxnId="{864D0FE1-9376-47F8-9139-AAE21EA77E53}">
      <dgm:prSet/>
      <dgm:spPr/>
      <dgm:t>
        <a:bodyPr/>
        <a:lstStyle/>
        <a:p>
          <a:endParaRPr lang="en-US"/>
        </a:p>
      </dgm:t>
    </dgm:pt>
    <dgm:pt modelId="{95A908DC-5A40-4927-A203-8C32A83EBC49}" type="sibTrans" cxnId="{864D0FE1-9376-47F8-9139-AAE21EA77E53}">
      <dgm:prSet/>
      <dgm:spPr/>
      <dgm:t>
        <a:bodyPr/>
        <a:lstStyle/>
        <a:p>
          <a:endParaRPr lang="en-US"/>
        </a:p>
      </dgm:t>
    </dgm:pt>
    <dgm:pt modelId="{D69BE9B9-1440-4F29-9345-C2DB278A2687}">
      <dgm:prSet phldrT="[Text]"/>
      <dgm:spPr/>
      <dgm:t>
        <a:bodyPr/>
        <a:lstStyle/>
        <a:p>
          <a:r>
            <a:rPr lang="en-US" dirty="0" smtClean="0"/>
            <a:t>TAGS/LIAISON PARTNERSHIPS</a:t>
          </a:r>
          <a:endParaRPr lang="en-US" dirty="0"/>
        </a:p>
      </dgm:t>
    </dgm:pt>
    <dgm:pt modelId="{8ECD2E5A-5C24-4886-AA12-D9E562F22F0A}" type="parTrans" cxnId="{66588C5D-E067-47BB-BB58-7E6B38F374B4}">
      <dgm:prSet/>
      <dgm:spPr/>
      <dgm:t>
        <a:bodyPr/>
        <a:lstStyle/>
        <a:p>
          <a:endParaRPr lang="en-US"/>
        </a:p>
      </dgm:t>
    </dgm:pt>
    <dgm:pt modelId="{CEA1BDAC-EC0D-44F2-A251-EE2BEA013951}" type="sibTrans" cxnId="{66588C5D-E067-47BB-BB58-7E6B38F374B4}">
      <dgm:prSet/>
      <dgm:spPr/>
      <dgm:t>
        <a:bodyPr/>
        <a:lstStyle/>
        <a:p>
          <a:endParaRPr lang="en-US"/>
        </a:p>
      </dgm:t>
    </dgm:pt>
    <dgm:pt modelId="{A5A36FC2-A3A4-4E7E-8193-1D5815044692}">
      <dgm:prSet phldrT="[Text]"/>
      <dgm:spPr/>
      <dgm:t>
        <a:bodyPr/>
        <a:lstStyle/>
        <a:p>
          <a:r>
            <a:rPr lang="en-US" dirty="0" smtClean="0"/>
            <a:t> QA FIELD REVIEW BY YEAR</a:t>
          </a:r>
          <a:endParaRPr lang="en-US" dirty="0"/>
        </a:p>
      </dgm:t>
    </dgm:pt>
    <dgm:pt modelId="{DE0B5E2F-A348-40FC-B20B-442FD24AF51D}" type="parTrans" cxnId="{59CCBF16-EF22-487F-9C27-358A0173168A}">
      <dgm:prSet/>
      <dgm:spPr/>
      <dgm:t>
        <a:bodyPr/>
        <a:lstStyle/>
        <a:p>
          <a:endParaRPr lang="en-US"/>
        </a:p>
      </dgm:t>
    </dgm:pt>
    <dgm:pt modelId="{8BD4FB66-F47D-4A93-AE6E-8AF48EB86534}" type="sibTrans" cxnId="{59CCBF16-EF22-487F-9C27-358A0173168A}">
      <dgm:prSet/>
      <dgm:spPr/>
      <dgm:t>
        <a:bodyPr/>
        <a:lstStyle/>
        <a:p>
          <a:endParaRPr lang="en-US"/>
        </a:p>
      </dgm:t>
    </dgm:pt>
    <dgm:pt modelId="{A6021484-0C5A-4ABC-9BB4-63EC66916B80}">
      <dgm:prSet phldrT="[Text]"/>
      <dgm:spPr/>
      <dgm:t>
        <a:bodyPr/>
        <a:lstStyle/>
        <a:p>
          <a:r>
            <a:rPr lang="en-US" dirty="0" smtClean="0"/>
            <a:t> QA CROSS FILE REVIEW </a:t>
          </a:r>
          <a:endParaRPr lang="en-US" dirty="0"/>
        </a:p>
      </dgm:t>
    </dgm:pt>
    <dgm:pt modelId="{D7F4882D-3AB1-4D52-959D-4C2907856DE1}" type="parTrans" cxnId="{CC1CA66E-477F-44A6-9A80-3517BA1E1156}">
      <dgm:prSet/>
      <dgm:spPr/>
      <dgm:t>
        <a:bodyPr/>
        <a:lstStyle/>
        <a:p>
          <a:endParaRPr lang="en-US"/>
        </a:p>
      </dgm:t>
    </dgm:pt>
    <dgm:pt modelId="{A5942E39-83B6-4AAC-850E-207657A20858}" type="sibTrans" cxnId="{CC1CA66E-477F-44A6-9A80-3517BA1E1156}">
      <dgm:prSet/>
      <dgm:spPr/>
      <dgm:t>
        <a:bodyPr/>
        <a:lstStyle/>
        <a:p>
          <a:endParaRPr lang="en-US"/>
        </a:p>
      </dgm:t>
    </dgm:pt>
    <dgm:pt modelId="{80A1F093-1388-4B41-AF43-D93A18CB8A44}">
      <dgm:prSet phldrT="[Text]"/>
      <dgm:spPr/>
      <dgm:t>
        <a:bodyPr/>
        <a:lstStyle/>
        <a:p>
          <a:r>
            <a:rPr lang="en-US" sz="1300" dirty="0" smtClean="0"/>
            <a:t> MA HEALTH CONNECTOR</a:t>
          </a:r>
          <a:endParaRPr lang="en-US" sz="1300" dirty="0"/>
        </a:p>
      </dgm:t>
    </dgm:pt>
    <dgm:pt modelId="{335D9B80-CD82-450B-A0EA-09BAA799552E}" type="parTrans" cxnId="{605D71DC-E44E-442E-8D38-377414C29801}">
      <dgm:prSet/>
      <dgm:spPr/>
      <dgm:t>
        <a:bodyPr/>
        <a:lstStyle/>
        <a:p>
          <a:endParaRPr lang="en-US"/>
        </a:p>
      </dgm:t>
    </dgm:pt>
    <dgm:pt modelId="{9834C2B3-EF66-4FC7-9FEE-FBB07232B0D6}" type="sibTrans" cxnId="{605D71DC-E44E-442E-8D38-377414C29801}">
      <dgm:prSet/>
      <dgm:spPr/>
      <dgm:t>
        <a:bodyPr/>
        <a:lstStyle/>
        <a:p>
          <a:endParaRPr lang="en-US"/>
        </a:p>
      </dgm:t>
    </dgm:pt>
    <dgm:pt modelId="{9ADB276F-E493-4FCC-B0DD-AFFC4AF1ED11}">
      <dgm:prSet phldrT="[Text]"/>
      <dgm:spPr/>
      <dgm:t>
        <a:bodyPr/>
        <a:lstStyle/>
        <a:p>
          <a:r>
            <a:rPr lang="en-US" sz="1300" dirty="0" smtClean="0"/>
            <a:t> DIVISION OF INSURANCE</a:t>
          </a:r>
          <a:endParaRPr lang="en-US" sz="1300" dirty="0"/>
        </a:p>
      </dgm:t>
    </dgm:pt>
    <dgm:pt modelId="{5BC63419-0F7A-4469-BA6F-14F0CADAD96A}" type="parTrans" cxnId="{41242AE8-A97A-42C1-8D32-15F6959249F0}">
      <dgm:prSet/>
      <dgm:spPr/>
      <dgm:t>
        <a:bodyPr/>
        <a:lstStyle/>
        <a:p>
          <a:endParaRPr lang="en-US"/>
        </a:p>
      </dgm:t>
    </dgm:pt>
    <dgm:pt modelId="{733A757A-7898-48D5-8F49-7BAAE00C6587}" type="sibTrans" cxnId="{41242AE8-A97A-42C1-8D32-15F6959249F0}">
      <dgm:prSet/>
      <dgm:spPr/>
      <dgm:t>
        <a:bodyPr/>
        <a:lstStyle/>
        <a:p>
          <a:endParaRPr lang="en-US"/>
        </a:p>
      </dgm:t>
    </dgm:pt>
    <dgm:pt modelId="{0751DE16-C4DE-4923-9B70-86CEF4806FE5}">
      <dgm:prSet phldrT="[Text]" custT="1"/>
      <dgm:spPr/>
      <dgm:t>
        <a:bodyPr/>
        <a:lstStyle/>
        <a:p>
          <a:r>
            <a:rPr lang="en-US" sz="1300" b="1" i="1" u="sng" dirty="0" smtClean="0">
              <a:solidFill>
                <a:schemeClr val="bg1"/>
              </a:solidFill>
            </a:rPr>
            <a:t> </a:t>
          </a:r>
          <a:r>
            <a:rPr lang="en-US" sz="1400" b="1" i="0" u="sng" dirty="0" smtClean="0">
              <a:solidFill>
                <a:schemeClr val="bg1"/>
              </a:solidFill>
            </a:rPr>
            <a:t>HEALTH POLICY COMMISSION</a:t>
          </a:r>
          <a:endParaRPr lang="en-US" sz="1400" b="1" i="0" u="sng" dirty="0">
            <a:solidFill>
              <a:schemeClr val="bg1"/>
            </a:solidFill>
          </a:endParaRPr>
        </a:p>
      </dgm:t>
    </dgm:pt>
    <dgm:pt modelId="{68779F11-8B17-4F4A-9D58-8B22486B7022}" type="parTrans" cxnId="{BE4E3C43-073A-4DBD-BA6C-1A39A8BF8FBE}">
      <dgm:prSet/>
      <dgm:spPr/>
      <dgm:t>
        <a:bodyPr/>
        <a:lstStyle/>
        <a:p>
          <a:endParaRPr lang="en-US"/>
        </a:p>
      </dgm:t>
    </dgm:pt>
    <dgm:pt modelId="{B21A0D92-1CA0-43C8-A6B8-E1DC5B680177}" type="sibTrans" cxnId="{BE4E3C43-073A-4DBD-BA6C-1A39A8BF8FBE}">
      <dgm:prSet/>
      <dgm:spPr/>
      <dgm:t>
        <a:bodyPr/>
        <a:lstStyle/>
        <a:p>
          <a:endParaRPr lang="en-US"/>
        </a:p>
      </dgm:t>
    </dgm:pt>
    <dgm:pt modelId="{1D67C426-A2B4-4DE9-A8E7-132DF4FEA405}">
      <dgm:prSet phldrT="[Text]"/>
      <dgm:spPr/>
      <dgm:t>
        <a:bodyPr/>
        <a:lstStyle/>
        <a:p>
          <a:r>
            <a:rPr lang="en-US" sz="1300" dirty="0" smtClean="0"/>
            <a:t>GROUP INSURANCE COMMISSION</a:t>
          </a:r>
          <a:endParaRPr lang="en-US" sz="1300" dirty="0"/>
        </a:p>
      </dgm:t>
    </dgm:pt>
    <dgm:pt modelId="{F807C7B3-090A-4424-ABD0-41946C6B3E30}" type="parTrans" cxnId="{CD4C7C62-672D-40FF-B6BC-19B87C4DB83D}">
      <dgm:prSet/>
      <dgm:spPr/>
      <dgm:t>
        <a:bodyPr/>
        <a:lstStyle/>
        <a:p>
          <a:endParaRPr lang="en-US"/>
        </a:p>
      </dgm:t>
    </dgm:pt>
    <dgm:pt modelId="{C6EBB231-7BB6-46B3-83FF-5C501B10F6C7}" type="sibTrans" cxnId="{CD4C7C62-672D-40FF-B6BC-19B87C4DB83D}">
      <dgm:prSet/>
      <dgm:spPr/>
      <dgm:t>
        <a:bodyPr/>
        <a:lstStyle/>
        <a:p>
          <a:endParaRPr lang="en-US"/>
        </a:p>
      </dgm:t>
    </dgm:pt>
    <dgm:pt modelId="{05399D4F-B7F3-4E99-BD29-3F5E5CDFBD10}" type="pres">
      <dgm:prSet presAssocID="{954A2B2C-79C5-47AE-961F-CE5F8190381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2919EBB-C61C-4941-887A-0321BD81B91D}" type="pres">
      <dgm:prSet presAssocID="{AA254759-8820-4A77-85A2-AE57739B04B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C758ED-6F52-4423-845C-D435AB98D724}" type="pres">
      <dgm:prSet presAssocID="{D723EB04-8541-4A76-9986-0A62E073FE44}" presName="sibTrans" presStyleCnt="0"/>
      <dgm:spPr/>
    </dgm:pt>
    <dgm:pt modelId="{8E50AA3F-0A96-48E3-9B78-563C3942C06B}" type="pres">
      <dgm:prSet presAssocID="{FFE58B23-7E76-4489-B0E9-B5DA00D66FE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BBA781-4E02-4A7D-8911-4FD5014BBAC0}" type="pres">
      <dgm:prSet presAssocID="{55F3607B-0EDD-433E-B746-7A8E96118F96}" presName="sibTrans" presStyleCnt="0"/>
      <dgm:spPr/>
    </dgm:pt>
    <dgm:pt modelId="{C235896C-9A3E-4D53-82CE-643EBD274399}" type="pres">
      <dgm:prSet presAssocID="{DF42BC39-D1E0-4F2A-91BE-EDFB4EDB8FC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4C7C62-672D-40FF-B6BC-19B87C4DB83D}" srcId="{DF42BC39-D1E0-4F2A-91BE-EDFB4EDB8FCD}" destId="{1D67C426-A2B4-4DE9-A8E7-132DF4FEA405}" srcOrd="4" destOrd="0" parTransId="{F807C7B3-090A-4424-ABD0-41946C6B3E30}" sibTransId="{C6EBB231-7BB6-46B3-83FF-5C501B10F6C7}"/>
    <dgm:cxn modelId="{35525BD3-7643-46FE-8FED-582E8E1F58C7}" srcId="{DF42BC39-D1E0-4F2A-91BE-EDFB4EDB8FCD}" destId="{E21FC463-0162-4B04-B1F1-2231CB50C26E}" srcOrd="0" destOrd="0" parTransId="{446069B7-FDD4-41E0-B9BE-A365D25EA572}" sibTransId="{CAC090F7-625F-4460-BF13-A3CD86EDA715}"/>
    <dgm:cxn modelId="{CC1CA66E-477F-44A6-9A80-3517BA1E1156}" srcId="{FFE58B23-7E76-4489-B0E9-B5DA00D66FEB}" destId="{A6021484-0C5A-4ABC-9BB4-63EC66916B80}" srcOrd="4" destOrd="0" parTransId="{D7F4882D-3AB1-4D52-959D-4C2907856DE1}" sibTransId="{A5942E39-83B6-4AAC-850E-207657A20858}"/>
    <dgm:cxn modelId="{41242AE8-A97A-42C1-8D32-15F6959249F0}" srcId="{DF42BC39-D1E0-4F2A-91BE-EDFB4EDB8FCD}" destId="{9ADB276F-E493-4FCC-B0DD-AFFC4AF1ED11}" srcOrd="2" destOrd="0" parTransId="{5BC63419-0F7A-4469-BA6F-14F0CADAD96A}" sibTransId="{733A757A-7898-48D5-8F49-7BAAE00C6587}"/>
    <dgm:cxn modelId="{2C346D3E-78B5-422A-A5B7-8D08ACDDDD0C}" type="presOf" srcId="{AA254759-8820-4A77-85A2-AE57739B04BC}" destId="{92919EBB-C61C-4941-887A-0321BD81B91D}" srcOrd="0" destOrd="0" presId="urn:microsoft.com/office/officeart/2005/8/layout/hList6"/>
    <dgm:cxn modelId="{E28B8FF9-0052-41F4-88EB-497C85ACB8C5}" type="presOf" srcId="{E21FC463-0162-4B04-B1F1-2231CB50C26E}" destId="{C235896C-9A3E-4D53-82CE-643EBD274399}" srcOrd="0" destOrd="1" presId="urn:microsoft.com/office/officeart/2005/8/layout/hList6"/>
    <dgm:cxn modelId="{79D9BB7E-B1D5-4984-AA18-59DFD2FCA62D}" srcId="{FFE58B23-7E76-4489-B0E9-B5DA00D66FEB}" destId="{A94E623A-0E5A-4040-BF5E-1082F7D74F1B}" srcOrd="0" destOrd="0" parTransId="{2AB60FC2-691F-4567-BD3E-70AB7A8D0ADD}" sibTransId="{5C737865-62C2-4872-8390-D151D012B8D6}"/>
    <dgm:cxn modelId="{8C9EEE81-7F55-4424-B505-6DEC1BDF7995}" type="presOf" srcId="{1D67C426-A2B4-4DE9-A8E7-132DF4FEA405}" destId="{C235896C-9A3E-4D53-82CE-643EBD274399}" srcOrd="0" destOrd="5" presId="urn:microsoft.com/office/officeart/2005/8/layout/hList6"/>
    <dgm:cxn modelId="{605D71DC-E44E-442E-8D38-377414C29801}" srcId="{DF42BC39-D1E0-4F2A-91BE-EDFB4EDB8FCD}" destId="{80A1F093-1388-4B41-AF43-D93A18CB8A44}" srcOrd="1" destOrd="0" parTransId="{335D9B80-CD82-450B-A0EA-09BAA799552E}" sibTransId="{9834C2B3-EF66-4FC7-9FEE-FBB07232B0D6}"/>
    <dgm:cxn modelId="{9EDBA9AC-2C1B-42FC-A320-EE9CF6F4B3FF}" srcId="{FFE58B23-7E76-4489-B0E9-B5DA00D66FEB}" destId="{FA5FB4DA-9419-49EE-8801-EBEEAA56EB13}" srcOrd="2" destOrd="0" parTransId="{4B421B14-4C3E-43D9-929F-CD9879F8D501}" sibTransId="{740DD775-DC2D-42F1-9549-8AA7CBC1F8CD}"/>
    <dgm:cxn modelId="{59BD0C19-D841-4E68-B606-91B0FBF6F75E}" type="presOf" srcId="{DF42BC39-D1E0-4F2A-91BE-EDFB4EDB8FCD}" destId="{C235896C-9A3E-4D53-82CE-643EBD274399}" srcOrd="0" destOrd="0" presId="urn:microsoft.com/office/officeart/2005/8/layout/hList6"/>
    <dgm:cxn modelId="{D334FC42-7435-4FEB-A135-5022186750FC}" type="presOf" srcId="{D69BE9B9-1440-4F29-9345-C2DB278A2687}" destId="{92919EBB-C61C-4941-887A-0321BD81B91D}" srcOrd="0" destOrd="4" presId="urn:microsoft.com/office/officeart/2005/8/layout/hList6"/>
    <dgm:cxn modelId="{864D0FE1-9376-47F8-9139-AAE21EA77E53}" srcId="{FFE58B23-7E76-4489-B0E9-B5DA00D66FEB}" destId="{00AE41D9-C8B6-4BB4-9EEE-63E00F28589B}" srcOrd="5" destOrd="0" parTransId="{223E2D48-CF17-4FDB-99AB-083E4A07E319}" sibTransId="{95A908DC-5A40-4927-A203-8C32A83EBC49}"/>
    <dgm:cxn modelId="{1CE2FFA1-DF9D-4601-8F3C-AD1B62502BD4}" type="presOf" srcId="{9ADB276F-E493-4FCC-B0DD-AFFC4AF1ED11}" destId="{C235896C-9A3E-4D53-82CE-643EBD274399}" srcOrd="0" destOrd="3" presId="urn:microsoft.com/office/officeart/2005/8/layout/hList6"/>
    <dgm:cxn modelId="{B19D7787-34AD-463D-85C6-F4F9B522EC7A}" type="presOf" srcId="{954A2B2C-79C5-47AE-961F-CE5F81903815}" destId="{05399D4F-B7F3-4E99-BD29-3F5E5CDFBD10}" srcOrd="0" destOrd="0" presId="urn:microsoft.com/office/officeart/2005/8/layout/hList6"/>
    <dgm:cxn modelId="{C3AE9F56-2C94-4AAF-A0B0-6641F88B6349}" srcId="{954A2B2C-79C5-47AE-961F-CE5F81903815}" destId="{DF42BC39-D1E0-4F2A-91BE-EDFB4EDB8FCD}" srcOrd="2" destOrd="0" parTransId="{7BF03A1C-FFA7-4122-AF8A-3054B719B3F3}" sibTransId="{83093965-8577-49E1-978D-6C0ABAD3D86A}"/>
    <dgm:cxn modelId="{1E889EB6-4E46-4CB7-BFDE-0C1E46D78599}" type="presOf" srcId="{107E373B-557A-46F5-BF0E-D5D3F009C225}" destId="{92919EBB-C61C-4941-887A-0321BD81B91D}" srcOrd="0" destOrd="3" presId="urn:microsoft.com/office/officeart/2005/8/layout/hList6"/>
    <dgm:cxn modelId="{59CCBF16-EF22-487F-9C27-358A0173168A}" srcId="{FFE58B23-7E76-4489-B0E9-B5DA00D66FEB}" destId="{A5A36FC2-A3A4-4E7E-8193-1D5815044692}" srcOrd="3" destOrd="0" parTransId="{DE0B5E2F-A348-40FC-B20B-442FD24AF51D}" sibTransId="{8BD4FB66-F47D-4A93-AE6E-8AF48EB86534}"/>
    <dgm:cxn modelId="{FFC48EDA-0A8C-41C9-AB33-185A0793694F}" type="presOf" srcId="{A6021484-0C5A-4ABC-9BB4-63EC66916B80}" destId="{8E50AA3F-0A96-48E3-9B78-563C3942C06B}" srcOrd="0" destOrd="5" presId="urn:microsoft.com/office/officeart/2005/8/layout/hList6"/>
    <dgm:cxn modelId="{09CB08F4-13F0-4459-A764-5D05FA030AB9}" type="presOf" srcId="{00AE41D9-C8B6-4BB4-9EEE-63E00F28589B}" destId="{8E50AA3F-0A96-48E3-9B78-563C3942C06B}" srcOrd="0" destOrd="6" presId="urn:microsoft.com/office/officeart/2005/8/layout/hList6"/>
    <dgm:cxn modelId="{F2B9D482-99B8-4D3D-8502-10DB4096984A}" srcId="{954A2B2C-79C5-47AE-961F-CE5F81903815}" destId="{AA254759-8820-4A77-85A2-AE57739B04BC}" srcOrd="0" destOrd="0" parTransId="{068FCD8C-DA74-4614-8B72-B8E90A1396BB}" sibTransId="{D723EB04-8541-4A76-9986-0A62E073FE44}"/>
    <dgm:cxn modelId="{EBD9AB4D-EAD6-452B-AF61-E9A3BDCDA8BF}" type="presOf" srcId="{8C34BC2F-32E5-4106-B86F-BB589D9D42B8}" destId="{92919EBB-C61C-4941-887A-0321BD81B91D}" srcOrd="0" destOrd="1" presId="urn:microsoft.com/office/officeart/2005/8/layout/hList6"/>
    <dgm:cxn modelId="{BE4E3C43-073A-4DBD-BA6C-1A39A8BF8FBE}" srcId="{DF42BC39-D1E0-4F2A-91BE-EDFB4EDB8FCD}" destId="{0751DE16-C4DE-4923-9B70-86CEF4806FE5}" srcOrd="3" destOrd="0" parTransId="{68779F11-8B17-4F4A-9D58-8B22486B7022}" sibTransId="{B21A0D92-1CA0-43C8-A6B8-E1DC5B680177}"/>
    <dgm:cxn modelId="{53111197-B1C9-4EA4-BEFC-8919512AFD7C}" type="presOf" srcId="{AB4A167A-9C47-4A3A-80D7-85B6BB149D2C}" destId="{92919EBB-C61C-4941-887A-0321BD81B91D}" srcOrd="0" destOrd="2" presId="urn:microsoft.com/office/officeart/2005/8/layout/hList6"/>
    <dgm:cxn modelId="{77096AB7-A532-4EF9-BF40-1D4D39DE9B97}" type="presOf" srcId="{80A1F093-1388-4B41-AF43-D93A18CB8A44}" destId="{C235896C-9A3E-4D53-82CE-643EBD274399}" srcOrd="0" destOrd="2" presId="urn:microsoft.com/office/officeart/2005/8/layout/hList6"/>
    <dgm:cxn modelId="{F6D016A5-CFD6-4810-8B6D-1F7ED48240F5}" srcId="{954A2B2C-79C5-47AE-961F-CE5F81903815}" destId="{FFE58B23-7E76-4489-B0E9-B5DA00D66FEB}" srcOrd="1" destOrd="0" parTransId="{02904B84-230F-422D-A154-6E60D603CB6F}" sibTransId="{55F3607B-0EDD-433E-B746-7A8E96118F96}"/>
    <dgm:cxn modelId="{C4AE33DE-F57B-42D7-95AF-FD9275746BE9}" type="presOf" srcId="{FFE58B23-7E76-4489-B0E9-B5DA00D66FEB}" destId="{8E50AA3F-0A96-48E3-9B78-563C3942C06B}" srcOrd="0" destOrd="0" presId="urn:microsoft.com/office/officeart/2005/8/layout/hList6"/>
    <dgm:cxn modelId="{04E0275F-D5E3-4E33-BFFF-AA30175966D8}" type="presOf" srcId="{A5A36FC2-A3A4-4E7E-8193-1D5815044692}" destId="{8E50AA3F-0A96-48E3-9B78-563C3942C06B}" srcOrd="0" destOrd="4" presId="urn:microsoft.com/office/officeart/2005/8/layout/hList6"/>
    <dgm:cxn modelId="{6990CDBB-C698-4408-B19E-19A472178E4E}" srcId="{AA254759-8820-4A77-85A2-AE57739B04BC}" destId="{AB4A167A-9C47-4A3A-80D7-85B6BB149D2C}" srcOrd="1" destOrd="0" parTransId="{6131751C-55FF-4887-9B81-338AA8C70184}" sibTransId="{DA40A103-F544-4473-9B73-5ECE5C05ACA4}"/>
    <dgm:cxn modelId="{2F667675-CB3C-4B69-AFC6-6CB613EE87E8}" srcId="{FFE58B23-7E76-4489-B0E9-B5DA00D66FEB}" destId="{52600B02-C3A7-49B4-8EEF-C6FA84E94D3B}" srcOrd="1" destOrd="0" parTransId="{849846FA-EF3C-46FE-B891-753DABC5FDA6}" sibTransId="{D749D32A-BBC2-414A-9229-9EB233369515}"/>
    <dgm:cxn modelId="{B3117AC1-2AC2-477A-A594-5A5A35F496B7}" type="presOf" srcId="{A94E623A-0E5A-4040-BF5E-1082F7D74F1B}" destId="{8E50AA3F-0A96-48E3-9B78-563C3942C06B}" srcOrd="0" destOrd="1" presId="urn:microsoft.com/office/officeart/2005/8/layout/hList6"/>
    <dgm:cxn modelId="{CC917128-0427-4295-B615-B61D4B9CC163}" srcId="{AA254759-8820-4A77-85A2-AE57739B04BC}" destId="{107E373B-557A-46F5-BF0E-D5D3F009C225}" srcOrd="2" destOrd="0" parTransId="{0FA28322-6BD0-44DC-A35D-D1BC4008C445}" sibTransId="{AA193597-D911-41A3-9CBF-88DEDDDFB6C3}"/>
    <dgm:cxn modelId="{66588C5D-E067-47BB-BB58-7E6B38F374B4}" srcId="{AA254759-8820-4A77-85A2-AE57739B04BC}" destId="{D69BE9B9-1440-4F29-9345-C2DB278A2687}" srcOrd="3" destOrd="0" parTransId="{8ECD2E5A-5C24-4886-AA12-D9E562F22F0A}" sibTransId="{CEA1BDAC-EC0D-44F2-A251-EE2BEA013951}"/>
    <dgm:cxn modelId="{6FE7D396-1CA7-4CA7-93B0-E87FA33FD394}" type="presOf" srcId="{57B2047C-F009-4606-8D5D-D5CDD711A005}" destId="{8E50AA3F-0A96-48E3-9B78-563C3942C06B}" srcOrd="0" destOrd="7" presId="urn:microsoft.com/office/officeart/2005/8/layout/hList6"/>
    <dgm:cxn modelId="{B81A66C3-7803-4582-B768-4D71B5572747}" srcId="{FFE58B23-7E76-4489-B0E9-B5DA00D66FEB}" destId="{57B2047C-F009-4606-8D5D-D5CDD711A005}" srcOrd="6" destOrd="0" parTransId="{CC9C53C5-F850-475C-95CE-C2441D66FB59}" sibTransId="{CFB5DA88-EE79-4950-9093-8CEA7B796047}"/>
    <dgm:cxn modelId="{B1EDADBB-4E95-45EE-B1C7-416946C6DAC3}" type="presOf" srcId="{FA5FB4DA-9419-49EE-8801-EBEEAA56EB13}" destId="{8E50AA3F-0A96-48E3-9B78-563C3942C06B}" srcOrd="0" destOrd="3" presId="urn:microsoft.com/office/officeart/2005/8/layout/hList6"/>
    <dgm:cxn modelId="{19309D20-1D07-4B26-A259-76C1001A13D2}" srcId="{AA254759-8820-4A77-85A2-AE57739B04BC}" destId="{8C34BC2F-32E5-4106-B86F-BB589D9D42B8}" srcOrd="0" destOrd="0" parTransId="{30D6A331-BC7D-4635-A8D2-756FE3CD9C1D}" sibTransId="{C78E0D87-61D5-4EFE-B464-1AF1B564970D}"/>
    <dgm:cxn modelId="{03FE5046-2CC8-47AB-A21C-1E410E4F5586}" type="presOf" srcId="{52600B02-C3A7-49B4-8EEF-C6FA84E94D3B}" destId="{8E50AA3F-0A96-48E3-9B78-563C3942C06B}" srcOrd="0" destOrd="2" presId="urn:microsoft.com/office/officeart/2005/8/layout/hList6"/>
    <dgm:cxn modelId="{3F7DA6F6-9060-45AA-B2DF-0328F2E4658C}" type="presOf" srcId="{0751DE16-C4DE-4923-9B70-86CEF4806FE5}" destId="{C235896C-9A3E-4D53-82CE-643EBD274399}" srcOrd="0" destOrd="4" presId="urn:microsoft.com/office/officeart/2005/8/layout/hList6"/>
    <dgm:cxn modelId="{960F624B-3D0A-434B-A4AE-8C19E6827CD7}" type="presParOf" srcId="{05399D4F-B7F3-4E99-BD29-3F5E5CDFBD10}" destId="{92919EBB-C61C-4941-887A-0321BD81B91D}" srcOrd="0" destOrd="0" presId="urn:microsoft.com/office/officeart/2005/8/layout/hList6"/>
    <dgm:cxn modelId="{1C39A090-3072-47E4-AD2D-5A8FB5658DBA}" type="presParOf" srcId="{05399D4F-B7F3-4E99-BD29-3F5E5CDFBD10}" destId="{A6C758ED-6F52-4423-845C-D435AB98D724}" srcOrd="1" destOrd="0" presId="urn:microsoft.com/office/officeart/2005/8/layout/hList6"/>
    <dgm:cxn modelId="{ADFEA264-EFD9-4D52-A763-1965AB2ADA62}" type="presParOf" srcId="{05399D4F-B7F3-4E99-BD29-3F5E5CDFBD10}" destId="{8E50AA3F-0A96-48E3-9B78-563C3942C06B}" srcOrd="2" destOrd="0" presId="urn:microsoft.com/office/officeart/2005/8/layout/hList6"/>
    <dgm:cxn modelId="{2EDEE224-348F-4298-AE64-C2B6ACA3F0CC}" type="presParOf" srcId="{05399D4F-B7F3-4E99-BD29-3F5E5CDFBD10}" destId="{95BBA781-4E02-4A7D-8911-4FD5014BBAC0}" srcOrd="3" destOrd="0" presId="urn:microsoft.com/office/officeart/2005/8/layout/hList6"/>
    <dgm:cxn modelId="{A674E9EE-A2AF-4115-8736-2E87881D5EF5}" type="presParOf" srcId="{05399D4F-B7F3-4E99-BD29-3F5E5CDFBD10}" destId="{C235896C-9A3E-4D53-82CE-643EBD274399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8E9F841-3DC6-45E1-9EBB-D36DAD36205A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118B45-9F57-41D9-8CD3-F5DA2D5F7B74}">
      <dgm:prSet phldrT="[Text]"/>
      <dgm:spPr/>
      <dgm:t>
        <a:bodyPr/>
        <a:lstStyle/>
        <a:p>
          <a:r>
            <a:rPr lang="en-US" dirty="0" smtClean="0"/>
            <a:t>Partnership</a:t>
          </a:r>
          <a:endParaRPr lang="en-US" dirty="0"/>
        </a:p>
      </dgm:t>
    </dgm:pt>
    <dgm:pt modelId="{4B41199A-6244-451E-9AAB-B24CC7460A12}" type="parTrans" cxnId="{3529C992-6B1D-4AE6-9270-E3EABC048988}">
      <dgm:prSet/>
      <dgm:spPr/>
      <dgm:t>
        <a:bodyPr/>
        <a:lstStyle/>
        <a:p>
          <a:endParaRPr lang="en-US"/>
        </a:p>
      </dgm:t>
    </dgm:pt>
    <dgm:pt modelId="{5D0E5DC0-F4DB-4C52-8416-B1C1DD7D3CA2}" type="sibTrans" cxnId="{3529C992-6B1D-4AE6-9270-E3EABC048988}">
      <dgm:prSet/>
      <dgm:spPr/>
      <dgm:t>
        <a:bodyPr/>
        <a:lstStyle/>
        <a:p>
          <a:endParaRPr lang="en-US"/>
        </a:p>
      </dgm:t>
    </dgm:pt>
    <dgm:pt modelId="{F86B3726-EA32-467A-BCEF-E643D9144326}">
      <dgm:prSet phldrT="[Text]"/>
      <dgm:spPr/>
      <dgm:t>
        <a:bodyPr/>
        <a:lstStyle/>
        <a:p>
          <a:r>
            <a:rPr lang="en-US" dirty="0" smtClean="0"/>
            <a:t>HPC, CHIA, </a:t>
          </a:r>
          <a:r>
            <a:rPr lang="en-US" dirty="0" err="1" smtClean="0"/>
            <a:t>Lewin</a:t>
          </a:r>
          <a:r>
            <a:rPr lang="en-US" dirty="0" smtClean="0"/>
            <a:t> Group</a:t>
          </a:r>
          <a:endParaRPr lang="en-US" dirty="0"/>
        </a:p>
      </dgm:t>
    </dgm:pt>
    <dgm:pt modelId="{FE0B8EEB-A81F-4909-A4EB-FCB70418135A}" type="parTrans" cxnId="{655F87C1-C7EE-4E46-98BE-66FFC29A2468}">
      <dgm:prSet/>
      <dgm:spPr/>
      <dgm:t>
        <a:bodyPr/>
        <a:lstStyle/>
        <a:p>
          <a:endParaRPr lang="en-US"/>
        </a:p>
      </dgm:t>
    </dgm:pt>
    <dgm:pt modelId="{6B9FC183-701B-4E04-9081-A26F4F04709A}" type="sibTrans" cxnId="{655F87C1-C7EE-4E46-98BE-66FFC29A2468}">
      <dgm:prSet/>
      <dgm:spPr/>
      <dgm:t>
        <a:bodyPr/>
        <a:lstStyle/>
        <a:p>
          <a:endParaRPr lang="en-US"/>
        </a:p>
      </dgm:t>
    </dgm:pt>
    <dgm:pt modelId="{0E8D1E3B-5E53-4D2B-A322-60B426B39833}">
      <dgm:prSet phldrT="[Text]"/>
      <dgm:spPr/>
      <dgm:t>
        <a:bodyPr/>
        <a:lstStyle/>
        <a:p>
          <a:r>
            <a:rPr lang="en-US" dirty="0" smtClean="0"/>
            <a:t>Kick-Off Meeting 8/6/13</a:t>
          </a:r>
          <a:endParaRPr lang="en-US" dirty="0"/>
        </a:p>
      </dgm:t>
    </dgm:pt>
    <dgm:pt modelId="{FFD20A70-CC8A-45DC-BE02-2307721A8347}" type="parTrans" cxnId="{415DCADC-CB42-465B-9734-01A7EB664AE6}">
      <dgm:prSet/>
      <dgm:spPr/>
      <dgm:t>
        <a:bodyPr/>
        <a:lstStyle/>
        <a:p>
          <a:endParaRPr lang="en-US"/>
        </a:p>
      </dgm:t>
    </dgm:pt>
    <dgm:pt modelId="{983A2C1F-E435-460F-AA9C-C54826CC7323}" type="sibTrans" cxnId="{415DCADC-CB42-465B-9734-01A7EB664AE6}">
      <dgm:prSet/>
      <dgm:spPr/>
      <dgm:t>
        <a:bodyPr/>
        <a:lstStyle/>
        <a:p>
          <a:endParaRPr lang="en-US"/>
        </a:p>
      </dgm:t>
    </dgm:pt>
    <dgm:pt modelId="{B134B1DE-9C02-49B2-94DD-C2FD53B474F6}">
      <dgm:prSet phldrT="[Text]"/>
      <dgm:spPr/>
      <dgm:t>
        <a:bodyPr/>
        <a:lstStyle/>
        <a:p>
          <a:r>
            <a:rPr lang="en-US" dirty="0" smtClean="0"/>
            <a:t>Timeline</a:t>
          </a:r>
          <a:endParaRPr lang="en-US" dirty="0"/>
        </a:p>
      </dgm:t>
    </dgm:pt>
    <dgm:pt modelId="{8ADB0D50-DF31-498F-A8B3-FF8F30E2581A}" type="parTrans" cxnId="{A0CFE807-6F6D-4934-87A5-FFCB8CF006B6}">
      <dgm:prSet/>
      <dgm:spPr/>
      <dgm:t>
        <a:bodyPr/>
        <a:lstStyle/>
        <a:p>
          <a:endParaRPr lang="en-US"/>
        </a:p>
      </dgm:t>
    </dgm:pt>
    <dgm:pt modelId="{FF9DCD5A-4A5C-42FF-84AC-8B382950555D}" type="sibTrans" cxnId="{A0CFE807-6F6D-4934-87A5-FFCB8CF006B6}">
      <dgm:prSet/>
      <dgm:spPr/>
      <dgm:t>
        <a:bodyPr/>
        <a:lstStyle/>
        <a:p>
          <a:endParaRPr lang="en-US"/>
        </a:p>
      </dgm:t>
    </dgm:pt>
    <dgm:pt modelId="{FD1FF7BE-495D-47FD-89B8-26F835E42EF7}">
      <dgm:prSet phldrT="[Text]"/>
      <dgm:spPr/>
      <dgm:t>
        <a:bodyPr/>
        <a:lstStyle/>
        <a:p>
          <a:r>
            <a:rPr lang="en-US" dirty="0" smtClean="0"/>
            <a:t>APCD Data Evaluation – Sept 2013</a:t>
          </a:r>
          <a:endParaRPr lang="en-US" dirty="0"/>
        </a:p>
      </dgm:t>
    </dgm:pt>
    <dgm:pt modelId="{E79B0C6F-DDE7-450E-A057-72C960B67B95}" type="parTrans" cxnId="{5BC6D211-FD7E-44B2-AE9B-6770D3218FAA}">
      <dgm:prSet/>
      <dgm:spPr/>
      <dgm:t>
        <a:bodyPr/>
        <a:lstStyle/>
        <a:p>
          <a:endParaRPr lang="en-US"/>
        </a:p>
      </dgm:t>
    </dgm:pt>
    <dgm:pt modelId="{E60CD4B4-5565-4CC2-9F5E-539595C810CF}" type="sibTrans" cxnId="{5BC6D211-FD7E-44B2-AE9B-6770D3218FAA}">
      <dgm:prSet/>
      <dgm:spPr/>
      <dgm:t>
        <a:bodyPr/>
        <a:lstStyle/>
        <a:p>
          <a:endParaRPr lang="en-US"/>
        </a:p>
      </dgm:t>
    </dgm:pt>
    <dgm:pt modelId="{E055D8A4-FDB1-4B57-9740-6BB00793F851}">
      <dgm:prSet phldrT="[Text]"/>
      <dgm:spPr/>
      <dgm:t>
        <a:bodyPr/>
        <a:lstStyle/>
        <a:p>
          <a:r>
            <a:rPr lang="en-US" dirty="0" smtClean="0"/>
            <a:t>Medical Cost Trends &amp; Utilization – Dec 2013</a:t>
          </a:r>
          <a:endParaRPr lang="en-US" dirty="0"/>
        </a:p>
      </dgm:t>
    </dgm:pt>
    <dgm:pt modelId="{DD89C128-3748-401B-95D6-F31C76A33B12}" type="parTrans" cxnId="{8F794CAD-90BD-4471-BDE7-06060C9E0906}">
      <dgm:prSet/>
      <dgm:spPr/>
      <dgm:t>
        <a:bodyPr/>
        <a:lstStyle/>
        <a:p>
          <a:endParaRPr lang="en-US"/>
        </a:p>
      </dgm:t>
    </dgm:pt>
    <dgm:pt modelId="{814E946B-3F45-4B95-B071-0CA5F62ECE95}" type="sibTrans" cxnId="{8F794CAD-90BD-4471-BDE7-06060C9E0906}">
      <dgm:prSet/>
      <dgm:spPr/>
      <dgm:t>
        <a:bodyPr/>
        <a:lstStyle/>
        <a:p>
          <a:endParaRPr lang="en-US"/>
        </a:p>
      </dgm:t>
    </dgm:pt>
    <dgm:pt modelId="{92D3F49F-9967-4012-A47D-17A2A9AF0782}">
      <dgm:prSet phldrT="[Text]"/>
      <dgm:spPr/>
      <dgm:t>
        <a:bodyPr/>
        <a:lstStyle/>
        <a:p>
          <a:r>
            <a:rPr lang="en-US" dirty="0" smtClean="0"/>
            <a:t>Outcome</a:t>
          </a:r>
          <a:endParaRPr lang="en-US" dirty="0"/>
        </a:p>
      </dgm:t>
    </dgm:pt>
    <dgm:pt modelId="{60DB9D51-95B7-4E8B-86B7-C36A60DC80A7}" type="parTrans" cxnId="{AC59A55C-D2FB-4ABC-9371-AE2664C8699F}">
      <dgm:prSet/>
      <dgm:spPr/>
      <dgm:t>
        <a:bodyPr/>
        <a:lstStyle/>
        <a:p>
          <a:endParaRPr lang="en-US"/>
        </a:p>
      </dgm:t>
    </dgm:pt>
    <dgm:pt modelId="{BE48774C-A5C2-4EF9-AA7A-33F2DC0E4F9D}" type="sibTrans" cxnId="{AC59A55C-D2FB-4ABC-9371-AE2664C8699F}">
      <dgm:prSet/>
      <dgm:spPr/>
      <dgm:t>
        <a:bodyPr/>
        <a:lstStyle/>
        <a:p>
          <a:endParaRPr lang="en-US"/>
        </a:p>
      </dgm:t>
    </dgm:pt>
    <dgm:pt modelId="{C74D3D71-9B87-49D3-8E8C-FCD60F9BB8DD}">
      <dgm:prSet phldrT="[Text]"/>
      <dgm:spPr/>
      <dgm:t>
        <a:bodyPr/>
        <a:lstStyle/>
        <a:p>
          <a:r>
            <a:rPr lang="en-US" dirty="0" smtClean="0"/>
            <a:t>Discussions with payers on findings</a:t>
          </a:r>
          <a:endParaRPr lang="en-US" dirty="0"/>
        </a:p>
      </dgm:t>
    </dgm:pt>
    <dgm:pt modelId="{EEF12CEA-F69C-4C49-A66E-31FDB1ADE487}" type="parTrans" cxnId="{67EEB842-718A-44C0-854F-2F3902317FFA}">
      <dgm:prSet/>
      <dgm:spPr/>
      <dgm:t>
        <a:bodyPr/>
        <a:lstStyle/>
        <a:p>
          <a:endParaRPr lang="en-US"/>
        </a:p>
      </dgm:t>
    </dgm:pt>
    <dgm:pt modelId="{0E5392F8-8DCE-433D-B9F0-1ECCC2C910EB}" type="sibTrans" cxnId="{67EEB842-718A-44C0-854F-2F3902317FFA}">
      <dgm:prSet/>
      <dgm:spPr/>
      <dgm:t>
        <a:bodyPr/>
        <a:lstStyle/>
        <a:p>
          <a:endParaRPr lang="en-US"/>
        </a:p>
      </dgm:t>
    </dgm:pt>
    <dgm:pt modelId="{C24D8BBE-1B62-4FE7-96D7-A388970BD179}">
      <dgm:prSet phldrT="[Text]"/>
      <dgm:spPr/>
      <dgm:t>
        <a:bodyPr/>
        <a:lstStyle/>
        <a:p>
          <a:r>
            <a:rPr lang="en-US" dirty="0" smtClean="0"/>
            <a:t>Final Report and Analytics</a:t>
          </a:r>
          <a:endParaRPr lang="en-US" dirty="0"/>
        </a:p>
      </dgm:t>
    </dgm:pt>
    <dgm:pt modelId="{617AE5FC-B860-48D6-A593-EFC3B96A2E4E}" type="parTrans" cxnId="{83FB62E6-B289-4132-9FE8-814C5EE68930}">
      <dgm:prSet/>
      <dgm:spPr/>
      <dgm:t>
        <a:bodyPr/>
        <a:lstStyle/>
        <a:p>
          <a:endParaRPr lang="en-US"/>
        </a:p>
      </dgm:t>
    </dgm:pt>
    <dgm:pt modelId="{D1B87BB9-B128-49C3-865D-E4E2AFFB3A3C}" type="sibTrans" cxnId="{83FB62E6-B289-4132-9FE8-814C5EE68930}">
      <dgm:prSet/>
      <dgm:spPr/>
      <dgm:t>
        <a:bodyPr/>
        <a:lstStyle/>
        <a:p>
          <a:endParaRPr lang="en-US"/>
        </a:p>
      </dgm:t>
    </dgm:pt>
    <dgm:pt modelId="{2179F763-1830-4CA2-8E35-F8B5B9C05F9C}" type="pres">
      <dgm:prSet presAssocID="{A8E9F841-3DC6-45E1-9EBB-D36DAD36205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FE5447-9301-444A-8FA6-4A05F11D25A9}" type="pres">
      <dgm:prSet presAssocID="{2F118B45-9F57-41D9-8CD3-F5DA2D5F7B74}" presName="composite" presStyleCnt="0"/>
      <dgm:spPr/>
    </dgm:pt>
    <dgm:pt modelId="{A36FF34A-2C25-4047-92D9-C6592C37632E}" type="pres">
      <dgm:prSet presAssocID="{2F118B45-9F57-41D9-8CD3-F5DA2D5F7B74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30A37D-14D6-4998-8231-F072AE8BB4DD}" type="pres">
      <dgm:prSet presAssocID="{2F118B45-9F57-41D9-8CD3-F5DA2D5F7B74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03B5DB-995C-4C48-92F2-44966E9C167D}" type="pres">
      <dgm:prSet presAssocID="{5D0E5DC0-F4DB-4C52-8416-B1C1DD7D3CA2}" presName="sp" presStyleCnt="0"/>
      <dgm:spPr/>
    </dgm:pt>
    <dgm:pt modelId="{85BEBF68-FDA5-4A9D-959A-52AC0B3F329F}" type="pres">
      <dgm:prSet presAssocID="{B134B1DE-9C02-49B2-94DD-C2FD53B474F6}" presName="composite" presStyleCnt="0"/>
      <dgm:spPr/>
    </dgm:pt>
    <dgm:pt modelId="{33222AD8-3E2B-4AC0-BD43-31A113B759DF}" type="pres">
      <dgm:prSet presAssocID="{B134B1DE-9C02-49B2-94DD-C2FD53B474F6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AD714B-0D22-4BEF-8240-AE234ABAB0E4}" type="pres">
      <dgm:prSet presAssocID="{B134B1DE-9C02-49B2-94DD-C2FD53B474F6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E1473D-EFA3-473A-A423-AB94AEDB0AFA}" type="pres">
      <dgm:prSet presAssocID="{FF9DCD5A-4A5C-42FF-84AC-8B382950555D}" presName="sp" presStyleCnt="0"/>
      <dgm:spPr/>
    </dgm:pt>
    <dgm:pt modelId="{618434EF-B474-464E-AAD2-CDFEF9581580}" type="pres">
      <dgm:prSet presAssocID="{92D3F49F-9967-4012-A47D-17A2A9AF0782}" presName="composite" presStyleCnt="0"/>
      <dgm:spPr/>
    </dgm:pt>
    <dgm:pt modelId="{D667091E-84A6-4273-ADD9-101ED015EAD6}" type="pres">
      <dgm:prSet presAssocID="{92D3F49F-9967-4012-A47D-17A2A9AF0782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E8FEE7-3C6B-40C8-A1AD-5F23C4DAF847}" type="pres">
      <dgm:prSet presAssocID="{92D3F49F-9967-4012-A47D-17A2A9AF0782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3BD150-5EA8-4A00-A320-C3FC2C25E0E7}" type="presOf" srcId="{E055D8A4-FDB1-4B57-9740-6BB00793F851}" destId="{91AD714B-0D22-4BEF-8240-AE234ABAB0E4}" srcOrd="0" destOrd="1" presId="urn:microsoft.com/office/officeart/2005/8/layout/chevron2"/>
    <dgm:cxn modelId="{5BC6D211-FD7E-44B2-AE9B-6770D3218FAA}" srcId="{B134B1DE-9C02-49B2-94DD-C2FD53B474F6}" destId="{FD1FF7BE-495D-47FD-89B8-26F835E42EF7}" srcOrd="0" destOrd="0" parTransId="{E79B0C6F-DDE7-450E-A057-72C960B67B95}" sibTransId="{E60CD4B4-5565-4CC2-9F5E-539595C810CF}"/>
    <dgm:cxn modelId="{A0CFE807-6F6D-4934-87A5-FFCB8CF006B6}" srcId="{A8E9F841-3DC6-45E1-9EBB-D36DAD36205A}" destId="{B134B1DE-9C02-49B2-94DD-C2FD53B474F6}" srcOrd="1" destOrd="0" parTransId="{8ADB0D50-DF31-498F-A8B3-FF8F30E2581A}" sibTransId="{FF9DCD5A-4A5C-42FF-84AC-8B382950555D}"/>
    <dgm:cxn modelId="{14A24D62-168F-4FB3-9FF4-031195EA05FD}" type="presOf" srcId="{2F118B45-9F57-41D9-8CD3-F5DA2D5F7B74}" destId="{A36FF34A-2C25-4047-92D9-C6592C37632E}" srcOrd="0" destOrd="0" presId="urn:microsoft.com/office/officeart/2005/8/layout/chevron2"/>
    <dgm:cxn modelId="{1793CE89-3FB0-4758-ABAF-B8F5185C93C6}" type="presOf" srcId="{B134B1DE-9C02-49B2-94DD-C2FD53B474F6}" destId="{33222AD8-3E2B-4AC0-BD43-31A113B759DF}" srcOrd="0" destOrd="0" presId="urn:microsoft.com/office/officeart/2005/8/layout/chevron2"/>
    <dgm:cxn modelId="{67EEB842-718A-44C0-854F-2F3902317FFA}" srcId="{92D3F49F-9967-4012-A47D-17A2A9AF0782}" destId="{C74D3D71-9B87-49D3-8E8C-FCD60F9BB8DD}" srcOrd="0" destOrd="0" parTransId="{EEF12CEA-F69C-4C49-A66E-31FDB1ADE487}" sibTransId="{0E5392F8-8DCE-433D-B9F0-1ECCC2C910EB}"/>
    <dgm:cxn modelId="{2F5CF266-137F-4E4C-A8E8-463C16DEAF7E}" type="presOf" srcId="{A8E9F841-3DC6-45E1-9EBB-D36DAD36205A}" destId="{2179F763-1830-4CA2-8E35-F8B5B9C05F9C}" srcOrd="0" destOrd="0" presId="urn:microsoft.com/office/officeart/2005/8/layout/chevron2"/>
    <dgm:cxn modelId="{3529C992-6B1D-4AE6-9270-E3EABC048988}" srcId="{A8E9F841-3DC6-45E1-9EBB-D36DAD36205A}" destId="{2F118B45-9F57-41D9-8CD3-F5DA2D5F7B74}" srcOrd="0" destOrd="0" parTransId="{4B41199A-6244-451E-9AAB-B24CC7460A12}" sibTransId="{5D0E5DC0-F4DB-4C52-8416-B1C1DD7D3CA2}"/>
    <dgm:cxn modelId="{57294A5E-62C3-4469-A79D-C172BB9ECF1D}" type="presOf" srcId="{0E8D1E3B-5E53-4D2B-A322-60B426B39833}" destId="{7E30A37D-14D6-4998-8231-F072AE8BB4DD}" srcOrd="0" destOrd="1" presId="urn:microsoft.com/office/officeart/2005/8/layout/chevron2"/>
    <dgm:cxn modelId="{C8825D6C-5639-4D57-8BD0-7E167C87ACA4}" type="presOf" srcId="{92D3F49F-9967-4012-A47D-17A2A9AF0782}" destId="{D667091E-84A6-4273-ADD9-101ED015EAD6}" srcOrd="0" destOrd="0" presId="urn:microsoft.com/office/officeart/2005/8/layout/chevron2"/>
    <dgm:cxn modelId="{A7EFAED0-3A5B-4F3B-942D-A41974EE02CE}" type="presOf" srcId="{FD1FF7BE-495D-47FD-89B8-26F835E42EF7}" destId="{91AD714B-0D22-4BEF-8240-AE234ABAB0E4}" srcOrd="0" destOrd="0" presId="urn:microsoft.com/office/officeart/2005/8/layout/chevron2"/>
    <dgm:cxn modelId="{B9ED2205-FEE4-4D16-8409-2064A8BAE31C}" type="presOf" srcId="{F86B3726-EA32-467A-BCEF-E643D9144326}" destId="{7E30A37D-14D6-4998-8231-F072AE8BB4DD}" srcOrd="0" destOrd="0" presId="urn:microsoft.com/office/officeart/2005/8/layout/chevron2"/>
    <dgm:cxn modelId="{AC59A55C-D2FB-4ABC-9371-AE2664C8699F}" srcId="{A8E9F841-3DC6-45E1-9EBB-D36DAD36205A}" destId="{92D3F49F-9967-4012-A47D-17A2A9AF0782}" srcOrd="2" destOrd="0" parTransId="{60DB9D51-95B7-4E8B-86B7-C36A60DC80A7}" sibTransId="{BE48774C-A5C2-4EF9-AA7A-33F2DC0E4F9D}"/>
    <dgm:cxn modelId="{8F794CAD-90BD-4471-BDE7-06060C9E0906}" srcId="{B134B1DE-9C02-49B2-94DD-C2FD53B474F6}" destId="{E055D8A4-FDB1-4B57-9740-6BB00793F851}" srcOrd="1" destOrd="0" parTransId="{DD89C128-3748-401B-95D6-F31C76A33B12}" sibTransId="{814E946B-3F45-4B95-B071-0CA5F62ECE95}"/>
    <dgm:cxn modelId="{B2E3D519-440C-4D52-8F70-A1B557874AE2}" type="presOf" srcId="{C74D3D71-9B87-49D3-8E8C-FCD60F9BB8DD}" destId="{F5E8FEE7-3C6B-40C8-A1AD-5F23C4DAF847}" srcOrd="0" destOrd="0" presId="urn:microsoft.com/office/officeart/2005/8/layout/chevron2"/>
    <dgm:cxn modelId="{655F87C1-C7EE-4E46-98BE-66FFC29A2468}" srcId="{2F118B45-9F57-41D9-8CD3-F5DA2D5F7B74}" destId="{F86B3726-EA32-467A-BCEF-E643D9144326}" srcOrd="0" destOrd="0" parTransId="{FE0B8EEB-A81F-4909-A4EB-FCB70418135A}" sibTransId="{6B9FC183-701B-4E04-9081-A26F4F04709A}"/>
    <dgm:cxn modelId="{415DCADC-CB42-465B-9734-01A7EB664AE6}" srcId="{2F118B45-9F57-41D9-8CD3-F5DA2D5F7B74}" destId="{0E8D1E3B-5E53-4D2B-A322-60B426B39833}" srcOrd="1" destOrd="0" parTransId="{FFD20A70-CC8A-45DC-BE02-2307721A8347}" sibTransId="{983A2C1F-E435-460F-AA9C-C54826CC7323}"/>
    <dgm:cxn modelId="{83FB62E6-B289-4132-9FE8-814C5EE68930}" srcId="{92D3F49F-9967-4012-A47D-17A2A9AF0782}" destId="{C24D8BBE-1B62-4FE7-96D7-A388970BD179}" srcOrd="1" destOrd="0" parTransId="{617AE5FC-B860-48D6-A593-EFC3B96A2E4E}" sibTransId="{D1B87BB9-B128-49C3-865D-E4E2AFFB3A3C}"/>
    <dgm:cxn modelId="{C3AFBDC8-FCA0-4093-9665-A9F2A05F3CB4}" type="presOf" srcId="{C24D8BBE-1B62-4FE7-96D7-A388970BD179}" destId="{F5E8FEE7-3C6B-40C8-A1AD-5F23C4DAF847}" srcOrd="0" destOrd="1" presId="urn:microsoft.com/office/officeart/2005/8/layout/chevron2"/>
    <dgm:cxn modelId="{75F413F7-74FE-49B6-AB86-C145746E357D}" type="presParOf" srcId="{2179F763-1830-4CA2-8E35-F8B5B9C05F9C}" destId="{C4FE5447-9301-444A-8FA6-4A05F11D25A9}" srcOrd="0" destOrd="0" presId="urn:microsoft.com/office/officeart/2005/8/layout/chevron2"/>
    <dgm:cxn modelId="{622D3239-D2EF-4CEC-9B26-BE8ADEA9F857}" type="presParOf" srcId="{C4FE5447-9301-444A-8FA6-4A05F11D25A9}" destId="{A36FF34A-2C25-4047-92D9-C6592C37632E}" srcOrd="0" destOrd="0" presId="urn:microsoft.com/office/officeart/2005/8/layout/chevron2"/>
    <dgm:cxn modelId="{DF7796D1-8337-424D-AC95-BAB37D20632C}" type="presParOf" srcId="{C4FE5447-9301-444A-8FA6-4A05F11D25A9}" destId="{7E30A37D-14D6-4998-8231-F072AE8BB4DD}" srcOrd="1" destOrd="0" presId="urn:microsoft.com/office/officeart/2005/8/layout/chevron2"/>
    <dgm:cxn modelId="{225F47DD-1993-4A2C-97FA-E6DD6DBF9897}" type="presParOf" srcId="{2179F763-1830-4CA2-8E35-F8B5B9C05F9C}" destId="{9A03B5DB-995C-4C48-92F2-44966E9C167D}" srcOrd="1" destOrd="0" presId="urn:microsoft.com/office/officeart/2005/8/layout/chevron2"/>
    <dgm:cxn modelId="{5F56E220-6712-41DD-864C-14994003F1F2}" type="presParOf" srcId="{2179F763-1830-4CA2-8E35-F8B5B9C05F9C}" destId="{85BEBF68-FDA5-4A9D-959A-52AC0B3F329F}" srcOrd="2" destOrd="0" presId="urn:microsoft.com/office/officeart/2005/8/layout/chevron2"/>
    <dgm:cxn modelId="{5B619C95-0B92-4D5E-9B89-40D3FC3D364A}" type="presParOf" srcId="{85BEBF68-FDA5-4A9D-959A-52AC0B3F329F}" destId="{33222AD8-3E2B-4AC0-BD43-31A113B759DF}" srcOrd="0" destOrd="0" presId="urn:microsoft.com/office/officeart/2005/8/layout/chevron2"/>
    <dgm:cxn modelId="{7F930671-85A5-4EFE-8489-3B59F61A19B0}" type="presParOf" srcId="{85BEBF68-FDA5-4A9D-959A-52AC0B3F329F}" destId="{91AD714B-0D22-4BEF-8240-AE234ABAB0E4}" srcOrd="1" destOrd="0" presId="urn:microsoft.com/office/officeart/2005/8/layout/chevron2"/>
    <dgm:cxn modelId="{1B1A5BFE-7940-4705-B562-5EFEBE011FD6}" type="presParOf" srcId="{2179F763-1830-4CA2-8E35-F8B5B9C05F9C}" destId="{9BE1473D-EFA3-473A-A423-AB94AEDB0AFA}" srcOrd="3" destOrd="0" presId="urn:microsoft.com/office/officeart/2005/8/layout/chevron2"/>
    <dgm:cxn modelId="{495586EB-77C3-48F5-AA2D-E09BFC39549B}" type="presParOf" srcId="{2179F763-1830-4CA2-8E35-F8B5B9C05F9C}" destId="{618434EF-B474-464E-AAD2-CDFEF9581580}" srcOrd="4" destOrd="0" presId="urn:microsoft.com/office/officeart/2005/8/layout/chevron2"/>
    <dgm:cxn modelId="{A8A52CC0-F058-4DE9-AB9F-87A49CCBC7B1}" type="presParOf" srcId="{618434EF-B474-464E-AAD2-CDFEF9581580}" destId="{D667091E-84A6-4273-ADD9-101ED015EAD6}" srcOrd="0" destOrd="0" presId="urn:microsoft.com/office/officeart/2005/8/layout/chevron2"/>
    <dgm:cxn modelId="{C4B8B99B-435A-4BAE-8315-280424CCEA59}" type="presParOf" srcId="{618434EF-B474-464E-AAD2-CDFEF9581580}" destId="{F5E8FEE7-3C6B-40C8-A1AD-5F23C4DAF84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4B3C937-9597-4228-BA09-A522699E87BC}">
      <dsp:nvSpPr>
        <dsp:cNvPr id="0" name=""/>
        <dsp:cNvSpPr/>
      </dsp:nvSpPr>
      <dsp:spPr>
        <a:xfrm>
          <a:off x="1828799" y="50799"/>
          <a:ext cx="2438400" cy="2438400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Data Intake: New fields/edits</a:t>
          </a:r>
          <a:endParaRPr lang="en-US" sz="2400" kern="1200" dirty="0"/>
        </a:p>
      </dsp:txBody>
      <dsp:txXfrm>
        <a:off x="2153920" y="477519"/>
        <a:ext cx="1788160" cy="1097280"/>
      </dsp:txXfrm>
    </dsp:sp>
    <dsp:sp modelId="{BAEB15F7-3AD6-4C63-8D2F-AE56324A6988}">
      <dsp:nvSpPr>
        <dsp:cNvPr id="0" name=""/>
        <dsp:cNvSpPr/>
      </dsp:nvSpPr>
      <dsp:spPr>
        <a:xfrm>
          <a:off x="2708656" y="1574800"/>
          <a:ext cx="2438400" cy="2438400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Data Compliance</a:t>
          </a:r>
          <a:endParaRPr lang="en-US" sz="2400" kern="1200" dirty="0"/>
        </a:p>
      </dsp:txBody>
      <dsp:txXfrm>
        <a:off x="3454400" y="2204720"/>
        <a:ext cx="1463040" cy="1341120"/>
      </dsp:txXfrm>
    </dsp:sp>
    <dsp:sp modelId="{FED35FF1-C137-4763-968A-0DF90722D678}">
      <dsp:nvSpPr>
        <dsp:cNvPr id="0" name=""/>
        <dsp:cNvSpPr/>
      </dsp:nvSpPr>
      <dsp:spPr>
        <a:xfrm>
          <a:off x="948943" y="1574800"/>
          <a:ext cx="2438400" cy="2438400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Data Validation</a:t>
          </a:r>
          <a:endParaRPr lang="en-US" sz="2400" kern="1200" dirty="0"/>
        </a:p>
      </dsp:txBody>
      <dsp:txXfrm>
        <a:off x="1178560" y="2204720"/>
        <a:ext cx="1463040" cy="134112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2919EBB-C61C-4941-887A-0321BD81B91D}">
      <dsp:nvSpPr>
        <dsp:cNvPr id="0" name=""/>
        <dsp:cNvSpPr/>
      </dsp:nvSpPr>
      <dsp:spPr>
        <a:xfrm rot="16200000">
          <a:off x="-946097" y="947020"/>
          <a:ext cx="4294909" cy="2400867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0" tIns="0" rIns="109513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chemeClr val="bg1"/>
              </a:solidFill>
            </a:rPr>
            <a:t>INTAKE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bg1"/>
              </a:solidFill>
            </a:rPr>
            <a:t>2010 – 2012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bg1"/>
              </a:solidFill>
            </a:rPr>
            <a:t>2013 – V. 3.0</a:t>
          </a:r>
          <a:endParaRPr lang="en-US" sz="1700" kern="1200" dirty="0">
            <a:solidFill>
              <a:schemeClr val="bg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 FILE LEVEL REVIEW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FIELD EDITS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THRESHOLDS/VARIANCES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TAGS/LIAISON PARTNERSHIPS</a:t>
          </a:r>
          <a:endParaRPr lang="en-US" sz="1300" kern="1200" dirty="0"/>
        </a:p>
      </dsp:txBody>
      <dsp:txXfrm rot="16200000">
        <a:off x="-946097" y="947020"/>
        <a:ext cx="4294909" cy="2400867"/>
      </dsp:txXfrm>
    </dsp:sp>
    <dsp:sp modelId="{8E50AA3F-0A96-48E3-9B78-563C3942C06B}">
      <dsp:nvSpPr>
        <dsp:cNvPr id="0" name=""/>
        <dsp:cNvSpPr/>
      </dsp:nvSpPr>
      <dsp:spPr>
        <a:xfrm rot="16200000">
          <a:off x="1634836" y="947020"/>
          <a:ext cx="4294909" cy="2400867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0" tIns="0" rIns="109513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STRUCTURAL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QUALITY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2012 - 2013</a:t>
          </a:r>
          <a:endParaRPr lang="en-US" sz="17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PROFILE REPORTS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VOLUME REPORTS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DATA DICTIONARY 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 QA FIELD REVIEW BY YEAR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 QA CROSS FILE REVIEW 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300" kern="1200" dirty="0"/>
        </a:p>
      </dsp:txBody>
      <dsp:txXfrm rot="16200000">
        <a:off x="1634836" y="947020"/>
        <a:ext cx="4294909" cy="2400867"/>
      </dsp:txXfrm>
    </dsp:sp>
    <dsp:sp modelId="{C235896C-9A3E-4D53-82CE-643EBD274399}">
      <dsp:nvSpPr>
        <dsp:cNvPr id="0" name=""/>
        <dsp:cNvSpPr/>
      </dsp:nvSpPr>
      <dsp:spPr>
        <a:xfrm rot="16200000">
          <a:off x="4215769" y="947020"/>
          <a:ext cx="4294909" cy="2400867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0" rIns="8255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VALIDATION </a:t>
          </a:r>
          <a:r>
            <a:rPr lang="en-US" sz="1700" b="0" kern="1200" dirty="0" smtClean="0"/>
            <a:t> 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kern="1200" dirty="0" smtClean="0"/>
            <a:t>2013 - 2014</a:t>
          </a:r>
          <a:endParaRPr lang="en-US" sz="1700" b="1" kern="1200" dirty="0" smtClean="0"/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 TOTAL MEDICAL EXPENSES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 MA HEALTH CONNECTOR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 DIVISION OF INSURANCE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i="1" u="sng" kern="1200" dirty="0" smtClean="0">
              <a:solidFill>
                <a:schemeClr val="bg1"/>
              </a:solidFill>
            </a:rPr>
            <a:t> </a:t>
          </a:r>
          <a:r>
            <a:rPr lang="en-US" sz="1400" b="1" i="0" u="sng" kern="1200" dirty="0" smtClean="0">
              <a:solidFill>
                <a:schemeClr val="bg1"/>
              </a:solidFill>
            </a:rPr>
            <a:t>HEALTH POLICY COMMISSION</a:t>
          </a:r>
          <a:endParaRPr lang="en-US" sz="1400" b="1" i="0" u="sng" kern="1200" dirty="0">
            <a:solidFill>
              <a:schemeClr val="bg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GROUP INSURANCE COMMISSION</a:t>
          </a:r>
          <a:endParaRPr lang="en-US" sz="1300" kern="1200" dirty="0"/>
        </a:p>
      </dsp:txBody>
      <dsp:txXfrm rot="16200000">
        <a:off x="4215769" y="947020"/>
        <a:ext cx="4294909" cy="240086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36FF34A-2C25-4047-92D9-C6592C37632E}">
      <dsp:nvSpPr>
        <dsp:cNvPr id="0" name=""/>
        <dsp:cNvSpPr/>
      </dsp:nvSpPr>
      <dsp:spPr>
        <a:xfrm rot="5400000">
          <a:off x="-222646" y="223826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Partnership</a:t>
          </a:r>
          <a:endParaRPr lang="en-US" sz="1700" kern="1200" dirty="0"/>
        </a:p>
      </dsp:txBody>
      <dsp:txXfrm rot="5400000">
        <a:off x="-222646" y="223826"/>
        <a:ext cx="1484312" cy="1039018"/>
      </dsp:txXfrm>
    </dsp:sp>
    <dsp:sp modelId="{7E30A37D-14D6-4998-8231-F072AE8BB4DD}">
      <dsp:nvSpPr>
        <dsp:cNvPr id="0" name=""/>
        <dsp:cNvSpPr/>
      </dsp:nvSpPr>
      <dsp:spPr>
        <a:xfrm rot="5400000">
          <a:off x="3085107" y="-2044909"/>
          <a:ext cx="964803" cy="5056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HPC, CHIA, </a:t>
          </a:r>
          <a:r>
            <a:rPr lang="en-US" sz="2000" kern="1200" dirty="0" err="1" smtClean="0"/>
            <a:t>Lewin</a:t>
          </a:r>
          <a:r>
            <a:rPr lang="en-US" sz="2000" kern="1200" dirty="0" smtClean="0"/>
            <a:t> Group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Kick-Off Meeting 8/6/13</a:t>
          </a:r>
          <a:endParaRPr lang="en-US" sz="2000" kern="1200" dirty="0"/>
        </a:p>
      </dsp:txBody>
      <dsp:txXfrm rot="5400000">
        <a:off x="3085107" y="-2044909"/>
        <a:ext cx="964803" cy="5056981"/>
      </dsp:txXfrm>
    </dsp:sp>
    <dsp:sp modelId="{33222AD8-3E2B-4AC0-BD43-31A113B759DF}">
      <dsp:nvSpPr>
        <dsp:cNvPr id="0" name=""/>
        <dsp:cNvSpPr/>
      </dsp:nvSpPr>
      <dsp:spPr>
        <a:xfrm rot="5400000">
          <a:off x="-222646" y="1512490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Timeline</a:t>
          </a:r>
          <a:endParaRPr lang="en-US" sz="1700" kern="1200" dirty="0"/>
        </a:p>
      </dsp:txBody>
      <dsp:txXfrm rot="5400000">
        <a:off x="-222646" y="1512490"/>
        <a:ext cx="1484312" cy="1039018"/>
      </dsp:txXfrm>
    </dsp:sp>
    <dsp:sp modelId="{91AD714B-0D22-4BEF-8240-AE234ABAB0E4}">
      <dsp:nvSpPr>
        <dsp:cNvPr id="0" name=""/>
        <dsp:cNvSpPr/>
      </dsp:nvSpPr>
      <dsp:spPr>
        <a:xfrm rot="5400000">
          <a:off x="3085107" y="-756245"/>
          <a:ext cx="964803" cy="5056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APCD Data Evaluation – Sept 2013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Medical Cost Trends &amp; Utilization – Dec 2013</a:t>
          </a:r>
          <a:endParaRPr lang="en-US" sz="2000" kern="1200" dirty="0"/>
        </a:p>
      </dsp:txBody>
      <dsp:txXfrm rot="5400000">
        <a:off x="3085107" y="-756245"/>
        <a:ext cx="964803" cy="5056981"/>
      </dsp:txXfrm>
    </dsp:sp>
    <dsp:sp modelId="{D667091E-84A6-4273-ADD9-101ED015EAD6}">
      <dsp:nvSpPr>
        <dsp:cNvPr id="0" name=""/>
        <dsp:cNvSpPr/>
      </dsp:nvSpPr>
      <dsp:spPr>
        <a:xfrm rot="5400000">
          <a:off x="-222646" y="2801154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Outcome</a:t>
          </a:r>
          <a:endParaRPr lang="en-US" sz="1700" kern="1200" dirty="0"/>
        </a:p>
      </dsp:txBody>
      <dsp:txXfrm rot="5400000">
        <a:off x="-222646" y="2801154"/>
        <a:ext cx="1484312" cy="1039018"/>
      </dsp:txXfrm>
    </dsp:sp>
    <dsp:sp modelId="{F5E8FEE7-3C6B-40C8-A1AD-5F23C4DAF847}">
      <dsp:nvSpPr>
        <dsp:cNvPr id="0" name=""/>
        <dsp:cNvSpPr/>
      </dsp:nvSpPr>
      <dsp:spPr>
        <a:xfrm rot="5400000">
          <a:off x="3085107" y="532418"/>
          <a:ext cx="964803" cy="5056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Discussions with payers on findings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Final Report and Analytics</a:t>
          </a:r>
          <a:endParaRPr lang="en-US" sz="2000" kern="1200" dirty="0"/>
        </a:p>
      </dsp:txBody>
      <dsp:txXfrm rot="5400000">
        <a:off x="3085107" y="532418"/>
        <a:ext cx="964803" cy="50569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06" tIns="46652" rIns="93306" bIns="4665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4" y="0"/>
            <a:ext cx="3043343" cy="465455"/>
          </a:xfrm>
          <a:prstGeom prst="rect">
            <a:avLst/>
          </a:prstGeom>
        </p:spPr>
        <p:txBody>
          <a:bodyPr vert="horz" lIns="93306" tIns="46652" rIns="93306" bIns="46652" rtlCol="0"/>
          <a:lstStyle>
            <a:lvl1pPr algn="r">
              <a:defRPr sz="1200"/>
            </a:lvl1pPr>
          </a:lstStyle>
          <a:p>
            <a:fld id="{52CBF68B-4603-47A2-8D88-3CE54074F25F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1"/>
            <a:ext cx="3043343" cy="465455"/>
          </a:xfrm>
          <a:prstGeom prst="rect">
            <a:avLst/>
          </a:prstGeom>
        </p:spPr>
        <p:txBody>
          <a:bodyPr vert="horz" lIns="93306" tIns="46652" rIns="93306" bIns="4665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4" y="8842031"/>
            <a:ext cx="3043343" cy="465455"/>
          </a:xfrm>
          <a:prstGeom prst="rect">
            <a:avLst/>
          </a:prstGeom>
        </p:spPr>
        <p:txBody>
          <a:bodyPr vert="horz" lIns="93306" tIns="46652" rIns="93306" bIns="46652" rtlCol="0" anchor="b"/>
          <a:lstStyle>
            <a:lvl1pPr algn="r">
              <a:defRPr sz="1200"/>
            </a:lvl1pPr>
          </a:lstStyle>
          <a:p>
            <a:fld id="{96B69422-9BB5-44FC-95F9-4B06D7ADC4A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06" tIns="46652" rIns="93306" bIns="4665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4" y="0"/>
            <a:ext cx="3043343" cy="465455"/>
          </a:xfrm>
          <a:prstGeom prst="rect">
            <a:avLst/>
          </a:prstGeom>
        </p:spPr>
        <p:txBody>
          <a:bodyPr vert="horz" lIns="93306" tIns="46652" rIns="93306" bIns="46652" rtlCol="0"/>
          <a:lstStyle>
            <a:lvl1pPr algn="r">
              <a:defRPr sz="1200"/>
            </a:lvl1pPr>
          </a:lstStyle>
          <a:p>
            <a:fld id="{0A8360A1-FC21-43C4-B316-4BC452518222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06" tIns="46652" rIns="93306" bIns="4665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5"/>
            <a:ext cx="5618480" cy="4189095"/>
          </a:xfrm>
          <a:prstGeom prst="rect">
            <a:avLst/>
          </a:prstGeom>
        </p:spPr>
        <p:txBody>
          <a:bodyPr vert="horz" lIns="93306" tIns="46652" rIns="93306" bIns="4665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1"/>
            <a:ext cx="3043343" cy="465455"/>
          </a:xfrm>
          <a:prstGeom prst="rect">
            <a:avLst/>
          </a:prstGeom>
        </p:spPr>
        <p:txBody>
          <a:bodyPr vert="horz" lIns="93306" tIns="46652" rIns="93306" bIns="4665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4" y="8842031"/>
            <a:ext cx="3043343" cy="465455"/>
          </a:xfrm>
          <a:prstGeom prst="rect">
            <a:avLst/>
          </a:prstGeom>
        </p:spPr>
        <p:txBody>
          <a:bodyPr vert="horz" lIns="93306" tIns="46652" rIns="93306" bIns="46652" rtlCol="0" anchor="b"/>
          <a:lstStyle>
            <a:lvl1pPr algn="r">
              <a:defRPr sz="1200"/>
            </a:lvl1pPr>
          </a:lstStyle>
          <a:p>
            <a:fld id="{64D868C0-CEF8-4FCB-ACE4-ED790D8588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868C0-CEF8-4FCB-ACE4-ED790D85883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868C0-CEF8-4FCB-ACE4-ED790D85883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868C0-CEF8-4FCB-ACE4-ED790D85883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868C0-CEF8-4FCB-ACE4-ED790D85883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868C0-CEF8-4FCB-ACE4-ED790D85883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FC5DB-B763-4358-8E20-5EFBF4E6A37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84519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868C0-CEF8-4FCB-ACE4-ED790D85883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868C0-CEF8-4FCB-ACE4-ED790D85883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868C0-CEF8-4FCB-ACE4-ED790D85883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u="sng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868C0-CEF8-4FCB-ACE4-ED790D85883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868C0-CEF8-4FCB-ACE4-ED790D85883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868C0-CEF8-4FCB-ACE4-ED790D85883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868C0-CEF8-4FCB-ACE4-ED790D85883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868C0-CEF8-4FCB-ACE4-ED790D85883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922E7-2C1D-4955-B318-9D275B8BF36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44085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/o Web Add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50">
                <a:latin typeface="Arial"/>
                <a:cs typeface="Arial"/>
              </a:defRPr>
            </a:lvl1pPr>
          </a:lstStyle>
          <a:p>
            <a:fld id="{5BD327E0-4AEA-5447-AD5A-BFD376AB0356}" type="datetimeFigureOut">
              <a:rPr lang="en-US" smtClean="0"/>
              <a:pPr/>
              <a:t>8/13/2013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Arial"/>
                <a:cs typeface="Arial"/>
              </a:defRPr>
            </a:lvl1pPr>
          </a:lstStyle>
          <a:p>
            <a:fld id="{CC5DEE3D-B2C0-CF45-B59A-D1D5ADF78D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09195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A36E-6A91-4E21-AF8F-37C620A5BC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57162" y="1606549"/>
            <a:ext cx="8218487" cy="4381655"/>
          </a:xfrm>
        </p:spPr>
        <p:txBody>
          <a:bodyPr/>
          <a:lstStyle>
            <a:lvl2pPr marL="798513" indent="-341313"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959105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w/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A36E-6A91-4E21-AF8F-37C620A5BC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57162" y="1606549"/>
            <a:ext cx="3836057" cy="4381655"/>
          </a:xfrm>
        </p:spPr>
        <p:txBody>
          <a:bodyPr/>
          <a:lstStyle>
            <a:lvl1pPr marL="231775" indent="-231775"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2"/>
          </p:nvPr>
        </p:nvSpPr>
        <p:spPr>
          <a:xfrm>
            <a:off x="4293219" y="1606550"/>
            <a:ext cx="4382429" cy="4381654"/>
          </a:xfrm>
        </p:spPr>
        <p:txBody>
          <a:bodyPr/>
          <a:lstStyle>
            <a:lvl1pPr marL="0" indent="0" algn="ctr">
              <a:buFontTx/>
              <a:buNone/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2121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15FD0-DBBE-4A51-AD51-362F3F4E55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/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A36E-6A91-4E21-AF8F-37C620A5BC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2"/>
          </p:nvPr>
        </p:nvSpPr>
        <p:spPr>
          <a:xfrm>
            <a:off x="468313" y="1606550"/>
            <a:ext cx="8207335" cy="4381654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20560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w/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A36E-6A91-4E21-AF8F-37C620A5BC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57200" y="1617662"/>
            <a:ext cx="8229600" cy="4370541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45549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A36E-6A91-4E21-AF8F-37C620A5BC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80728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2D6B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" name="Picture 4" descr="state_se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11366" y="990600"/>
            <a:ext cx="1270234" cy="1270234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4419600"/>
            <a:ext cx="8229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400" b="1" dirty="0" smtClean="0">
                <a:latin typeface="Arial"/>
                <a:ea typeface="ＭＳ Ｐゴシック" charset="-128"/>
                <a:cs typeface="Arial"/>
              </a:rPr>
              <a:t>Name, Title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" y="2322493"/>
            <a:ext cx="7696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rial"/>
                <a:cs typeface="Arial"/>
              </a:rPr>
              <a:t>Presentation Title</a:t>
            </a:r>
            <a:endParaRPr lang="en-US" sz="3200" b="1" dirty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3441222"/>
            <a:ext cx="7315199" cy="749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600"/>
              </a:lnSpc>
            </a:pPr>
            <a:r>
              <a:rPr lang="en-US" b="1" dirty="0" smtClean="0">
                <a:latin typeface="Arial"/>
                <a:cs typeface="Arial"/>
              </a:rPr>
              <a:t>Date</a:t>
            </a:r>
          </a:p>
          <a:p>
            <a:pPr algn="ctr">
              <a:lnSpc>
                <a:spcPts val="2600"/>
              </a:lnSpc>
            </a:pPr>
            <a:r>
              <a:rPr lang="en-US" b="1" dirty="0" smtClean="0">
                <a:latin typeface="Arial"/>
                <a:cs typeface="Arial"/>
              </a:rPr>
              <a:t>Location</a:t>
            </a:r>
            <a:endParaRPr lang="en-US" b="1" dirty="0">
              <a:latin typeface="Arial"/>
              <a:cs typeface="Arial"/>
            </a:endParaRPr>
          </a:p>
        </p:txBody>
      </p:sp>
      <p:pic>
        <p:nvPicPr>
          <p:cNvPr id="10" name="Picture 9" descr="CHIAlogo_3i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547" y="5342546"/>
            <a:ext cx="5139100" cy="9997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7307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1323975"/>
          </a:xfrm>
          <a:prstGeom prst="rect">
            <a:avLst/>
          </a:prstGeom>
          <a:solidFill>
            <a:srgbClr val="2D6BB5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07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" y="62484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>
                <a:latin typeface="Arial" pitchFamily="34" charset="0"/>
                <a:cs typeface="Arial" pitchFamily="34" charset="0"/>
              </a:defRPr>
            </a:lvl1pPr>
          </a:lstStyle>
          <a:p>
            <a:fld id="{00B9A36E-6A91-4E21-AF8F-37C620A5BC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8373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81" r:id="rId3"/>
    <p:sldLayoutId id="2147483682" r:id="rId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i="0" kern="1200">
          <a:solidFill>
            <a:schemeClr val="bg1"/>
          </a:solidFill>
          <a:latin typeface="Arial"/>
          <a:ea typeface="ＭＳ Ｐゴシック" charset="0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1323975"/>
          </a:xfrm>
          <a:prstGeom prst="rect">
            <a:avLst/>
          </a:prstGeom>
          <a:solidFill>
            <a:srgbClr val="2D6BB5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07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" y="62484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>
                <a:latin typeface="Arial" pitchFamily="34" charset="0"/>
                <a:cs typeface="Arial" pitchFamily="34" charset="0"/>
              </a:defRPr>
            </a:lvl1pPr>
          </a:lstStyle>
          <a:p>
            <a:fld id="{00B9A36E-6A91-4E21-AF8F-37C620A5BC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45802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i="0" kern="1200">
          <a:solidFill>
            <a:schemeClr val="bg1"/>
          </a:solidFill>
          <a:latin typeface="Arial"/>
          <a:ea typeface="ＭＳ Ｐゴシック" charset="0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None/>
        <a:defRPr sz="32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1323975"/>
          </a:xfrm>
          <a:prstGeom prst="rect">
            <a:avLst/>
          </a:prstGeom>
          <a:solidFill>
            <a:srgbClr val="2D6BB5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07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" y="62484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>
                <a:latin typeface="Arial" pitchFamily="34" charset="0"/>
                <a:cs typeface="Arial" pitchFamily="34" charset="0"/>
              </a:defRPr>
            </a:lvl1pPr>
          </a:lstStyle>
          <a:p>
            <a:fld id="{00B9A36E-6A91-4E21-AF8F-37C620A5BC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30093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i="0" kern="1200">
          <a:solidFill>
            <a:schemeClr val="bg1"/>
          </a:solidFill>
          <a:latin typeface="Arial"/>
          <a:ea typeface="ＭＳ Ｐゴシック" charset="0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None/>
        <a:defRPr sz="32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apcd.data@state.ma.us" TargetMode="External"/><Relationship Id="rId2" Type="http://schemas.openxmlformats.org/officeDocument/2006/relationships/hyperlink" Target="mailto:CHIA-APCD@state.ma.u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A36E-6A91-4E21-AF8F-37C620A5BC3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buNone/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Massachusetts All-Payer Claims Database:</a:t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Technical Assistance Group (TAG) </a:t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August 13, 2013</a:t>
            </a: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2668774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6553200" y="1659589"/>
            <a:ext cx="0" cy="4442827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35" idx="2"/>
          </p:cNvCxnSpPr>
          <p:nvPr/>
        </p:nvCxnSpPr>
        <p:spPr>
          <a:xfrm>
            <a:off x="5381569" y="1659589"/>
            <a:ext cx="27828" cy="4442827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803622" y="1659589"/>
            <a:ext cx="8814" cy="4442827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Pentagon 4"/>
          <p:cNvSpPr/>
          <p:nvPr/>
        </p:nvSpPr>
        <p:spPr>
          <a:xfrm>
            <a:off x="797485" y="1824789"/>
            <a:ext cx="6545179" cy="693019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Connector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1400" b="1" dirty="0" smtClean="0"/>
              <a:t>Risk Adjustment</a:t>
            </a:r>
            <a:endParaRPr lang="en-US" sz="1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172931" y="1900397"/>
            <a:ext cx="941283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/>
              <a:t>Extracts for </a:t>
            </a:r>
            <a:br>
              <a:rPr lang="en-US" sz="1050" b="1" dirty="0" smtClean="0"/>
            </a:br>
            <a:r>
              <a:rPr lang="en-US" sz="1050" b="1" dirty="0" smtClean="0"/>
              <a:t>Model </a:t>
            </a:r>
            <a:br>
              <a:rPr lang="en-US" sz="1050" b="1" dirty="0" smtClean="0"/>
            </a:br>
            <a:r>
              <a:rPr lang="en-US" sz="1050" b="1" dirty="0" smtClean="0"/>
              <a:t>Development</a:t>
            </a:r>
            <a:endParaRPr lang="en-US" sz="105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016227" y="2061979"/>
            <a:ext cx="78739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/>
              <a:t>Simulation</a:t>
            </a:r>
            <a:endParaRPr lang="en-US" sz="105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409397" y="1967558"/>
            <a:ext cx="80823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/>
              <a:t>Begin</a:t>
            </a:r>
            <a:br>
              <a:rPr lang="en-US" sz="1050" b="1" dirty="0" smtClean="0"/>
            </a:br>
            <a:r>
              <a:rPr lang="en-US" sz="1050" b="1" dirty="0" smtClean="0"/>
              <a:t>Operations</a:t>
            </a:r>
            <a:endParaRPr lang="en-US" sz="1050" b="1" dirty="0"/>
          </a:p>
        </p:txBody>
      </p:sp>
      <p:sp>
        <p:nvSpPr>
          <p:cNvPr id="9" name="Pentagon 8"/>
          <p:cNvSpPr/>
          <p:nvPr/>
        </p:nvSpPr>
        <p:spPr>
          <a:xfrm>
            <a:off x="770021" y="2788369"/>
            <a:ext cx="6699183" cy="693019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GIC</a:t>
            </a:r>
            <a:b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1400" b="1" dirty="0" smtClean="0"/>
              <a:t>Data Warehouse</a:t>
            </a:r>
            <a:br>
              <a:rPr lang="en-US" sz="1400" b="1" dirty="0" smtClean="0"/>
            </a:br>
            <a:r>
              <a:rPr lang="en-US" sz="1400" b="1" dirty="0" smtClean="0"/>
              <a:t>Replacement</a:t>
            </a: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70021" y="2484843"/>
            <a:ext cx="9269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>
                <a:solidFill>
                  <a:srgbClr val="7030A0"/>
                </a:solidFill>
              </a:rPr>
              <a:t>ACA Level II</a:t>
            </a:r>
            <a:endParaRPr lang="en-US" sz="1200" b="1" i="1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62741" y="1990642"/>
            <a:ext cx="63190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/>
              <a:t>Dry Run</a:t>
            </a:r>
            <a:endParaRPr lang="en-US" sz="105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937681" y="2927128"/>
            <a:ext cx="55816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 smtClean="0"/>
              <a:t>ISA</a:t>
            </a:r>
            <a:br>
              <a:rPr lang="en-US" sz="1050" b="1" dirty="0" smtClean="0"/>
            </a:br>
            <a:r>
              <a:rPr lang="en-US" sz="1050" b="1" dirty="0" smtClean="0"/>
              <a:t>Signed</a:t>
            </a:r>
            <a:endParaRPr lang="en-US" sz="105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084442" y="2943422"/>
            <a:ext cx="100059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 smtClean="0"/>
              <a:t>GIC Data</a:t>
            </a:r>
          </a:p>
          <a:p>
            <a:pPr algn="ctr"/>
            <a:r>
              <a:rPr lang="en-US" sz="1050" b="1" dirty="0" smtClean="0"/>
              <a:t>Begins to Flow</a:t>
            </a:r>
            <a:endParaRPr lang="en-US" sz="105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813514" y="2846337"/>
            <a:ext cx="1221563" cy="41549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50" b="1" dirty="0" smtClean="0"/>
              <a:t>Data Validation</a:t>
            </a:r>
            <a:br>
              <a:rPr lang="en-US" sz="1050" b="1" dirty="0" smtClean="0"/>
            </a:br>
            <a:r>
              <a:rPr lang="en-US" sz="1050" b="1" dirty="0" smtClean="0"/>
              <a:t> -Two Phases</a:t>
            </a:r>
            <a:endParaRPr lang="en-US" sz="1050" b="1" dirty="0"/>
          </a:p>
        </p:txBody>
      </p:sp>
      <p:sp>
        <p:nvSpPr>
          <p:cNvPr id="16" name="Pentagon 15"/>
          <p:cNvSpPr/>
          <p:nvPr/>
        </p:nvSpPr>
        <p:spPr>
          <a:xfrm>
            <a:off x="770021" y="3797417"/>
            <a:ext cx="6699183" cy="693019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HPC</a:t>
            </a:r>
            <a:b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1400" b="1" dirty="0" smtClean="0"/>
              <a:t>Cost Trend</a:t>
            </a:r>
            <a:endParaRPr lang="en-US" sz="1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889544" y="3944111"/>
            <a:ext cx="1610312" cy="25391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50" b="1" dirty="0" smtClean="0"/>
              <a:t>Data Validation</a:t>
            </a:r>
            <a:endParaRPr lang="en-US" sz="105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416291" y="4236520"/>
            <a:ext cx="91723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/>
              <a:t>Initial Report</a:t>
            </a:r>
            <a:endParaRPr lang="en-US" sz="105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889544" y="2273518"/>
            <a:ext cx="1053494" cy="25391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50" b="1" dirty="0" smtClean="0"/>
              <a:t>Data Validation</a:t>
            </a:r>
            <a:endParaRPr lang="en-US" sz="1050" b="1" dirty="0"/>
          </a:p>
        </p:txBody>
      </p:sp>
      <p:sp>
        <p:nvSpPr>
          <p:cNvPr id="22" name="Pentagon 21"/>
          <p:cNvSpPr/>
          <p:nvPr/>
        </p:nvSpPr>
        <p:spPr>
          <a:xfrm>
            <a:off x="770020" y="4902718"/>
            <a:ext cx="7777214" cy="693019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CHIA</a:t>
            </a:r>
            <a:b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1400" b="1" dirty="0" smtClean="0"/>
              <a:t>Dollar Fields Validation</a:t>
            </a:r>
            <a:endParaRPr lang="en-US" sz="1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770020" y="4480811"/>
            <a:ext cx="23332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>
                <a:solidFill>
                  <a:srgbClr val="7030A0"/>
                </a:solidFill>
              </a:rPr>
              <a:t>Consulting Contract: </a:t>
            </a:r>
            <a:r>
              <a:rPr lang="en-US" sz="1200" b="1" i="1" dirty="0" err="1" smtClean="0">
                <a:solidFill>
                  <a:srgbClr val="7030A0"/>
                </a:solidFill>
              </a:rPr>
              <a:t>Lewin</a:t>
            </a:r>
            <a:r>
              <a:rPr lang="en-US" sz="1200" b="1" i="1" dirty="0" smtClean="0">
                <a:solidFill>
                  <a:srgbClr val="7030A0"/>
                </a:solidFill>
              </a:rPr>
              <a:t> Group</a:t>
            </a:r>
            <a:endParaRPr lang="en-US" sz="1200" b="1" i="1" dirty="0">
              <a:solidFill>
                <a:srgbClr val="7030A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19130" y="1321035"/>
            <a:ext cx="7248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rgbClr val="7030A0"/>
                </a:solidFill>
              </a:rPr>
              <a:t>Jan 14</a:t>
            </a:r>
            <a:endParaRPr lang="en-US" sz="1600" b="1" i="1" dirty="0">
              <a:solidFill>
                <a:srgbClr val="7030A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609228" y="1321035"/>
            <a:ext cx="693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rgbClr val="7030A0"/>
                </a:solidFill>
              </a:rPr>
              <a:t>Today</a:t>
            </a:r>
            <a:endParaRPr lang="en-US" sz="1600" b="1" i="1" dirty="0">
              <a:solidFill>
                <a:srgbClr val="7030A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310199" y="1321035"/>
            <a:ext cx="7248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rgbClr val="7030A0"/>
                </a:solidFill>
              </a:rPr>
              <a:t>Jun 14</a:t>
            </a:r>
            <a:endParaRPr lang="en-US" sz="1600" b="1" i="1" dirty="0">
              <a:solidFill>
                <a:srgbClr val="7030A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2950" y="283229"/>
            <a:ext cx="78395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Data Validation 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Multi-prong Approach</a:t>
            </a:r>
            <a:endParaRPr lang="en-US" sz="3200" dirty="0">
              <a:solidFill>
                <a:schemeClr val="bg1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955343" y="263236"/>
            <a:ext cx="71371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808029" y="5103460"/>
            <a:ext cx="2766711" cy="25391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50" b="1" dirty="0" smtClean="0"/>
              <a:t>Data Validation</a:t>
            </a:r>
            <a:endParaRPr lang="en-US" sz="1050" b="1" dirty="0"/>
          </a:p>
        </p:txBody>
      </p:sp>
    </p:spTree>
    <p:extLst>
      <p:ext uri="{BB962C8B-B14F-4D97-AF65-F5344CB8AC3E}">
        <p14:creationId xmlns:p14="http://schemas.microsoft.com/office/powerpoint/2010/main" xmlns="" val="253917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A36E-6A91-4E21-AF8F-37C620A5BC3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>
              <a:buNone/>
            </a:pPr>
            <a:r>
              <a:rPr lang="en-US" sz="4000" b="1" dirty="0" smtClean="0">
                <a:solidFill>
                  <a:schemeClr val="accent1"/>
                </a:solidFill>
              </a:rPr>
              <a:t>Highlight of the Month:</a:t>
            </a:r>
          </a:p>
          <a:p>
            <a:pPr algn="ctr">
              <a:buNone/>
            </a:pPr>
            <a:endParaRPr lang="en-US" sz="4000" b="1" dirty="0" smtClean="0">
              <a:solidFill>
                <a:schemeClr val="accent1"/>
              </a:solidFill>
            </a:endParaRPr>
          </a:p>
          <a:p>
            <a:pPr algn="ctr">
              <a:buNone/>
            </a:pPr>
            <a:r>
              <a:rPr lang="en-US" sz="4000" b="1" dirty="0" smtClean="0">
                <a:solidFill>
                  <a:schemeClr val="accent1"/>
                </a:solidFill>
              </a:rPr>
              <a:t>Health Policy Commission</a:t>
            </a:r>
          </a:p>
          <a:p>
            <a:pPr algn="ctr">
              <a:buNone/>
            </a:pPr>
            <a:r>
              <a:rPr lang="en-US" sz="4000" b="1" dirty="0" smtClean="0">
                <a:solidFill>
                  <a:schemeClr val="accent1"/>
                </a:solidFill>
              </a:rPr>
              <a:t>Cost Trends</a:t>
            </a:r>
            <a:endParaRPr lang="en-US" sz="40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HIGHLIGHT: HPC COST TRENDS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A36E-6A91-4E21-AF8F-37C620A5BC35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9" name="Diagram 8"/>
          <p:cNvGraphicFramePr/>
          <p:nvPr/>
        </p:nvGraphicFramePr>
        <p:xfrm>
          <a:off x="928254" y="1953490"/>
          <a:ext cx="7564581" cy="42949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34291" y="1427018"/>
            <a:ext cx="7481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APCD: DATA EVOLUTION</a:t>
            </a:r>
            <a:endParaRPr lang="en-US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HIGHLIGHT: HPC COST TRENDS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915FD0-DBBE-4A51-AD51-362F3F4E556B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1524000" y="163483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HIGHLIGHT: HPC COST TRENDS</a:t>
            </a:r>
            <a:br>
              <a:rPr lang="en-US" dirty="0" smtClean="0"/>
            </a:br>
            <a:r>
              <a:rPr lang="en-US" dirty="0" smtClean="0"/>
              <a:t>DATA VALIDATION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5855" y="2057399"/>
            <a:ext cx="7495309" cy="3401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Arial"/>
                <a:cs typeface="Arial"/>
              </a:rPr>
              <a:t>Administrative </a:t>
            </a:r>
            <a:r>
              <a:rPr lang="en-US" sz="4000" dirty="0" smtClean="0">
                <a:solidFill>
                  <a:srgbClr val="FFFFFF"/>
                </a:solidFill>
                <a:latin typeface="Arial"/>
                <a:cs typeface="Arial"/>
              </a:rPr>
              <a:t>Simplification At Work</a:t>
            </a:r>
            <a:endParaRPr lang="en-US" sz="40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4639328" y="2997331"/>
            <a:ext cx="0" cy="14668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5511865" y="3078230"/>
            <a:ext cx="445029" cy="13677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3296072" y="3019476"/>
            <a:ext cx="605368" cy="13677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1782034" y="3136984"/>
            <a:ext cx="1443566" cy="1250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04800" y="2231505"/>
            <a:ext cx="2167467" cy="7386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Connector/Risk Adjustment for ACA</a:t>
            </a:r>
            <a:r>
              <a:rPr lang="en-US" sz="1200" b="1" dirty="0">
                <a:solidFill>
                  <a:prstClr val="black"/>
                </a:solidFill>
                <a:latin typeface="Arial"/>
                <a:cs typeface="Arial"/>
              </a:rPr>
              <a:t/>
            </a:r>
            <a:br>
              <a:rPr lang="en-US" sz="1200" b="1" dirty="0">
                <a:solidFill>
                  <a:prstClr val="black"/>
                </a:solidFill>
                <a:latin typeface="Arial"/>
                <a:cs typeface="Arial"/>
              </a:rPr>
            </a:br>
            <a:r>
              <a:rPr lang="en-US" sz="1000" dirty="0">
                <a:solidFill>
                  <a:prstClr val="black"/>
                </a:solidFill>
                <a:latin typeface="Arial"/>
                <a:cs typeface="Arial"/>
              </a:rPr>
              <a:t>Indicator Purchased thru HIX, Actuarial Value, Tobacco Use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510166" y="2250035"/>
            <a:ext cx="1430867" cy="7232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1050" b="1" dirty="0">
                <a:solidFill>
                  <a:prstClr val="black"/>
                </a:solidFill>
                <a:latin typeface="Arial"/>
                <a:cs typeface="Arial"/>
              </a:rPr>
              <a:t>Division of Insurance</a:t>
            </a:r>
            <a:r>
              <a:rPr lang="en-US" sz="1200" b="1" dirty="0">
                <a:solidFill>
                  <a:prstClr val="black"/>
                </a:solidFill>
                <a:latin typeface="Arial"/>
                <a:cs typeface="Arial"/>
              </a:rPr>
              <a:t/>
            </a:r>
            <a:br>
              <a:rPr lang="en-US" sz="1200" b="1" dirty="0">
                <a:solidFill>
                  <a:prstClr val="black"/>
                </a:solidFill>
                <a:latin typeface="Arial"/>
                <a:cs typeface="Arial"/>
              </a:rPr>
            </a:br>
            <a:r>
              <a:rPr lang="en-US" sz="1000" dirty="0">
                <a:solidFill>
                  <a:prstClr val="black"/>
                </a:solidFill>
                <a:latin typeface="Arial"/>
                <a:cs typeface="Arial"/>
              </a:rPr>
              <a:t>NAIC </a:t>
            </a:r>
            <a:r>
              <a:rPr lang="en-US" sz="1000" dirty="0" smtClean="0">
                <a:solidFill>
                  <a:prstClr val="black"/>
                </a:solidFill>
                <a:latin typeface="Arial"/>
                <a:cs typeface="Arial"/>
              </a:rPr>
              <a:t>Code</a:t>
            </a:r>
            <a:br>
              <a:rPr lang="en-US" sz="1000" dirty="0" smtClean="0">
                <a:solidFill>
                  <a:prstClr val="black"/>
                </a:solidFill>
                <a:latin typeface="Arial"/>
                <a:cs typeface="Arial"/>
              </a:rPr>
            </a:br>
            <a:endParaRPr lang="en-US" sz="1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26945" y="2241059"/>
            <a:ext cx="1363134" cy="7386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Group Insurance </a:t>
            </a:r>
            <a:r>
              <a:rPr lang="en-US" sz="1100" b="1" dirty="0" smtClean="0">
                <a:solidFill>
                  <a:prstClr val="black"/>
                </a:solidFill>
                <a:latin typeface="Arial"/>
                <a:cs typeface="Arial"/>
              </a:rPr>
              <a:t>Commission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lvl="0" algn="ctr"/>
            <a:r>
              <a:rPr lang="en-US" sz="1000" dirty="0">
                <a:solidFill>
                  <a:prstClr val="black"/>
                </a:solidFill>
                <a:latin typeface="Arial"/>
                <a:cs typeface="Arial"/>
              </a:rPr>
              <a:t>GIC </a:t>
            </a:r>
            <a:r>
              <a:rPr lang="en-US" sz="1000" dirty="0" smtClean="0">
                <a:solidFill>
                  <a:prstClr val="black"/>
                </a:solidFill>
                <a:latin typeface="Arial"/>
                <a:cs typeface="Arial"/>
              </a:rPr>
              <a:t>ID</a:t>
            </a:r>
            <a:br>
              <a:rPr lang="en-US" sz="1000" dirty="0" smtClean="0">
                <a:solidFill>
                  <a:prstClr val="black"/>
                </a:solidFill>
                <a:latin typeface="Arial"/>
                <a:cs typeface="Arial"/>
              </a:rPr>
            </a:br>
            <a:endParaRPr lang="en-US" sz="1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941297" y="2204617"/>
            <a:ext cx="2015067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1100" b="1" dirty="0" smtClean="0">
                <a:solidFill>
                  <a:prstClr val="black"/>
                </a:solidFill>
                <a:latin typeface="Arial"/>
                <a:cs typeface="Arial"/>
              </a:rPr>
              <a:t>CHIA for Total Medical Expense, Cost Trends</a:t>
            </a:r>
            <a:r>
              <a:rPr lang="en-US" sz="1200" b="1" dirty="0" smtClean="0">
                <a:solidFill>
                  <a:prstClr val="black"/>
                </a:solidFill>
                <a:latin typeface="Arial"/>
                <a:cs typeface="Arial"/>
              </a:rPr>
              <a:t/>
            </a:r>
            <a:br>
              <a:rPr lang="en-US" sz="1200" b="1" dirty="0" smtClean="0">
                <a:solidFill>
                  <a:prstClr val="black"/>
                </a:solidFill>
                <a:latin typeface="Arial"/>
                <a:cs typeface="Arial"/>
              </a:rPr>
            </a:br>
            <a:r>
              <a:rPr lang="en-US" sz="1000" dirty="0" smtClean="0">
                <a:solidFill>
                  <a:prstClr val="black"/>
                </a:solidFill>
                <a:latin typeface="Arial"/>
                <a:cs typeface="Arial"/>
              </a:rPr>
              <a:t>Non Claims Payments, Payment Arrangement Type</a:t>
            </a:r>
          </a:p>
          <a:p>
            <a:pPr lvl="0" algn="ctr"/>
            <a:endParaRPr lang="en-US" sz="10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420084" y="3551027"/>
            <a:ext cx="2167467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1200" b="1" dirty="0" smtClean="0">
                <a:solidFill>
                  <a:prstClr val="black"/>
                </a:solidFill>
                <a:latin typeface="Arial"/>
                <a:cs typeface="Arial"/>
              </a:rPr>
              <a:t>Connector and DOI</a:t>
            </a:r>
            <a:br>
              <a:rPr lang="en-US" sz="1200" b="1" dirty="0" smtClean="0">
                <a:solidFill>
                  <a:prstClr val="black"/>
                </a:solidFill>
                <a:latin typeface="Arial"/>
                <a:cs typeface="Arial"/>
              </a:rPr>
            </a:br>
            <a:r>
              <a:rPr lang="en-US" sz="1000" dirty="0" smtClean="0">
                <a:solidFill>
                  <a:prstClr val="black"/>
                </a:solidFill>
                <a:latin typeface="Arial"/>
                <a:cs typeface="Arial"/>
              </a:rPr>
              <a:t>Monthly Premium, Employer ZIP, Family Size</a:t>
            </a:r>
            <a:endParaRPr lang="en-US" sz="1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86201" y="3564157"/>
            <a:ext cx="1848180" cy="5693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1100" b="1" dirty="0" smtClean="0">
                <a:solidFill>
                  <a:prstClr val="black"/>
                </a:solidFill>
                <a:latin typeface="Arial"/>
                <a:cs typeface="Arial"/>
              </a:rPr>
              <a:t>Connector, DOI and GIC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lvl="0" algn="ctr"/>
            <a:r>
              <a:rPr lang="en-US" sz="1000" dirty="0" smtClean="0">
                <a:solidFill>
                  <a:prstClr val="black"/>
                </a:solidFill>
                <a:latin typeface="Arial"/>
                <a:cs typeface="Arial"/>
              </a:rPr>
              <a:t>Market Category Code</a:t>
            </a:r>
            <a:br>
              <a:rPr lang="en-US" sz="1000" dirty="0" smtClean="0">
                <a:solidFill>
                  <a:prstClr val="black"/>
                </a:solidFill>
                <a:latin typeface="Arial"/>
                <a:cs typeface="Arial"/>
              </a:rPr>
            </a:br>
            <a:endParaRPr lang="en-US" sz="1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82034" y="4593726"/>
            <a:ext cx="56896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All Payer Claims Data Base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049917" y="5498068"/>
            <a:ext cx="3065461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/>
                <a:cs typeface="Arial"/>
              </a:rPr>
              <a:t>Private and Public Payers</a:t>
            </a:r>
            <a:endParaRPr lang="en-US" b="1" dirty="0">
              <a:latin typeface="Arial"/>
              <a:cs typeface="Arial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4648200" y="50292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6002023" y="3362528"/>
            <a:ext cx="939274" cy="10234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208512" y="3681185"/>
            <a:ext cx="2048935" cy="4308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1100" b="1" dirty="0" smtClean="0">
                <a:solidFill>
                  <a:prstClr val="black"/>
                </a:solidFill>
                <a:latin typeface="Arial"/>
                <a:cs typeface="Arial"/>
              </a:rPr>
              <a:t>Connector, CHIA and DOI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lvl="0" algn="ctr"/>
            <a:r>
              <a:rPr lang="en-US" sz="1000" dirty="0" smtClean="0">
                <a:solidFill>
                  <a:prstClr val="black"/>
                </a:solidFill>
                <a:latin typeface="Arial"/>
                <a:cs typeface="Arial"/>
              </a:rPr>
              <a:t>Employer Contribution</a:t>
            </a:r>
            <a:endParaRPr lang="en-US" sz="1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04800" y="1610380"/>
            <a:ext cx="7244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Selected Data Elements in the APCD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973313" y="2241059"/>
            <a:ext cx="1430867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1100" b="1" dirty="0" smtClean="0">
                <a:solidFill>
                  <a:prstClr val="black"/>
                </a:solidFill>
                <a:latin typeface="Arial"/>
                <a:cs typeface="Arial"/>
              </a:rPr>
              <a:t>Health Policy Commission</a:t>
            </a:r>
            <a:r>
              <a:rPr lang="en-US" sz="1200" b="1" dirty="0">
                <a:solidFill>
                  <a:prstClr val="black"/>
                </a:solidFill>
                <a:latin typeface="Arial"/>
                <a:cs typeface="Arial"/>
              </a:rPr>
              <a:t/>
            </a:r>
            <a:br>
              <a:rPr lang="en-US" sz="1200" b="1" dirty="0">
                <a:solidFill>
                  <a:prstClr val="black"/>
                </a:solidFill>
                <a:latin typeface="Arial"/>
                <a:cs typeface="Arial"/>
              </a:rPr>
            </a:br>
            <a:r>
              <a:rPr lang="en-US" sz="1000" dirty="0" smtClean="0">
                <a:solidFill>
                  <a:prstClr val="black"/>
                </a:solidFill>
                <a:latin typeface="Arial"/>
                <a:cs typeface="Arial"/>
              </a:rPr>
              <a:t>Total Medical Expense</a:t>
            </a:r>
            <a:br>
              <a:rPr lang="en-US" sz="1000" dirty="0" smtClean="0">
                <a:solidFill>
                  <a:prstClr val="black"/>
                </a:solidFill>
                <a:latin typeface="Arial"/>
                <a:cs typeface="Arial"/>
              </a:rPr>
            </a:br>
            <a:endParaRPr lang="en-US" sz="1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2" name="Slide Number Placeholder 3"/>
          <p:cNvSpPr txBox="1">
            <a:spLocks/>
          </p:cNvSpPr>
          <p:nvPr/>
        </p:nvSpPr>
        <p:spPr>
          <a:xfrm>
            <a:off x="228600" y="6477000"/>
            <a:ext cx="457200" cy="3508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+mn-cs"/>
              </a:defRPr>
            </a:lvl9pPr>
          </a:lstStyle>
          <a:p>
            <a:pPr>
              <a:defRPr/>
            </a:pPr>
            <a:r>
              <a:rPr lang="en-US" sz="1200" dirty="0" smtClean="0">
                <a:latin typeface="Arial"/>
                <a:cs typeface="Arial"/>
              </a:rPr>
              <a:t>18</a:t>
            </a:r>
            <a:endParaRPr lang="en-US"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92121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WRAP-UP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A36E-6A91-4E21-AF8F-37C620A5BC3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4000" dirty="0" smtClean="0"/>
              <a:t>QUESTIONS?</a:t>
            </a:r>
            <a:endParaRPr lang="en-US" sz="4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TAG SCHEDULE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A36E-6A91-4E21-AF8F-37C620A5BC3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buNone/>
            </a:pPr>
            <a:endParaRPr lang="en-US" sz="4000" dirty="0" smtClean="0"/>
          </a:p>
          <a:p>
            <a:pPr>
              <a:buNone/>
            </a:pPr>
            <a:endParaRPr lang="en-US" dirty="0" smtClean="0"/>
          </a:p>
          <a:p>
            <a:r>
              <a:rPr lang="en-US" sz="4000" dirty="0" smtClean="0"/>
              <a:t>SEPTEMBER 10 at </a:t>
            </a:r>
            <a:r>
              <a:rPr lang="en-US" sz="4000" b="1" u="sng" dirty="0" smtClean="0"/>
              <a:t>10:00 AM</a:t>
            </a:r>
          </a:p>
          <a:p>
            <a:pPr>
              <a:buNone/>
            </a:pPr>
            <a:endParaRPr lang="en-US" sz="4000" b="1" u="sng" dirty="0" smtClean="0"/>
          </a:p>
          <a:p>
            <a:r>
              <a:rPr lang="en-US" sz="4000" dirty="0" smtClean="0"/>
              <a:t>OCTOBER 8 at 2:00 PM</a:t>
            </a:r>
          </a:p>
          <a:p>
            <a:endParaRPr lang="en-US" sz="4000" b="1" u="sng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A36E-6A91-4E21-AF8F-37C620A5BC3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457200" indent="-457200"/>
            <a:r>
              <a:rPr lang="en-US" dirty="0" smtClean="0"/>
              <a:t>Questions emailed to APCD Liaisons</a:t>
            </a:r>
          </a:p>
          <a:p>
            <a:pPr marL="457200" indent="-457200"/>
            <a:r>
              <a:rPr lang="en-US" dirty="0" smtClean="0"/>
              <a:t>Questions emailed to CHIA </a:t>
            </a:r>
          </a:p>
          <a:p>
            <a:pPr marL="457200" indent="-457200">
              <a:buNone/>
            </a:pPr>
            <a:r>
              <a:rPr lang="en-US" dirty="0" smtClean="0"/>
              <a:t>	(</a:t>
            </a:r>
            <a:r>
              <a:rPr lang="en-US" u="sng" dirty="0" smtClean="0">
                <a:hlinkClick r:id="rId2"/>
              </a:rPr>
              <a:t>CHIA-APCD@state.ma.us</a:t>
            </a:r>
            <a:r>
              <a:rPr lang="en-US" dirty="0" smtClean="0"/>
              <a:t>).  </a:t>
            </a:r>
          </a:p>
          <a:p>
            <a:pPr marL="457200" indent="-457200"/>
            <a:r>
              <a:rPr lang="en-US" dirty="0" smtClean="0"/>
              <a:t>Questions on the Data Release and Application emailed to CHIA (</a:t>
            </a:r>
            <a:r>
              <a:rPr lang="en-US" dirty="0" smtClean="0">
                <a:hlinkClick r:id="rId3"/>
              </a:rPr>
              <a:t>apcd.data@state.ma.us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A36E-6A91-4E21-AF8F-37C620A5BC3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3400" dirty="0" smtClean="0"/>
              <a:t>Staff Update</a:t>
            </a:r>
          </a:p>
          <a:p>
            <a:r>
              <a:rPr lang="en-US" sz="3400" dirty="0" smtClean="0"/>
              <a:t>Testing Version 3.0</a:t>
            </a:r>
          </a:p>
          <a:p>
            <a:r>
              <a:rPr lang="en-US" sz="3400" dirty="0" smtClean="0"/>
              <a:t>Data Intake Governance Committee</a:t>
            </a:r>
          </a:p>
          <a:p>
            <a:r>
              <a:rPr lang="en-US" sz="3400" dirty="0" smtClean="0"/>
              <a:t>Highlight of the Month – Health Policy Commission Cost Trends Project</a:t>
            </a:r>
          </a:p>
          <a:p>
            <a:pPr lvl="1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A36E-6A91-4E21-AF8F-37C620A5BC3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552025" y="1606549"/>
            <a:ext cx="5123624" cy="4381655"/>
          </a:xfrm>
        </p:spPr>
        <p:txBody>
          <a:bodyPr/>
          <a:lstStyle/>
          <a:p>
            <a:endParaRPr lang="en-US" dirty="0" smtClean="0"/>
          </a:p>
          <a:p>
            <a:pPr algn="ctr">
              <a:buNone/>
            </a:pPr>
            <a:r>
              <a:rPr lang="en-US" sz="4800" dirty="0" smtClean="0"/>
              <a:t>Staff</a:t>
            </a:r>
          </a:p>
          <a:p>
            <a:pPr algn="ctr">
              <a:buNone/>
            </a:pPr>
            <a:r>
              <a:rPr lang="en-US" sz="4800" dirty="0" smtClean="0"/>
              <a:t>Updates</a:t>
            </a:r>
            <a:endParaRPr lang="en-US" sz="48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569720"/>
            <a:ext cx="3094825" cy="466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TESTING VERSION 3.0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A36E-6A91-4E21-AF8F-37C620A5BC3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579418"/>
            <a:ext cx="8305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 TESTING PROCESS</a:t>
            </a:r>
          </a:p>
          <a:p>
            <a:pPr>
              <a:buFont typeface="Arial" pitchFamily="34" charset="0"/>
              <a:buChar char="•"/>
            </a:pP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FORMAT TESTING</a:t>
            </a:r>
          </a:p>
          <a:p>
            <a:pPr>
              <a:buFont typeface="Arial" pitchFamily="34" charset="0"/>
              <a:buChar char="•"/>
            </a:pP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EDIT TESTING</a:t>
            </a:r>
          </a:p>
          <a:p>
            <a:pPr lvl="1">
              <a:buFont typeface="Wingdings" pitchFamily="2" charset="2"/>
              <a:buChar char="Ø"/>
            </a:pPr>
            <a:r>
              <a:rPr lang="en-US" sz="3200" dirty="0" smtClean="0"/>
              <a:t>Category A Edits</a:t>
            </a:r>
          </a:p>
          <a:p>
            <a:pPr lvl="1">
              <a:buFont typeface="Wingdings" pitchFamily="2" charset="2"/>
              <a:buChar char="Ø"/>
            </a:pPr>
            <a:r>
              <a:rPr lang="en-US" sz="3200" dirty="0" smtClean="0"/>
              <a:t>Category B and C Edits</a:t>
            </a:r>
          </a:p>
          <a:p>
            <a:pPr lvl="1">
              <a:buFont typeface="Wingdings" pitchFamily="2" charset="2"/>
              <a:buChar char="Ø"/>
            </a:pP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VARIANCE Reporting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A36E-6A91-4E21-AF8F-37C620A5BC3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>
              <a:buNone/>
            </a:pPr>
            <a:r>
              <a:rPr lang="en-US" sz="4800" dirty="0" smtClean="0">
                <a:solidFill>
                  <a:schemeClr val="accent1"/>
                </a:solidFill>
              </a:rPr>
              <a:t>APCD </a:t>
            </a:r>
          </a:p>
          <a:p>
            <a:pPr algn="ctr">
              <a:buNone/>
            </a:pPr>
            <a:r>
              <a:rPr lang="en-US" sz="4800" dirty="0" smtClean="0">
                <a:solidFill>
                  <a:schemeClr val="accent1"/>
                </a:solidFill>
              </a:rPr>
              <a:t>Data Intake </a:t>
            </a:r>
          </a:p>
          <a:p>
            <a:pPr algn="ctr">
              <a:buNone/>
            </a:pPr>
            <a:r>
              <a:rPr lang="en-US" sz="4800" dirty="0" smtClean="0">
                <a:solidFill>
                  <a:schemeClr val="accent1"/>
                </a:solidFill>
              </a:rPr>
              <a:t>Governance Committee</a:t>
            </a:r>
            <a:endParaRPr lang="en-US" sz="48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APCD Data Intake Governance Committee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A36E-6A91-4E21-AF8F-37C620A5BC3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Advance the goal of administrative simplification</a:t>
            </a:r>
          </a:p>
          <a:p>
            <a:endParaRPr lang="en-US" dirty="0" smtClean="0"/>
          </a:p>
          <a:p>
            <a:r>
              <a:rPr lang="en-US" dirty="0" smtClean="0"/>
              <a:t>Provide a forum to discuss possible future data needs and monitor data quality</a:t>
            </a:r>
          </a:p>
          <a:p>
            <a:endParaRPr lang="en-US" dirty="0" smtClean="0"/>
          </a:p>
          <a:p>
            <a:r>
              <a:rPr lang="en-US" dirty="0" smtClean="0"/>
              <a:t>Give key APCD users a role in APCD data governance 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APCD Data Intake Governance Committee Participants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A36E-6A91-4E21-AF8F-37C620A5BC3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1">
              <a:buNone/>
            </a:pPr>
            <a:r>
              <a:rPr lang="en-US" sz="2600" dirty="0" smtClean="0"/>
              <a:t>MA Health Connector</a:t>
            </a:r>
          </a:p>
          <a:p>
            <a:pPr lvl="1">
              <a:buNone/>
            </a:pPr>
            <a:r>
              <a:rPr lang="en-US" sz="2600" dirty="0" smtClean="0"/>
              <a:t>Department of Public Health</a:t>
            </a:r>
          </a:p>
          <a:p>
            <a:pPr lvl="1">
              <a:buNone/>
            </a:pPr>
            <a:r>
              <a:rPr lang="en-US" sz="2600" dirty="0" smtClean="0"/>
              <a:t>Division of Insurance</a:t>
            </a:r>
          </a:p>
          <a:p>
            <a:pPr lvl="1">
              <a:buNone/>
            </a:pPr>
            <a:r>
              <a:rPr lang="en-US" sz="2600" dirty="0" smtClean="0"/>
              <a:t>Group Insurance Commission</a:t>
            </a:r>
          </a:p>
          <a:p>
            <a:pPr lvl="1">
              <a:buNone/>
            </a:pPr>
            <a:r>
              <a:rPr lang="en-US" sz="2600" dirty="0" smtClean="0"/>
              <a:t>Health Policy Commission</a:t>
            </a:r>
          </a:p>
          <a:p>
            <a:pPr lvl="1">
              <a:buNone/>
            </a:pPr>
            <a:r>
              <a:rPr lang="en-US" sz="2600" dirty="0" smtClean="0"/>
              <a:t>State Auditor</a:t>
            </a:r>
          </a:p>
          <a:p>
            <a:pPr lvl="1">
              <a:buNone/>
            </a:pPr>
            <a:r>
              <a:rPr lang="en-US" sz="2600" dirty="0" smtClean="0"/>
              <a:t>Administration and Finance</a:t>
            </a:r>
          </a:p>
          <a:p>
            <a:pPr lvl="1">
              <a:buNone/>
            </a:pPr>
            <a:r>
              <a:rPr lang="en-US" sz="2600" dirty="0" smtClean="0"/>
              <a:t>CHIA – Health Finance and Analysis</a:t>
            </a:r>
          </a:p>
          <a:p>
            <a:pPr lvl="1">
              <a:buNone/>
            </a:pPr>
            <a:r>
              <a:rPr lang="en-US" sz="2600" dirty="0" smtClean="0"/>
              <a:t>CHIA – Health System Performance</a:t>
            </a:r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APCD Data Intake Governance Committee Responsibility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A36E-6A91-4E21-AF8F-37C620A5BC3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sz="2400" dirty="0" smtClean="0"/>
              <a:t>Field requests for new/modified data elements</a:t>
            </a:r>
          </a:p>
          <a:p>
            <a:pPr lvl="0"/>
            <a:r>
              <a:rPr lang="en-US" sz="2400" dirty="0" smtClean="0"/>
              <a:t>Field requests on data resubmissions for prior years</a:t>
            </a:r>
          </a:p>
          <a:p>
            <a:pPr lvl="0"/>
            <a:r>
              <a:rPr lang="en-US" sz="2400" dirty="0" smtClean="0"/>
              <a:t>Seek consensus on definitions of data elements common across state agencies </a:t>
            </a:r>
          </a:p>
          <a:p>
            <a:pPr lvl="0"/>
            <a:r>
              <a:rPr lang="en-US" sz="2400" dirty="0" smtClean="0"/>
              <a:t>Review drafts of Administrative Bulletins and Data Submission Guidelines</a:t>
            </a:r>
          </a:p>
          <a:p>
            <a:pPr lvl="0"/>
            <a:r>
              <a:rPr lang="en-US" sz="2400" dirty="0" smtClean="0"/>
              <a:t>Receive periodic reports on compliance and data validation</a:t>
            </a:r>
          </a:p>
          <a:p>
            <a:pPr lvl="0"/>
            <a:r>
              <a:rPr lang="en-US" sz="2400" dirty="0" smtClean="0"/>
              <a:t>Review variance and exemption requests from payers and recommend approval/disapproval to CHIA staff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APCD Data Intake Governance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A36E-6A91-4E21-AF8F-37C620A5BC35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12" name="Diagram 11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CHIAtemplate_20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IAtemplate_Text Slide Option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HIAtemplate_Slides w/ Object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HIAtemplate_Blank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CHIAtemplate_2013</Template>
  <TotalTime>2207</TotalTime>
  <Words>488</Words>
  <Application>Microsoft Office PowerPoint</Application>
  <PresentationFormat>On-screen Show (4:3)</PresentationFormat>
  <Paragraphs>173</Paragraphs>
  <Slides>18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CHIAtemplate_2013</vt:lpstr>
      <vt:lpstr>CHIAtemplate_Text Slide Options</vt:lpstr>
      <vt:lpstr>CHIAtemplate_Slides w/ Objects</vt:lpstr>
      <vt:lpstr>CHIAtemplate_Blank Slide</vt:lpstr>
      <vt:lpstr>Slide 1</vt:lpstr>
      <vt:lpstr>AGENDA</vt:lpstr>
      <vt:lpstr>Slide 3</vt:lpstr>
      <vt:lpstr>TESTING VERSION 3.0</vt:lpstr>
      <vt:lpstr>Slide 5</vt:lpstr>
      <vt:lpstr>APCD Data Intake Governance Committee </vt:lpstr>
      <vt:lpstr>APCD Data Intake Governance Committee Participants</vt:lpstr>
      <vt:lpstr>APCD Data Intake Governance Committee Responsibility</vt:lpstr>
      <vt:lpstr>APCD Data Intake Governance</vt:lpstr>
      <vt:lpstr>Slide 10</vt:lpstr>
      <vt:lpstr>Slide 11</vt:lpstr>
      <vt:lpstr>HIGHLIGHT: HPC COST TRENDS</vt:lpstr>
      <vt:lpstr>HIGHLIGHT: HPC COST TRENDS</vt:lpstr>
      <vt:lpstr>HIGHLIGHT: HPC COST TRENDS DATA VALIDATION</vt:lpstr>
      <vt:lpstr>Administrative Simplification At Work</vt:lpstr>
      <vt:lpstr>WRAP-UP</vt:lpstr>
      <vt:lpstr>TAG SCHEDULE</vt:lpstr>
      <vt:lpstr>QUESTIONS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KATHY HINES</dc:creator>
  <cp:lastModifiedBy>KATHY HINES</cp:lastModifiedBy>
  <cp:revision>202</cp:revision>
  <dcterms:created xsi:type="dcterms:W3CDTF">2013-04-09T02:23:53Z</dcterms:created>
  <dcterms:modified xsi:type="dcterms:W3CDTF">2013-08-13T17:54:57Z</dcterms:modified>
</cp:coreProperties>
</file>