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1" r:id="rId2"/>
    <p:sldMasterId id="2147483674" r:id="rId3"/>
    <p:sldMasterId id="2147483678" r:id="rId4"/>
  </p:sldMasterIdLst>
  <p:notesMasterIdLst>
    <p:notesMasterId r:id="rId27"/>
  </p:notesMasterIdLst>
  <p:handoutMasterIdLst>
    <p:handoutMasterId r:id="rId28"/>
  </p:handoutMasterIdLst>
  <p:sldIdLst>
    <p:sldId id="257" r:id="rId5"/>
    <p:sldId id="258" r:id="rId6"/>
    <p:sldId id="331" r:id="rId7"/>
    <p:sldId id="332" r:id="rId8"/>
    <p:sldId id="333" r:id="rId9"/>
    <p:sldId id="322" r:id="rId10"/>
    <p:sldId id="326" r:id="rId11"/>
    <p:sldId id="327" r:id="rId12"/>
    <p:sldId id="328" r:id="rId13"/>
    <p:sldId id="329" r:id="rId14"/>
    <p:sldId id="330" r:id="rId15"/>
    <p:sldId id="263" r:id="rId16"/>
    <p:sldId id="318" r:id="rId17"/>
    <p:sldId id="334" r:id="rId18"/>
    <p:sldId id="320" r:id="rId19"/>
    <p:sldId id="319" r:id="rId20"/>
    <p:sldId id="335" r:id="rId21"/>
    <p:sldId id="316" r:id="rId22"/>
    <p:sldId id="336" r:id="rId23"/>
    <p:sldId id="271" r:id="rId24"/>
    <p:sldId id="274" r:id="rId25"/>
    <p:sldId id="273"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36" autoAdjust="0"/>
  </p:normalViewPr>
  <p:slideViewPr>
    <p:cSldViewPr snapToGrid="0" snapToObjects="1" showGuides="1">
      <p:cViewPr varScale="1">
        <p:scale>
          <a:sx n="94" d="100"/>
          <a:sy n="94" d="100"/>
        </p:scale>
        <p:origin x="-1422" y="-90"/>
      </p:cViewPr>
      <p:guideLst>
        <p:guide orient="horz" pos="1019"/>
        <p:guide pos="295"/>
      </p:guideLst>
    </p:cSldViewPr>
  </p:slideViewPr>
  <p:notesTextViewPr>
    <p:cViewPr>
      <p:scale>
        <a:sx n="100" d="100"/>
        <a:sy n="100" d="100"/>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notesMaster" Target="notesMasters/notesMaster1.xml"/>
  <Relationship Id="rId28" Type="http://schemas.openxmlformats.org/officeDocument/2006/relationships/handoutMaster" Target="handoutMasters/handoutMaster1.xml"/>
  <Relationship Id="rId29" Type="http://schemas.openxmlformats.org/officeDocument/2006/relationships/presProps" Target="presProps.xml"/>
  <Relationship Id="rId3" Type="http://schemas.openxmlformats.org/officeDocument/2006/relationships/slideMaster" Target="slideMasters/slideMaster3.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iagrams/_rels/data3.xml.rels><?xml version="1.0" encoding="UTF-8"?>

<Relationships xmlns="http://schemas.openxmlformats.org/package/2006/relationships">
  <Relationship Id="rId1" Type="http://schemas.openxmlformats.org/officeDocument/2006/relationships/image" Target="../media/image6.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6D4AB4-6CF3-4D18-900C-49DF5BBCB5C0}" type="doc">
      <dgm:prSet loTypeId="urn:microsoft.com/office/officeart/2005/8/layout/venn1" loCatId="relationship" qsTypeId="urn:microsoft.com/office/officeart/2005/8/quickstyle/simple3" qsCatId="simple" csTypeId="urn:microsoft.com/office/officeart/2005/8/colors/accent1_2" csCatId="accent1" phldr="1"/>
      <dgm:spPr/>
    </dgm:pt>
    <dgm:pt modelId="{CCB82EA3-E7EF-463B-8352-4148D1BCCC4F}">
      <dgm:prSet phldrT="[Text]"/>
      <dgm:spPr/>
      <dgm:t>
        <a:bodyPr/>
        <a:lstStyle/>
        <a:p>
          <a:r>
            <a:rPr lang="en-US" dirty="0" smtClean="0"/>
            <a:t>Data Intake: New fields/edits</a:t>
          </a:r>
          <a:endParaRPr lang="en-US" dirty="0"/>
        </a:p>
      </dgm:t>
    </dgm:pt>
    <dgm:pt modelId="{B8551CC8-F217-4F21-B7E4-D8CB2DD0DEB9}" type="parTrans" cxnId="{BE7CD7D9-A740-4FCC-AE4A-C47E60BE33A3}">
      <dgm:prSet/>
      <dgm:spPr/>
    </dgm:pt>
    <dgm:pt modelId="{80889862-963F-4067-A4CF-4A61F101B460}" type="sibTrans" cxnId="{BE7CD7D9-A740-4FCC-AE4A-C47E60BE33A3}">
      <dgm:prSet/>
      <dgm:spPr/>
    </dgm:pt>
    <dgm:pt modelId="{9CCA5951-6794-4623-95C5-C3AAE85C71E7}">
      <dgm:prSet phldrT="[Text]"/>
      <dgm:spPr/>
      <dgm:t>
        <a:bodyPr/>
        <a:lstStyle/>
        <a:p>
          <a:r>
            <a:rPr lang="en-US" dirty="0" smtClean="0"/>
            <a:t>Data Compliance</a:t>
          </a:r>
          <a:endParaRPr lang="en-US" dirty="0"/>
        </a:p>
      </dgm:t>
    </dgm:pt>
    <dgm:pt modelId="{2B425206-6335-4B2D-BA1B-B85805229BF6}" type="parTrans" cxnId="{5FEF1943-5764-4E8B-8AC5-11FED6C2FAA9}">
      <dgm:prSet/>
      <dgm:spPr/>
    </dgm:pt>
    <dgm:pt modelId="{29E7C366-CA9D-4B29-85E4-DD84B4BE7FEE}" type="sibTrans" cxnId="{5FEF1943-5764-4E8B-8AC5-11FED6C2FAA9}">
      <dgm:prSet/>
      <dgm:spPr/>
    </dgm:pt>
    <dgm:pt modelId="{B53621C3-217E-4AC9-A067-2EB8C32FF3D3}">
      <dgm:prSet phldrT="[Text]"/>
      <dgm:spPr/>
      <dgm:t>
        <a:bodyPr/>
        <a:lstStyle/>
        <a:p>
          <a:r>
            <a:rPr lang="en-US" dirty="0" smtClean="0"/>
            <a:t>Data Validation</a:t>
          </a:r>
          <a:endParaRPr lang="en-US" dirty="0"/>
        </a:p>
      </dgm:t>
    </dgm:pt>
    <dgm:pt modelId="{29DFF1EE-E32E-4AF2-B2EF-7CE474C20270}" type="parTrans" cxnId="{604C67A9-AD44-418E-B359-821C6FAFE6CD}">
      <dgm:prSet/>
      <dgm:spPr/>
    </dgm:pt>
    <dgm:pt modelId="{3B3D29D4-D862-4768-A42F-8B439F820F38}" type="sibTrans" cxnId="{604C67A9-AD44-418E-B359-821C6FAFE6CD}">
      <dgm:prSet/>
      <dgm:spPr/>
    </dgm:pt>
    <dgm:pt modelId="{1BE47C12-A284-4663-A93B-CC1B2E578900}" type="pres">
      <dgm:prSet presAssocID="{5F6D4AB4-6CF3-4D18-900C-49DF5BBCB5C0}" presName="compositeShape" presStyleCnt="0">
        <dgm:presLayoutVars>
          <dgm:chMax val="7"/>
          <dgm:dir/>
          <dgm:resizeHandles val="exact"/>
        </dgm:presLayoutVars>
      </dgm:prSet>
      <dgm:spPr/>
    </dgm:pt>
    <dgm:pt modelId="{44B3C937-9597-4228-BA09-A522699E87BC}" type="pres">
      <dgm:prSet presAssocID="{CCB82EA3-E7EF-463B-8352-4148D1BCCC4F}" presName="circ1" presStyleLbl="vennNode1" presStyleIdx="0" presStyleCnt="3"/>
      <dgm:spPr/>
      <dgm:t>
        <a:bodyPr/>
        <a:lstStyle/>
        <a:p>
          <a:endParaRPr lang="en-US"/>
        </a:p>
      </dgm:t>
    </dgm:pt>
    <dgm:pt modelId="{8045AD55-1A87-4C9A-8026-F6CA6A187F2E}" type="pres">
      <dgm:prSet presAssocID="{CCB82EA3-E7EF-463B-8352-4148D1BCCC4F}" presName="circ1Tx" presStyleLbl="revTx" presStyleIdx="0" presStyleCnt="0">
        <dgm:presLayoutVars>
          <dgm:chMax val="0"/>
          <dgm:chPref val="0"/>
          <dgm:bulletEnabled val="1"/>
        </dgm:presLayoutVars>
      </dgm:prSet>
      <dgm:spPr/>
      <dgm:t>
        <a:bodyPr/>
        <a:lstStyle/>
        <a:p>
          <a:endParaRPr lang="en-US"/>
        </a:p>
      </dgm:t>
    </dgm:pt>
    <dgm:pt modelId="{BAEB15F7-3AD6-4C63-8D2F-AE56324A6988}" type="pres">
      <dgm:prSet presAssocID="{9CCA5951-6794-4623-95C5-C3AAE85C71E7}" presName="circ2" presStyleLbl="vennNode1" presStyleIdx="1" presStyleCnt="3"/>
      <dgm:spPr/>
      <dgm:t>
        <a:bodyPr/>
        <a:lstStyle/>
        <a:p>
          <a:endParaRPr lang="en-US"/>
        </a:p>
      </dgm:t>
    </dgm:pt>
    <dgm:pt modelId="{DE4E8F88-CB19-4828-8CFC-1C0A65ACAF23}" type="pres">
      <dgm:prSet presAssocID="{9CCA5951-6794-4623-95C5-C3AAE85C71E7}" presName="circ2Tx" presStyleLbl="revTx" presStyleIdx="0" presStyleCnt="0">
        <dgm:presLayoutVars>
          <dgm:chMax val="0"/>
          <dgm:chPref val="0"/>
          <dgm:bulletEnabled val="1"/>
        </dgm:presLayoutVars>
      </dgm:prSet>
      <dgm:spPr/>
      <dgm:t>
        <a:bodyPr/>
        <a:lstStyle/>
        <a:p>
          <a:endParaRPr lang="en-US"/>
        </a:p>
      </dgm:t>
    </dgm:pt>
    <dgm:pt modelId="{FED35FF1-C137-4763-968A-0DF90722D678}" type="pres">
      <dgm:prSet presAssocID="{B53621C3-217E-4AC9-A067-2EB8C32FF3D3}" presName="circ3" presStyleLbl="vennNode1" presStyleIdx="2" presStyleCnt="3"/>
      <dgm:spPr/>
      <dgm:t>
        <a:bodyPr/>
        <a:lstStyle/>
        <a:p>
          <a:endParaRPr lang="en-US"/>
        </a:p>
      </dgm:t>
    </dgm:pt>
    <dgm:pt modelId="{D0AD1076-4BD8-4928-B14F-217B7C72B9BC}" type="pres">
      <dgm:prSet presAssocID="{B53621C3-217E-4AC9-A067-2EB8C32FF3D3}" presName="circ3Tx" presStyleLbl="revTx" presStyleIdx="0" presStyleCnt="0">
        <dgm:presLayoutVars>
          <dgm:chMax val="0"/>
          <dgm:chPref val="0"/>
          <dgm:bulletEnabled val="1"/>
        </dgm:presLayoutVars>
      </dgm:prSet>
      <dgm:spPr/>
      <dgm:t>
        <a:bodyPr/>
        <a:lstStyle/>
        <a:p>
          <a:endParaRPr lang="en-US"/>
        </a:p>
      </dgm:t>
    </dgm:pt>
  </dgm:ptLst>
  <dgm:cxnLst>
    <dgm:cxn modelId="{39196C91-271C-4F1F-90A5-FB07C40AEFFE}" type="presOf" srcId="{B53621C3-217E-4AC9-A067-2EB8C32FF3D3}" destId="{D0AD1076-4BD8-4928-B14F-217B7C72B9BC}" srcOrd="1" destOrd="0" presId="urn:microsoft.com/office/officeart/2005/8/layout/venn1"/>
    <dgm:cxn modelId="{A7E08973-FEF0-4B72-AFE7-DD03BD6A76FC}" type="presOf" srcId="{5F6D4AB4-6CF3-4D18-900C-49DF5BBCB5C0}" destId="{1BE47C12-A284-4663-A93B-CC1B2E578900}" srcOrd="0" destOrd="0" presId="urn:microsoft.com/office/officeart/2005/8/layout/venn1"/>
    <dgm:cxn modelId="{9FA76700-1FC3-45AA-9A79-0216DBEE79E7}" type="presOf" srcId="{CCB82EA3-E7EF-463B-8352-4148D1BCCC4F}" destId="{44B3C937-9597-4228-BA09-A522699E87BC}" srcOrd="0" destOrd="0" presId="urn:microsoft.com/office/officeart/2005/8/layout/venn1"/>
    <dgm:cxn modelId="{AE960045-0A0E-441E-BFFD-2DCAE3401202}" type="presOf" srcId="{CCB82EA3-E7EF-463B-8352-4148D1BCCC4F}" destId="{8045AD55-1A87-4C9A-8026-F6CA6A187F2E}" srcOrd="1" destOrd="0" presId="urn:microsoft.com/office/officeart/2005/8/layout/venn1"/>
    <dgm:cxn modelId="{BE7CD7D9-A740-4FCC-AE4A-C47E60BE33A3}" srcId="{5F6D4AB4-6CF3-4D18-900C-49DF5BBCB5C0}" destId="{CCB82EA3-E7EF-463B-8352-4148D1BCCC4F}" srcOrd="0" destOrd="0" parTransId="{B8551CC8-F217-4F21-B7E4-D8CB2DD0DEB9}" sibTransId="{80889862-963F-4067-A4CF-4A61F101B460}"/>
    <dgm:cxn modelId="{72E91A80-9884-4FBB-910F-5CF25DAF6AA3}" type="presOf" srcId="{9CCA5951-6794-4623-95C5-C3AAE85C71E7}" destId="{BAEB15F7-3AD6-4C63-8D2F-AE56324A6988}" srcOrd="0" destOrd="0" presId="urn:microsoft.com/office/officeart/2005/8/layout/venn1"/>
    <dgm:cxn modelId="{604C67A9-AD44-418E-B359-821C6FAFE6CD}" srcId="{5F6D4AB4-6CF3-4D18-900C-49DF5BBCB5C0}" destId="{B53621C3-217E-4AC9-A067-2EB8C32FF3D3}" srcOrd="2" destOrd="0" parTransId="{29DFF1EE-E32E-4AF2-B2EF-7CE474C20270}" sibTransId="{3B3D29D4-D862-4768-A42F-8B439F820F38}"/>
    <dgm:cxn modelId="{ED852300-1449-4176-8CB6-06E442EC2630}" type="presOf" srcId="{9CCA5951-6794-4623-95C5-C3AAE85C71E7}" destId="{DE4E8F88-CB19-4828-8CFC-1C0A65ACAF23}" srcOrd="1" destOrd="0" presId="urn:microsoft.com/office/officeart/2005/8/layout/venn1"/>
    <dgm:cxn modelId="{0D9BB63B-9435-41B6-B290-9A2CA6CA5488}" type="presOf" srcId="{B53621C3-217E-4AC9-A067-2EB8C32FF3D3}" destId="{FED35FF1-C137-4763-968A-0DF90722D678}" srcOrd="0" destOrd="0" presId="urn:microsoft.com/office/officeart/2005/8/layout/venn1"/>
    <dgm:cxn modelId="{5FEF1943-5764-4E8B-8AC5-11FED6C2FAA9}" srcId="{5F6D4AB4-6CF3-4D18-900C-49DF5BBCB5C0}" destId="{9CCA5951-6794-4623-95C5-C3AAE85C71E7}" srcOrd="1" destOrd="0" parTransId="{2B425206-6335-4B2D-BA1B-B85805229BF6}" sibTransId="{29E7C366-CA9D-4B29-85E4-DD84B4BE7FEE}"/>
    <dgm:cxn modelId="{7F478A7D-872A-446E-90A1-9BEF7287280D}" type="presParOf" srcId="{1BE47C12-A284-4663-A93B-CC1B2E578900}" destId="{44B3C937-9597-4228-BA09-A522699E87BC}" srcOrd="0" destOrd="0" presId="urn:microsoft.com/office/officeart/2005/8/layout/venn1"/>
    <dgm:cxn modelId="{94FC6341-CF2B-4876-ABEC-64B8258B768D}" type="presParOf" srcId="{1BE47C12-A284-4663-A93B-CC1B2E578900}" destId="{8045AD55-1A87-4C9A-8026-F6CA6A187F2E}" srcOrd="1" destOrd="0" presId="urn:microsoft.com/office/officeart/2005/8/layout/venn1"/>
    <dgm:cxn modelId="{712D8363-E340-4654-AFC8-0EED77B4BBAD}" type="presParOf" srcId="{1BE47C12-A284-4663-A93B-CC1B2E578900}" destId="{BAEB15F7-3AD6-4C63-8D2F-AE56324A6988}" srcOrd="2" destOrd="0" presId="urn:microsoft.com/office/officeart/2005/8/layout/venn1"/>
    <dgm:cxn modelId="{716BF373-24B4-45CA-82E2-FE45A11B073C}" type="presParOf" srcId="{1BE47C12-A284-4663-A93B-CC1B2E578900}" destId="{DE4E8F88-CB19-4828-8CFC-1C0A65ACAF23}" srcOrd="3" destOrd="0" presId="urn:microsoft.com/office/officeart/2005/8/layout/venn1"/>
    <dgm:cxn modelId="{7E67D84C-9F3F-474A-A51E-809D68FDC5E3}" type="presParOf" srcId="{1BE47C12-A284-4663-A93B-CC1B2E578900}" destId="{FED35FF1-C137-4763-968A-0DF90722D678}" srcOrd="4" destOrd="0" presId="urn:microsoft.com/office/officeart/2005/8/layout/venn1"/>
    <dgm:cxn modelId="{036A8713-8088-4B61-87DB-FE99E180079B}" type="presParOf" srcId="{1BE47C12-A284-4663-A93B-CC1B2E578900}" destId="{D0AD1076-4BD8-4928-B14F-217B7C72B9B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56406-5EA9-42AC-8553-8D8BD20B79F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BB63A37-F73A-40FC-AD86-5A640D93E7C6}">
      <dgm:prSet phldrT="[Text]"/>
      <dgm:spPr/>
      <dgm:t>
        <a:bodyPr/>
        <a:lstStyle/>
        <a:p>
          <a:r>
            <a:rPr lang="en-US" dirty="0" smtClean="0"/>
            <a:t>Add/New Line</a:t>
          </a:r>
          <a:endParaRPr lang="en-US" dirty="0"/>
        </a:p>
      </dgm:t>
    </dgm:pt>
    <dgm:pt modelId="{8751CCAF-7BDD-4D66-8432-50DE5E310E09}" type="parTrans" cxnId="{79FB3FCB-4E31-45A4-8C9A-8BEDE0D89828}">
      <dgm:prSet/>
      <dgm:spPr/>
      <dgm:t>
        <a:bodyPr/>
        <a:lstStyle/>
        <a:p>
          <a:endParaRPr lang="en-US"/>
        </a:p>
      </dgm:t>
    </dgm:pt>
    <dgm:pt modelId="{2620EBCD-6BC6-44D2-BA22-86C0144BAFED}" type="sibTrans" cxnId="{79FB3FCB-4E31-45A4-8C9A-8BEDE0D89828}">
      <dgm:prSet/>
      <dgm:spPr/>
      <dgm:t>
        <a:bodyPr/>
        <a:lstStyle/>
        <a:p>
          <a:endParaRPr lang="en-US"/>
        </a:p>
      </dgm:t>
    </dgm:pt>
    <dgm:pt modelId="{60B6462E-865D-4AE7-8C9C-3611BDE484EC}">
      <dgm:prSet phldrT="[Text]"/>
      <dgm:spPr/>
      <dgm:t>
        <a:bodyPr/>
        <a:lstStyle/>
        <a:p>
          <a:r>
            <a:rPr lang="en-US" dirty="0" smtClean="0"/>
            <a:t>Last Activity Date (ME056)</a:t>
          </a:r>
          <a:endParaRPr lang="en-US" dirty="0"/>
        </a:p>
      </dgm:t>
    </dgm:pt>
    <dgm:pt modelId="{DC1E6840-4942-45D7-96BC-94C757AC89DA}" type="parTrans" cxnId="{0AF7B19D-1B1C-4FCC-B891-8E91284D943C}">
      <dgm:prSet/>
      <dgm:spPr/>
      <dgm:t>
        <a:bodyPr/>
        <a:lstStyle/>
        <a:p>
          <a:endParaRPr lang="en-US"/>
        </a:p>
      </dgm:t>
    </dgm:pt>
    <dgm:pt modelId="{847670FF-59D9-4E75-896E-7DAF957D1B2F}" type="sibTrans" cxnId="{0AF7B19D-1B1C-4FCC-B891-8E91284D943C}">
      <dgm:prSet/>
      <dgm:spPr/>
      <dgm:t>
        <a:bodyPr/>
        <a:lstStyle/>
        <a:p>
          <a:endParaRPr lang="en-US"/>
        </a:p>
      </dgm:t>
    </dgm:pt>
    <dgm:pt modelId="{7625A6D7-6EA2-4B3C-8961-7C40F92E7899}">
      <dgm:prSet phldrT="[Text]"/>
      <dgm:spPr/>
      <dgm:t>
        <a:bodyPr/>
        <a:lstStyle/>
        <a:p>
          <a:r>
            <a:rPr lang="en-US" dirty="0" smtClean="0"/>
            <a:t>29 Elements: Benefit Changes</a:t>
          </a:r>
          <a:endParaRPr lang="en-US" dirty="0"/>
        </a:p>
      </dgm:t>
    </dgm:pt>
    <dgm:pt modelId="{376F9963-2A6B-4949-9D62-2B6ECDBF122A}" type="parTrans" cxnId="{271A9C61-0AFF-46E2-8CB9-946BFE8DF6B2}">
      <dgm:prSet/>
      <dgm:spPr/>
      <dgm:t>
        <a:bodyPr/>
        <a:lstStyle/>
        <a:p>
          <a:endParaRPr lang="en-US"/>
        </a:p>
      </dgm:t>
    </dgm:pt>
    <dgm:pt modelId="{7C24C415-1EF6-473C-B927-B81EB6425DC5}" type="sibTrans" cxnId="{271A9C61-0AFF-46E2-8CB9-946BFE8DF6B2}">
      <dgm:prSet/>
      <dgm:spPr/>
      <dgm:t>
        <a:bodyPr/>
        <a:lstStyle/>
        <a:p>
          <a:endParaRPr lang="en-US"/>
        </a:p>
      </dgm:t>
    </dgm:pt>
    <dgm:pt modelId="{B865B069-1938-4962-BC22-417AB4339CCA}">
      <dgm:prSet phldrT="[Text]"/>
      <dgm:spPr/>
      <dgm:t>
        <a:bodyPr/>
        <a:lstStyle/>
        <a:p>
          <a:r>
            <a:rPr lang="en-US" dirty="0" smtClean="0"/>
            <a:t>Update/Change Line</a:t>
          </a:r>
          <a:endParaRPr lang="en-US" dirty="0"/>
        </a:p>
      </dgm:t>
    </dgm:pt>
    <dgm:pt modelId="{5550BA9D-D4EC-48D8-9745-7917E9E6A0EF}" type="parTrans" cxnId="{1EF329B6-8976-4EE0-8B7B-AC73E0661407}">
      <dgm:prSet/>
      <dgm:spPr/>
      <dgm:t>
        <a:bodyPr/>
        <a:lstStyle/>
        <a:p>
          <a:endParaRPr lang="en-US"/>
        </a:p>
      </dgm:t>
    </dgm:pt>
    <dgm:pt modelId="{F62FD6FE-B949-4809-B2A2-7CBB31229D2F}" type="sibTrans" cxnId="{1EF329B6-8976-4EE0-8B7B-AC73E0661407}">
      <dgm:prSet/>
      <dgm:spPr/>
      <dgm:t>
        <a:bodyPr/>
        <a:lstStyle/>
        <a:p>
          <a:endParaRPr lang="en-US"/>
        </a:p>
      </dgm:t>
    </dgm:pt>
    <dgm:pt modelId="{8487DF23-8A0D-4885-94C7-5F0B4F52D764}">
      <dgm:prSet phldrT="[Text]"/>
      <dgm:spPr/>
      <dgm:t>
        <a:bodyPr/>
        <a:lstStyle/>
        <a:p>
          <a:r>
            <a:rPr lang="en-US" dirty="0" smtClean="0"/>
            <a:t>Last Activity Date (ME056)</a:t>
          </a:r>
          <a:endParaRPr lang="en-US" dirty="0"/>
        </a:p>
      </dgm:t>
    </dgm:pt>
    <dgm:pt modelId="{F63FB541-FBA8-4175-97A1-14CAD28CC988}" type="parTrans" cxnId="{E7D9E26D-29A8-4B47-888A-3950962F31BE}">
      <dgm:prSet/>
      <dgm:spPr/>
      <dgm:t>
        <a:bodyPr/>
        <a:lstStyle/>
        <a:p>
          <a:endParaRPr lang="en-US"/>
        </a:p>
      </dgm:t>
    </dgm:pt>
    <dgm:pt modelId="{6CD96A95-C5F5-4EF4-83B3-05120A8FE976}" type="sibTrans" cxnId="{E7D9E26D-29A8-4B47-888A-3950962F31BE}">
      <dgm:prSet/>
      <dgm:spPr/>
      <dgm:t>
        <a:bodyPr/>
        <a:lstStyle/>
        <a:p>
          <a:endParaRPr lang="en-US"/>
        </a:p>
      </dgm:t>
    </dgm:pt>
    <dgm:pt modelId="{878CA5FE-BEF5-428B-9021-CB05584B2B40}">
      <dgm:prSet phldrT="[Text]"/>
      <dgm:spPr/>
      <dgm:t>
        <a:bodyPr/>
        <a:lstStyle/>
        <a:p>
          <a:r>
            <a:rPr lang="en-US" dirty="0" smtClean="0"/>
            <a:t>89 Elements:</a:t>
          </a:r>
        </a:p>
        <a:p>
          <a:r>
            <a:rPr lang="en-US" dirty="0" smtClean="0"/>
            <a:t>Attribute Changes</a:t>
          </a:r>
          <a:endParaRPr lang="en-US" dirty="0"/>
        </a:p>
      </dgm:t>
    </dgm:pt>
    <dgm:pt modelId="{66C91DE0-B0C8-480F-9ED9-B7FCDBB259D8}" type="parTrans" cxnId="{B17AFA83-8AF0-4E8A-ABC8-D30D2FC7E1EF}">
      <dgm:prSet/>
      <dgm:spPr/>
      <dgm:t>
        <a:bodyPr/>
        <a:lstStyle/>
        <a:p>
          <a:endParaRPr lang="en-US"/>
        </a:p>
      </dgm:t>
    </dgm:pt>
    <dgm:pt modelId="{223EB8C4-BA65-4CFF-9A4C-5B7ECA5085AC}" type="sibTrans" cxnId="{B17AFA83-8AF0-4E8A-ABC8-D30D2FC7E1EF}">
      <dgm:prSet/>
      <dgm:spPr/>
      <dgm:t>
        <a:bodyPr/>
        <a:lstStyle/>
        <a:p>
          <a:endParaRPr lang="en-US"/>
        </a:p>
      </dgm:t>
    </dgm:pt>
    <dgm:pt modelId="{FDC62B46-5650-4721-9D5B-49B70F2409D0}" type="pres">
      <dgm:prSet presAssocID="{06856406-5EA9-42AC-8553-8D8BD20B79F6}" presName="diagram" presStyleCnt="0">
        <dgm:presLayoutVars>
          <dgm:chPref val="1"/>
          <dgm:dir/>
          <dgm:animOne val="branch"/>
          <dgm:animLvl val="lvl"/>
          <dgm:resizeHandles/>
        </dgm:presLayoutVars>
      </dgm:prSet>
      <dgm:spPr/>
      <dgm:t>
        <a:bodyPr/>
        <a:lstStyle/>
        <a:p>
          <a:endParaRPr lang="en-US"/>
        </a:p>
      </dgm:t>
    </dgm:pt>
    <dgm:pt modelId="{3125F340-02B0-4952-A482-495EA973FB8A}" type="pres">
      <dgm:prSet presAssocID="{9BB63A37-F73A-40FC-AD86-5A640D93E7C6}" presName="root" presStyleCnt="0"/>
      <dgm:spPr/>
    </dgm:pt>
    <dgm:pt modelId="{AF331E8D-71A8-411F-A665-BFB5E73AA69C}" type="pres">
      <dgm:prSet presAssocID="{9BB63A37-F73A-40FC-AD86-5A640D93E7C6}" presName="rootComposite" presStyleCnt="0"/>
      <dgm:spPr/>
    </dgm:pt>
    <dgm:pt modelId="{2332EDBB-D154-4BF7-8144-940572718165}" type="pres">
      <dgm:prSet presAssocID="{9BB63A37-F73A-40FC-AD86-5A640D93E7C6}" presName="rootText" presStyleLbl="node1" presStyleIdx="0" presStyleCnt="2"/>
      <dgm:spPr/>
      <dgm:t>
        <a:bodyPr/>
        <a:lstStyle/>
        <a:p>
          <a:endParaRPr lang="en-US"/>
        </a:p>
      </dgm:t>
    </dgm:pt>
    <dgm:pt modelId="{ED8CA1E5-5A0A-4C69-B51C-31100E08BB50}" type="pres">
      <dgm:prSet presAssocID="{9BB63A37-F73A-40FC-AD86-5A640D93E7C6}" presName="rootConnector" presStyleLbl="node1" presStyleIdx="0" presStyleCnt="2"/>
      <dgm:spPr/>
      <dgm:t>
        <a:bodyPr/>
        <a:lstStyle/>
        <a:p>
          <a:endParaRPr lang="en-US"/>
        </a:p>
      </dgm:t>
    </dgm:pt>
    <dgm:pt modelId="{72CCCEC3-5A38-4986-8999-274A757B1343}" type="pres">
      <dgm:prSet presAssocID="{9BB63A37-F73A-40FC-AD86-5A640D93E7C6}" presName="childShape" presStyleCnt="0"/>
      <dgm:spPr/>
    </dgm:pt>
    <dgm:pt modelId="{7846BF48-968E-441C-A280-4E054445C1CA}" type="pres">
      <dgm:prSet presAssocID="{DC1E6840-4942-45D7-96BC-94C757AC89DA}" presName="Name13" presStyleLbl="parChTrans1D2" presStyleIdx="0" presStyleCnt="4"/>
      <dgm:spPr/>
      <dgm:t>
        <a:bodyPr/>
        <a:lstStyle/>
        <a:p>
          <a:endParaRPr lang="en-US"/>
        </a:p>
      </dgm:t>
    </dgm:pt>
    <dgm:pt modelId="{544EF3EE-C8E9-479C-AD21-B2944D06B3DE}" type="pres">
      <dgm:prSet presAssocID="{60B6462E-865D-4AE7-8C9C-3611BDE484EC}" presName="childText" presStyleLbl="bgAcc1" presStyleIdx="0" presStyleCnt="4">
        <dgm:presLayoutVars>
          <dgm:bulletEnabled val="1"/>
        </dgm:presLayoutVars>
      </dgm:prSet>
      <dgm:spPr/>
      <dgm:t>
        <a:bodyPr/>
        <a:lstStyle/>
        <a:p>
          <a:endParaRPr lang="en-US"/>
        </a:p>
      </dgm:t>
    </dgm:pt>
    <dgm:pt modelId="{2148B3DC-323A-4EE9-851D-097D1BCC20D0}" type="pres">
      <dgm:prSet presAssocID="{376F9963-2A6B-4949-9D62-2B6ECDBF122A}" presName="Name13" presStyleLbl="parChTrans1D2" presStyleIdx="1" presStyleCnt="4"/>
      <dgm:spPr/>
      <dgm:t>
        <a:bodyPr/>
        <a:lstStyle/>
        <a:p>
          <a:endParaRPr lang="en-US"/>
        </a:p>
      </dgm:t>
    </dgm:pt>
    <dgm:pt modelId="{29B6B8DB-D95C-4C7B-B015-49BD405103C4}" type="pres">
      <dgm:prSet presAssocID="{7625A6D7-6EA2-4B3C-8961-7C40F92E7899}" presName="childText" presStyleLbl="bgAcc1" presStyleIdx="1" presStyleCnt="4">
        <dgm:presLayoutVars>
          <dgm:bulletEnabled val="1"/>
        </dgm:presLayoutVars>
      </dgm:prSet>
      <dgm:spPr/>
      <dgm:t>
        <a:bodyPr/>
        <a:lstStyle/>
        <a:p>
          <a:endParaRPr lang="en-US"/>
        </a:p>
      </dgm:t>
    </dgm:pt>
    <dgm:pt modelId="{B23173D8-C83A-42A6-988D-B509EA4486D0}" type="pres">
      <dgm:prSet presAssocID="{B865B069-1938-4962-BC22-417AB4339CCA}" presName="root" presStyleCnt="0"/>
      <dgm:spPr/>
    </dgm:pt>
    <dgm:pt modelId="{0FFEAC14-2393-4D94-BE92-5B0816A04F7E}" type="pres">
      <dgm:prSet presAssocID="{B865B069-1938-4962-BC22-417AB4339CCA}" presName="rootComposite" presStyleCnt="0"/>
      <dgm:spPr/>
    </dgm:pt>
    <dgm:pt modelId="{CDBBB2F7-C903-4F88-B6B0-BB97A921D854}" type="pres">
      <dgm:prSet presAssocID="{B865B069-1938-4962-BC22-417AB4339CCA}" presName="rootText" presStyleLbl="node1" presStyleIdx="1" presStyleCnt="2"/>
      <dgm:spPr/>
      <dgm:t>
        <a:bodyPr/>
        <a:lstStyle/>
        <a:p>
          <a:endParaRPr lang="en-US"/>
        </a:p>
      </dgm:t>
    </dgm:pt>
    <dgm:pt modelId="{8E9B9523-CED6-4EB2-BDCA-B37EDE49D32D}" type="pres">
      <dgm:prSet presAssocID="{B865B069-1938-4962-BC22-417AB4339CCA}" presName="rootConnector" presStyleLbl="node1" presStyleIdx="1" presStyleCnt="2"/>
      <dgm:spPr/>
      <dgm:t>
        <a:bodyPr/>
        <a:lstStyle/>
        <a:p>
          <a:endParaRPr lang="en-US"/>
        </a:p>
      </dgm:t>
    </dgm:pt>
    <dgm:pt modelId="{4EC8BF78-D07F-439A-906E-DA480F9C297B}" type="pres">
      <dgm:prSet presAssocID="{B865B069-1938-4962-BC22-417AB4339CCA}" presName="childShape" presStyleCnt="0"/>
      <dgm:spPr/>
    </dgm:pt>
    <dgm:pt modelId="{13D0016A-4D3C-4549-A6BC-989D2872EB0D}" type="pres">
      <dgm:prSet presAssocID="{F63FB541-FBA8-4175-97A1-14CAD28CC988}" presName="Name13" presStyleLbl="parChTrans1D2" presStyleIdx="2" presStyleCnt="4"/>
      <dgm:spPr/>
      <dgm:t>
        <a:bodyPr/>
        <a:lstStyle/>
        <a:p>
          <a:endParaRPr lang="en-US"/>
        </a:p>
      </dgm:t>
    </dgm:pt>
    <dgm:pt modelId="{5C24AD68-0E51-4E40-A5F4-5C51DEBE7779}" type="pres">
      <dgm:prSet presAssocID="{8487DF23-8A0D-4885-94C7-5F0B4F52D764}" presName="childText" presStyleLbl="bgAcc1" presStyleIdx="2" presStyleCnt="4">
        <dgm:presLayoutVars>
          <dgm:bulletEnabled val="1"/>
        </dgm:presLayoutVars>
      </dgm:prSet>
      <dgm:spPr/>
      <dgm:t>
        <a:bodyPr/>
        <a:lstStyle/>
        <a:p>
          <a:endParaRPr lang="en-US"/>
        </a:p>
      </dgm:t>
    </dgm:pt>
    <dgm:pt modelId="{605AA106-A78F-4CC9-8F28-29707D63C8D4}" type="pres">
      <dgm:prSet presAssocID="{66C91DE0-B0C8-480F-9ED9-B7FCDBB259D8}" presName="Name13" presStyleLbl="parChTrans1D2" presStyleIdx="3" presStyleCnt="4"/>
      <dgm:spPr/>
      <dgm:t>
        <a:bodyPr/>
        <a:lstStyle/>
        <a:p>
          <a:endParaRPr lang="en-US"/>
        </a:p>
      </dgm:t>
    </dgm:pt>
    <dgm:pt modelId="{3D32644F-0BB0-4EB2-B1ED-BCECF5E29621}" type="pres">
      <dgm:prSet presAssocID="{878CA5FE-BEF5-428B-9021-CB05584B2B40}" presName="childText" presStyleLbl="bgAcc1" presStyleIdx="3" presStyleCnt="4">
        <dgm:presLayoutVars>
          <dgm:bulletEnabled val="1"/>
        </dgm:presLayoutVars>
      </dgm:prSet>
      <dgm:spPr/>
      <dgm:t>
        <a:bodyPr/>
        <a:lstStyle/>
        <a:p>
          <a:endParaRPr lang="en-US"/>
        </a:p>
      </dgm:t>
    </dgm:pt>
  </dgm:ptLst>
  <dgm:cxnLst>
    <dgm:cxn modelId="{AC820C96-BC72-4F52-ABC9-3CC6EEB38FBD}" type="presOf" srcId="{9BB63A37-F73A-40FC-AD86-5A640D93E7C6}" destId="{ED8CA1E5-5A0A-4C69-B51C-31100E08BB50}" srcOrd="1" destOrd="0" presId="urn:microsoft.com/office/officeart/2005/8/layout/hierarchy3"/>
    <dgm:cxn modelId="{5B834AE5-C3D4-4691-A131-2660CC83FA46}" type="presOf" srcId="{9BB63A37-F73A-40FC-AD86-5A640D93E7C6}" destId="{2332EDBB-D154-4BF7-8144-940572718165}" srcOrd="0" destOrd="0" presId="urn:microsoft.com/office/officeart/2005/8/layout/hierarchy3"/>
    <dgm:cxn modelId="{271A9C61-0AFF-46E2-8CB9-946BFE8DF6B2}" srcId="{9BB63A37-F73A-40FC-AD86-5A640D93E7C6}" destId="{7625A6D7-6EA2-4B3C-8961-7C40F92E7899}" srcOrd="1" destOrd="0" parTransId="{376F9963-2A6B-4949-9D62-2B6ECDBF122A}" sibTransId="{7C24C415-1EF6-473C-B927-B81EB6425DC5}"/>
    <dgm:cxn modelId="{E7D9E26D-29A8-4B47-888A-3950962F31BE}" srcId="{B865B069-1938-4962-BC22-417AB4339CCA}" destId="{8487DF23-8A0D-4885-94C7-5F0B4F52D764}" srcOrd="0" destOrd="0" parTransId="{F63FB541-FBA8-4175-97A1-14CAD28CC988}" sibTransId="{6CD96A95-C5F5-4EF4-83B3-05120A8FE976}"/>
    <dgm:cxn modelId="{EB22D8FD-D900-42EC-819A-5C0B29049492}" type="presOf" srcId="{DC1E6840-4942-45D7-96BC-94C757AC89DA}" destId="{7846BF48-968E-441C-A280-4E054445C1CA}" srcOrd="0" destOrd="0" presId="urn:microsoft.com/office/officeart/2005/8/layout/hierarchy3"/>
    <dgm:cxn modelId="{3083D908-0BBC-4028-A46B-548B94C651D8}" type="presOf" srcId="{8487DF23-8A0D-4885-94C7-5F0B4F52D764}" destId="{5C24AD68-0E51-4E40-A5F4-5C51DEBE7779}" srcOrd="0" destOrd="0" presId="urn:microsoft.com/office/officeart/2005/8/layout/hierarchy3"/>
    <dgm:cxn modelId="{1EF329B6-8976-4EE0-8B7B-AC73E0661407}" srcId="{06856406-5EA9-42AC-8553-8D8BD20B79F6}" destId="{B865B069-1938-4962-BC22-417AB4339CCA}" srcOrd="1" destOrd="0" parTransId="{5550BA9D-D4EC-48D8-9745-7917E9E6A0EF}" sibTransId="{F62FD6FE-B949-4809-B2A2-7CBB31229D2F}"/>
    <dgm:cxn modelId="{5169034F-042E-4F27-9F97-75962966352B}" type="presOf" srcId="{B865B069-1938-4962-BC22-417AB4339CCA}" destId="{CDBBB2F7-C903-4F88-B6B0-BB97A921D854}" srcOrd="0" destOrd="0" presId="urn:microsoft.com/office/officeart/2005/8/layout/hierarchy3"/>
    <dgm:cxn modelId="{19E99B74-2F24-467E-8E80-91AF829D1A8E}" type="presOf" srcId="{66C91DE0-B0C8-480F-9ED9-B7FCDBB259D8}" destId="{605AA106-A78F-4CC9-8F28-29707D63C8D4}" srcOrd="0" destOrd="0" presId="urn:microsoft.com/office/officeart/2005/8/layout/hierarchy3"/>
    <dgm:cxn modelId="{FE7B071C-B7CD-44FF-B89D-D98C0B2BE255}" type="presOf" srcId="{376F9963-2A6B-4949-9D62-2B6ECDBF122A}" destId="{2148B3DC-323A-4EE9-851D-097D1BCC20D0}" srcOrd="0" destOrd="0" presId="urn:microsoft.com/office/officeart/2005/8/layout/hierarchy3"/>
    <dgm:cxn modelId="{AA01E84F-E982-438F-BB6D-9004E9913CD5}" type="presOf" srcId="{F63FB541-FBA8-4175-97A1-14CAD28CC988}" destId="{13D0016A-4D3C-4549-A6BC-989D2872EB0D}" srcOrd="0" destOrd="0" presId="urn:microsoft.com/office/officeart/2005/8/layout/hierarchy3"/>
    <dgm:cxn modelId="{0AF7B19D-1B1C-4FCC-B891-8E91284D943C}" srcId="{9BB63A37-F73A-40FC-AD86-5A640D93E7C6}" destId="{60B6462E-865D-4AE7-8C9C-3611BDE484EC}" srcOrd="0" destOrd="0" parTransId="{DC1E6840-4942-45D7-96BC-94C757AC89DA}" sibTransId="{847670FF-59D9-4E75-896E-7DAF957D1B2F}"/>
    <dgm:cxn modelId="{7FFA9320-1A16-4D35-AC27-C9EBCCCC277D}" type="presOf" srcId="{7625A6D7-6EA2-4B3C-8961-7C40F92E7899}" destId="{29B6B8DB-D95C-4C7B-B015-49BD405103C4}" srcOrd="0" destOrd="0" presId="urn:microsoft.com/office/officeart/2005/8/layout/hierarchy3"/>
    <dgm:cxn modelId="{9F797A6F-046E-452B-924A-E2FFDAD96F39}" type="presOf" srcId="{60B6462E-865D-4AE7-8C9C-3611BDE484EC}" destId="{544EF3EE-C8E9-479C-AD21-B2944D06B3DE}" srcOrd="0" destOrd="0" presId="urn:microsoft.com/office/officeart/2005/8/layout/hierarchy3"/>
    <dgm:cxn modelId="{79FB3FCB-4E31-45A4-8C9A-8BEDE0D89828}" srcId="{06856406-5EA9-42AC-8553-8D8BD20B79F6}" destId="{9BB63A37-F73A-40FC-AD86-5A640D93E7C6}" srcOrd="0" destOrd="0" parTransId="{8751CCAF-7BDD-4D66-8432-50DE5E310E09}" sibTransId="{2620EBCD-6BC6-44D2-BA22-86C0144BAFED}"/>
    <dgm:cxn modelId="{75A4AF38-BBDC-4D2A-A950-46D70E0CA7B0}" type="presOf" srcId="{06856406-5EA9-42AC-8553-8D8BD20B79F6}" destId="{FDC62B46-5650-4721-9D5B-49B70F2409D0}" srcOrd="0" destOrd="0" presId="urn:microsoft.com/office/officeart/2005/8/layout/hierarchy3"/>
    <dgm:cxn modelId="{70C5B8CE-3E23-411C-B243-44471F62D73D}" type="presOf" srcId="{878CA5FE-BEF5-428B-9021-CB05584B2B40}" destId="{3D32644F-0BB0-4EB2-B1ED-BCECF5E29621}" srcOrd="0" destOrd="0" presId="urn:microsoft.com/office/officeart/2005/8/layout/hierarchy3"/>
    <dgm:cxn modelId="{230C7194-9EB0-44E4-A19A-177AF8854DBD}" type="presOf" srcId="{B865B069-1938-4962-BC22-417AB4339CCA}" destId="{8E9B9523-CED6-4EB2-BDCA-B37EDE49D32D}" srcOrd="1" destOrd="0" presId="urn:microsoft.com/office/officeart/2005/8/layout/hierarchy3"/>
    <dgm:cxn modelId="{B17AFA83-8AF0-4E8A-ABC8-D30D2FC7E1EF}" srcId="{B865B069-1938-4962-BC22-417AB4339CCA}" destId="{878CA5FE-BEF5-428B-9021-CB05584B2B40}" srcOrd="1" destOrd="0" parTransId="{66C91DE0-B0C8-480F-9ED9-B7FCDBB259D8}" sibTransId="{223EB8C4-BA65-4CFF-9A4C-5B7ECA5085AC}"/>
    <dgm:cxn modelId="{72A60F7E-69CB-445A-883A-C95D9697D493}" type="presParOf" srcId="{FDC62B46-5650-4721-9D5B-49B70F2409D0}" destId="{3125F340-02B0-4952-A482-495EA973FB8A}" srcOrd="0" destOrd="0" presId="urn:microsoft.com/office/officeart/2005/8/layout/hierarchy3"/>
    <dgm:cxn modelId="{8C8E96E2-14FB-4748-B7B4-E6E46E6440D3}" type="presParOf" srcId="{3125F340-02B0-4952-A482-495EA973FB8A}" destId="{AF331E8D-71A8-411F-A665-BFB5E73AA69C}" srcOrd="0" destOrd="0" presId="urn:microsoft.com/office/officeart/2005/8/layout/hierarchy3"/>
    <dgm:cxn modelId="{67542D7E-0E65-494F-91E0-A8D9C150368E}" type="presParOf" srcId="{AF331E8D-71A8-411F-A665-BFB5E73AA69C}" destId="{2332EDBB-D154-4BF7-8144-940572718165}" srcOrd="0" destOrd="0" presId="urn:microsoft.com/office/officeart/2005/8/layout/hierarchy3"/>
    <dgm:cxn modelId="{402626F9-0473-4FA1-BC73-9D1E5153522C}" type="presParOf" srcId="{AF331E8D-71A8-411F-A665-BFB5E73AA69C}" destId="{ED8CA1E5-5A0A-4C69-B51C-31100E08BB50}" srcOrd="1" destOrd="0" presId="urn:microsoft.com/office/officeart/2005/8/layout/hierarchy3"/>
    <dgm:cxn modelId="{223C422C-E122-4147-ABC0-D995C526B52B}" type="presParOf" srcId="{3125F340-02B0-4952-A482-495EA973FB8A}" destId="{72CCCEC3-5A38-4986-8999-274A757B1343}" srcOrd="1" destOrd="0" presId="urn:microsoft.com/office/officeart/2005/8/layout/hierarchy3"/>
    <dgm:cxn modelId="{2987947A-1CDE-41E0-A7AD-27C4A3A35D8C}" type="presParOf" srcId="{72CCCEC3-5A38-4986-8999-274A757B1343}" destId="{7846BF48-968E-441C-A280-4E054445C1CA}" srcOrd="0" destOrd="0" presId="urn:microsoft.com/office/officeart/2005/8/layout/hierarchy3"/>
    <dgm:cxn modelId="{CE8A9AA5-EDB7-4E7D-B7F4-54436DE6CF21}" type="presParOf" srcId="{72CCCEC3-5A38-4986-8999-274A757B1343}" destId="{544EF3EE-C8E9-479C-AD21-B2944D06B3DE}" srcOrd="1" destOrd="0" presId="urn:microsoft.com/office/officeart/2005/8/layout/hierarchy3"/>
    <dgm:cxn modelId="{84F09C76-8E89-4523-94B3-382E854C6D14}" type="presParOf" srcId="{72CCCEC3-5A38-4986-8999-274A757B1343}" destId="{2148B3DC-323A-4EE9-851D-097D1BCC20D0}" srcOrd="2" destOrd="0" presId="urn:microsoft.com/office/officeart/2005/8/layout/hierarchy3"/>
    <dgm:cxn modelId="{69569E26-FFEE-4A61-9D0F-94C7F7B663D9}" type="presParOf" srcId="{72CCCEC3-5A38-4986-8999-274A757B1343}" destId="{29B6B8DB-D95C-4C7B-B015-49BD405103C4}" srcOrd="3" destOrd="0" presId="urn:microsoft.com/office/officeart/2005/8/layout/hierarchy3"/>
    <dgm:cxn modelId="{306B24AD-FC90-461A-89D0-2A40D2D5072C}" type="presParOf" srcId="{FDC62B46-5650-4721-9D5B-49B70F2409D0}" destId="{B23173D8-C83A-42A6-988D-B509EA4486D0}" srcOrd="1" destOrd="0" presId="urn:microsoft.com/office/officeart/2005/8/layout/hierarchy3"/>
    <dgm:cxn modelId="{1AEDA41E-B2CF-4911-A480-D7B9BA0BDC84}" type="presParOf" srcId="{B23173D8-C83A-42A6-988D-B509EA4486D0}" destId="{0FFEAC14-2393-4D94-BE92-5B0816A04F7E}" srcOrd="0" destOrd="0" presId="urn:microsoft.com/office/officeart/2005/8/layout/hierarchy3"/>
    <dgm:cxn modelId="{C8CA6D7A-F3F2-4C36-AB83-93E68BC269E5}" type="presParOf" srcId="{0FFEAC14-2393-4D94-BE92-5B0816A04F7E}" destId="{CDBBB2F7-C903-4F88-B6B0-BB97A921D854}" srcOrd="0" destOrd="0" presId="urn:microsoft.com/office/officeart/2005/8/layout/hierarchy3"/>
    <dgm:cxn modelId="{50D4CA15-3AD9-436E-B8D0-AC6F13A765BC}" type="presParOf" srcId="{0FFEAC14-2393-4D94-BE92-5B0816A04F7E}" destId="{8E9B9523-CED6-4EB2-BDCA-B37EDE49D32D}" srcOrd="1" destOrd="0" presId="urn:microsoft.com/office/officeart/2005/8/layout/hierarchy3"/>
    <dgm:cxn modelId="{718370AE-6E03-41BC-AEC2-A875A6D0273F}" type="presParOf" srcId="{B23173D8-C83A-42A6-988D-B509EA4486D0}" destId="{4EC8BF78-D07F-439A-906E-DA480F9C297B}" srcOrd="1" destOrd="0" presId="urn:microsoft.com/office/officeart/2005/8/layout/hierarchy3"/>
    <dgm:cxn modelId="{A61E8058-E561-4A80-BD62-9811CF808CB9}" type="presParOf" srcId="{4EC8BF78-D07F-439A-906E-DA480F9C297B}" destId="{13D0016A-4D3C-4549-A6BC-989D2872EB0D}" srcOrd="0" destOrd="0" presId="urn:microsoft.com/office/officeart/2005/8/layout/hierarchy3"/>
    <dgm:cxn modelId="{081A3931-37E1-4238-B73E-44EFFB71EA3B}" type="presParOf" srcId="{4EC8BF78-D07F-439A-906E-DA480F9C297B}" destId="{5C24AD68-0E51-4E40-A5F4-5C51DEBE7779}" srcOrd="1" destOrd="0" presId="urn:microsoft.com/office/officeart/2005/8/layout/hierarchy3"/>
    <dgm:cxn modelId="{892938BA-A606-458D-9416-EEAAF9D568F0}" type="presParOf" srcId="{4EC8BF78-D07F-439A-906E-DA480F9C297B}" destId="{605AA106-A78F-4CC9-8F28-29707D63C8D4}" srcOrd="2" destOrd="0" presId="urn:microsoft.com/office/officeart/2005/8/layout/hierarchy3"/>
    <dgm:cxn modelId="{07D73B0E-2D24-4C6A-9DCB-2B9AB5F948FA}" type="presParOf" srcId="{4EC8BF78-D07F-439A-906E-DA480F9C297B}" destId="{3D32644F-0BB0-4EB2-B1ED-BCECF5E2962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C3FD91-F90A-444D-A3EC-F2B5BE26597A}" type="doc">
      <dgm:prSet loTypeId="urn:microsoft.com/office/officeart/2005/8/layout/arrow4" loCatId="relationship" qsTypeId="urn:microsoft.com/office/officeart/2005/8/quickstyle/simple5" qsCatId="simple" csTypeId="urn:microsoft.com/office/officeart/2005/8/colors/accent3_3" csCatId="accent3" phldr="1"/>
      <dgm:spPr/>
      <dgm:t>
        <a:bodyPr/>
        <a:lstStyle/>
        <a:p>
          <a:endParaRPr lang="en-US"/>
        </a:p>
      </dgm:t>
    </dgm:pt>
    <dgm:pt modelId="{B7D99B84-73B8-41A9-B08C-FF0D8A567040}">
      <dgm:prSet phldrT="[Text]"/>
      <dgm:spPr/>
      <dgm:t>
        <a:bodyPr/>
        <a:lstStyle/>
        <a:p>
          <a:r>
            <a:rPr lang="en-US" dirty="0" smtClean="0"/>
            <a:t>Update/Change Eligibility Line</a:t>
          </a:r>
          <a:endParaRPr lang="en-US" dirty="0"/>
        </a:p>
      </dgm:t>
    </dgm:pt>
    <dgm:pt modelId="{8424A201-C54C-49E2-84A0-ADCD27030E54}" type="parTrans" cxnId="{70E96EB1-1A00-44F7-93C2-92DA978AF61C}">
      <dgm:prSet/>
      <dgm:spPr/>
      <dgm:t>
        <a:bodyPr/>
        <a:lstStyle/>
        <a:p>
          <a:endParaRPr lang="en-US"/>
        </a:p>
      </dgm:t>
    </dgm:pt>
    <dgm:pt modelId="{F9EAA3C7-A0AB-4970-B466-68105EAD03EF}" type="sibTrans" cxnId="{70E96EB1-1A00-44F7-93C2-92DA978AF61C}">
      <dgm:prSet/>
      <dgm:spPr/>
      <dgm:t>
        <a:bodyPr/>
        <a:lstStyle/>
        <a:p>
          <a:endParaRPr lang="en-US"/>
        </a:p>
      </dgm:t>
    </dgm:pt>
    <dgm:pt modelId="{30A42A2A-C06F-4419-AAFA-CD3E3D18AD87}">
      <dgm:prSet phldrT="[Text]"/>
      <dgm:spPr/>
      <dgm:t>
        <a:bodyPr/>
        <a:lstStyle/>
        <a:p>
          <a:r>
            <a:rPr lang="en-US" dirty="0" smtClean="0"/>
            <a:t>Add/New Eligibility Line</a:t>
          </a:r>
          <a:endParaRPr lang="en-US" dirty="0"/>
        </a:p>
      </dgm:t>
    </dgm:pt>
    <dgm:pt modelId="{F8A0B2EF-6C9B-4606-A99D-D37276AF1C9A}" type="parTrans" cxnId="{FE8C3498-2FA7-42C7-9200-E4275A2EB54E}">
      <dgm:prSet/>
      <dgm:spPr/>
      <dgm:t>
        <a:bodyPr/>
        <a:lstStyle/>
        <a:p>
          <a:endParaRPr lang="en-US"/>
        </a:p>
      </dgm:t>
    </dgm:pt>
    <dgm:pt modelId="{593B8316-672F-4040-B474-12E5FA35ABEF}" type="sibTrans" cxnId="{FE8C3498-2FA7-42C7-9200-E4275A2EB54E}">
      <dgm:prSet/>
      <dgm:spPr/>
      <dgm:t>
        <a:bodyPr/>
        <a:lstStyle/>
        <a:p>
          <a:endParaRPr lang="en-US"/>
        </a:p>
      </dgm:t>
    </dgm:pt>
    <dgm:pt modelId="{EA6FF351-D0DB-42B7-98DB-8FFF5573B4A1}" type="pres">
      <dgm:prSet presAssocID="{F7C3FD91-F90A-444D-A3EC-F2B5BE26597A}" presName="compositeShape" presStyleCnt="0">
        <dgm:presLayoutVars>
          <dgm:chMax val="2"/>
          <dgm:dir/>
          <dgm:resizeHandles val="exact"/>
        </dgm:presLayoutVars>
      </dgm:prSet>
      <dgm:spPr/>
      <dgm:t>
        <a:bodyPr/>
        <a:lstStyle/>
        <a:p>
          <a:endParaRPr lang="en-US"/>
        </a:p>
      </dgm:t>
    </dgm:pt>
    <dgm:pt modelId="{D8077DB4-D15F-4571-B61B-00A77F8D37BD}" type="pres">
      <dgm:prSet presAssocID="{B7D99B84-73B8-41A9-B08C-FF0D8A567040}" presName="upArrow" presStyleLbl="node1" presStyleIdx="0" presStyleCnt="2"/>
      <dgm:spPr/>
    </dgm:pt>
    <dgm:pt modelId="{9F7C3F4F-6CE8-4A79-B70E-6DD68A0755DC}" type="pres">
      <dgm:prSet presAssocID="{B7D99B84-73B8-41A9-B08C-FF0D8A567040}" presName="upArrowText" presStyleLbl="revTx" presStyleIdx="0" presStyleCnt="2">
        <dgm:presLayoutVars>
          <dgm:chMax val="0"/>
          <dgm:bulletEnabled val="1"/>
        </dgm:presLayoutVars>
      </dgm:prSet>
      <dgm:spPr/>
      <dgm:t>
        <a:bodyPr/>
        <a:lstStyle/>
        <a:p>
          <a:endParaRPr lang="en-US"/>
        </a:p>
      </dgm:t>
    </dgm:pt>
    <dgm:pt modelId="{08E3BCB0-F47C-48E5-B95A-4D3EB1594784}" type="pres">
      <dgm:prSet presAssocID="{30A42A2A-C06F-4419-AAFA-CD3E3D18AD87}" presName="downArrow" presStyleLbl="node1" presStyleIdx="1" presStyleCnt="2"/>
      <dgm:spPr>
        <a:blipFill rotWithShape="0">
          <a:blip xmlns:r="http://schemas.openxmlformats.org/officeDocument/2006/relationships" r:embed="rId1"/>
          <a:stretch>
            <a:fillRect/>
          </a:stretch>
        </a:blipFill>
      </dgm:spPr>
      <dgm:t>
        <a:bodyPr/>
        <a:lstStyle/>
        <a:p>
          <a:endParaRPr lang="en-US"/>
        </a:p>
      </dgm:t>
    </dgm:pt>
    <dgm:pt modelId="{C3ADDF8C-7EF0-4D62-8251-71082EB7575B}" type="pres">
      <dgm:prSet presAssocID="{30A42A2A-C06F-4419-AAFA-CD3E3D18AD87}" presName="downArrowText" presStyleLbl="revTx" presStyleIdx="1" presStyleCnt="2">
        <dgm:presLayoutVars>
          <dgm:chMax val="0"/>
          <dgm:bulletEnabled val="1"/>
        </dgm:presLayoutVars>
      </dgm:prSet>
      <dgm:spPr/>
      <dgm:t>
        <a:bodyPr/>
        <a:lstStyle/>
        <a:p>
          <a:endParaRPr lang="en-US"/>
        </a:p>
      </dgm:t>
    </dgm:pt>
  </dgm:ptLst>
  <dgm:cxnLst>
    <dgm:cxn modelId="{9B218A58-F20B-42B1-B34D-BFD5D5367016}" type="presOf" srcId="{B7D99B84-73B8-41A9-B08C-FF0D8A567040}" destId="{9F7C3F4F-6CE8-4A79-B70E-6DD68A0755DC}" srcOrd="0" destOrd="0" presId="urn:microsoft.com/office/officeart/2005/8/layout/arrow4"/>
    <dgm:cxn modelId="{FFB8EB45-4DE3-4644-AAED-69159EB4FFF3}" type="presOf" srcId="{F7C3FD91-F90A-444D-A3EC-F2B5BE26597A}" destId="{EA6FF351-D0DB-42B7-98DB-8FFF5573B4A1}" srcOrd="0" destOrd="0" presId="urn:microsoft.com/office/officeart/2005/8/layout/arrow4"/>
    <dgm:cxn modelId="{6DA8CA89-DCD2-42B6-A1C0-EF03B5D53ECA}" type="presOf" srcId="{30A42A2A-C06F-4419-AAFA-CD3E3D18AD87}" destId="{C3ADDF8C-7EF0-4D62-8251-71082EB7575B}" srcOrd="0" destOrd="0" presId="urn:microsoft.com/office/officeart/2005/8/layout/arrow4"/>
    <dgm:cxn modelId="{FE8C3498-2FA7-42C7-9200-E4275A2EB54E}" srcId="{F7C3FD91-F90A-444D-A3EC-F2B5BE26597A}" destId="{30A42A2A-C06F-4419-AAFA-CD3E3D18AD87}" srcOrd="1" destOrd="0" parTransId="{F8A0B2EF-6C9B-4606-A99D-D37276AF1C9A}" sibTransId="{593B8316-672F-4040-B474-12E5FA35ABEF}"/>
    <dgm:cxn modelId="{70E96EB1-1A00-44F7-93C2-92DA978AF61C}" srcId="{F7C3FD91-F90A-444D-A3EC-F2B5BE26597A}" destId="{B7D99B84-73B8-41A9-B08C-FF0D8A567040}" srcOrd="0" destOrd="0" parTransId="{8424A201-C54C-49E2-84A0-ADCD27030E54}" sibTransId="{F9EAA3C7-A0AB-4970-B466-68105EAD03EF}"/>
    <dgm:cxn modelId="{B71A8561-5CBD-414F-B04D-27F527ECE1B8}" type="presParOf" srcId="{EA6FF351-D0DB-42B7-98DB-8FFF5573B4A1}" destId="{D8077DB4-D15F-4571-B61B-00A77F8D37BD}" srcOrd="0" destOrd="0" presId="urn:microsoft.com/office/officeart/2005/8/layout/arrow4"/>
    <dgm:cxn modelId="{93F4DE81-9AD7-4E47-B908-C19A3BB8FFAE}" type="presParOf" srcId="{EA6FF351-D0DB-42B7-98DB-8FFF5573B4A1}" destId="{9F7C3F4F-6CE8-4A79-B70E-6DD68A0755DC}" srcOrd="1" destOrd="0" presId="urn:microsoft.com/office/officeart/2005/8/layout/arrow4"/>
    <dgm:cxn modelId="{DD8B2149-4222-4EC5-BD15-6384E4D3046E}" type="presParOf" srcId="{EA6FF351-D0DB-42B7-98DB-8FFF5573B4A1}" destId="{08E3BCB0-F47C-48E5-B95A-4D3EB1594784}" srcOrd="2" destOrd="0" presId="urn:microsoft.com/office/officeart/2005/8/layout/arrow4"/>
    <dgm:cxn modelId="{660374EC-6659-49C5-B694-14DEADDB5644}" type="presParOf" srcId="{EA6FF351-D0DB-42B7-98DB-8FFF5573B4A1}" destId="{C3ADDF8C-7EF0-4D62-8251-71082EB7575B}"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
  <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66" tIns="46582" rIns="93166" bIns="46582" rtlCol="0"/>
          <a:lstStyle>
            <a:lvl1pPr algn="r">
              <a:defRPr sz="1200"/>
            </a:lvl1pPr>
          </a:lstStyle>
          <a:p>
            <a:fld id="{52CBF68B-4603-47A2-8D88-3CE54074F25F}" type="datetimeFigureOut">
              <a:rPr lang="en-US" smtClean="0"/>
              <a:pPr/>
              <a:t>9/10/2013</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6" tIns="46582" rIns="93166"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3166" tIns="46582" rIns="93166" bIns="46582" rtlCol="0" anchor="b"/>
          <a:lstStyle>
            <a:lvl1pPr algn="r">
              <a:defRPr sz="1200"/>
            </a:lvl1pPr>
          </a:lstStyle>
          <a:p>
            <a:fld id="{96B69422-9BB5-44FC-95F9-4B06D7ADC4AE}" type="slidenum">
              <a:rPr lang="en-US" smtClean="0"/>
              <a:pPr/>
              <a:t>‹#›</a:t>
            </a:fld>
            <a:endParaRPr lang="en-US"/>
          </a:p>
        </p:txBody>
      </p:sp>
    </p:spTree>
    <p:extLst>
      <p:ext uri="{BB962C8B-B14F-4D97-AF65-F5344CB8AC3E}">
        <p14:creationId xmlns:p14="http://schemas.microsoft.com/office/powerpoint/2010/main" val="1737871618"/>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66" tIns="46582" rIns="93166" bIns="46582" rtlCol="0"/>
          <a:lstStyle>
            <a:lvl1pPr algn="r">
              <a:defRPr sz="1200"/>
            </a:lvl1pPr>
          </a:lstStyle>
          <a:p>
            <a:fld id="{0A8360A1-FC21-43C4-B316-4BC452518222}" type="datetimeFigureOut">
              <a:rPr lang="en-US" smtClean="0"/>
              <a:pPr/>
              <a:t>9/10/2013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2" rIns="93166" bIns="46582"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66" tIns="46582" rIns="93166"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6" tIns="46582" rIns="93166"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66" tIns="46582" rIns="93166" bIns="46582" rtlCol="0" anchor="b"/>
          <a:lstStyle>
            <a:lvl1pPr algn="r">
              <a:defRPr sz="1200"/>
            </a:lvl1pPr>
          </a:lstStyle>
          <a:p>
            <a:fld id="{64D868C0-CEF8-4FCB-ACE4-ED790D858834}" type="slidenum">
              <a:rPr lang="en-US" smtClean="0"/>
              <a:pPr/>
              <a:t>‹#›</a:t>
            </a:fld>
            <a:endParaRPr lang="en-US"/>
          </a:p>
        </p:txBody>
      </p:sp>
    </p:spTree>
    <p:extLst>
      <p:ext uri="{BB962C8B-B14F-4D97-AF65-F5344CB8AC3E}">
        <p14:creationId xmlns:p14="http://schemas.microsoft.com/office/powerpoint/2010/main" val="376837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sng" baseline="0" dirty="0" smtClean="0"/>
          </a:p>
          <a:p>
            <a:endParaRPr lang="en-US" u="sng" baseline="0" dirty="0" smtClean="0"/>
          </a:p>
          <a:p>
            <a:endParaRPr lang="en-US" u="none" baseline="0" dirty="0" smtClean="0"/>
          </a:p>
          <a:p>
            <a:endParaRPr lang="en-US" u="sng" baseline="0" dirty="0" smtClean="0"/>
          </a:p>
        </p:txBody>
      </p:sp>
      <p:sp>
        <p:nvSpPr>
          <p:cNvPr id="4" name="Slide Number Placeholder 3"/>
          <p:cNvSpPr>
            <a:spLocks noGrp="1"/>
          </p:cNvSpPr>
          <p:nvPr>
            <p:ph type="sldNum" sz="quarter" idx="10"/>
          </p:nvPr>
        </p:nvSpPr>
        <p:spPr/>
        <p:txBody>
          <a:bodyPr/>
          <a:lstStyle/>
          <a:p>
            <a:fld id="{64D868C0-CEF8-4FCB-ACE4-ED790D85883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922E7-2C1D-4955-B318-9D275B8BF367}" type="slidenum">
              <a:rPr lang="en-US" smtClean="0"/>
              <a:pPr/>
              <a:t>15</a:t>
            </a:fld>
            <a:endParaRPr lang="en-US" dirty="0"/>
          </a:p>
        </p:txBody>
      </p:sp>
    </p:spTree>
    <p:extLst>
      <p:ext uri="{BB962C8B-B14F-4D97-AF65-F5344CB8AC3E}">
        <p14:creationId xmlns:p14="http://schemas.microsoft.com/office/powerpoint/2010/main" val="184408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D868C0-CEF8-4FCB-ACE4-ED790D858834}" type="slidenum">
              <a:rPr lang="en-US" smtClean="0"/>
              <a:pPr/>
              <a:t>9</a:t>
            </a:fld>
            <a:endParaRPr lang="en-US"/>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o Web Addr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50">
                <a:latin typeface="Arial"/>
                <a:cs typeface="Arial"/>
              </a:defRPr>
            </a:lvl1pPr>
          </a:lstStyle>
          <a:p>
            <a:fld id="{5BD327E0-4AEA-5447-AD5A-BFD376AB0356}" type="datetimeFigureOut">
              <a:rPr lang="en-US" smtClean="0"/>
              <a:pPr/>
              <a:t>9/10/2013</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100">
                <a:latin typeface="Arial"/>
                <a:cs typeface="Arial"/>
              </a:defRPr>
            </a:lvl1pPr>
          </a:lstStyle>
          <a:p>
            <a:fld id="{CC5DEE3D-B2C0-CF45-B59A-D1D5ADF78D6D}" type="slidenum">
              <a:rPr lang="en-US" smtClean="0"/>
              <a:pPr/>
              <a:t>‹#›</a:t>
            </a:fld>
            <a:endParaRPr lang="en-US" dirty="0"/>
          </a:p>
        </p:txBody>
      </p:sp>
    </p:spTree>
    <p:extLst>
      <p:ext uri="{BB962C8B-B14F-4D97-AF65-F5344CB8AC3E}">
        <p14:creationId xmlns:p14="http://schemas.microsoft.com/office/powerpoint/2010/main" val="37091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8" name="Text Placeholder 7"/>
          <p:cNvSpPr>
            <a:spLocks noGrp="1"/>
          </p:cNvSpPr>
          <p:nvPr>
            <p:ph type="body" sz="quarter" idx="11"/>
          </p:nvPr>
        </p:nvSpPr>
        <p:spPr>
          <a:xfrm>
            <a:off x="457162" y="1606549"/>
            <a:ext cx="8218487" cy="4381655"/>
          </a:xfrm>
        </p:spPr>
        <p:txBody>
          <a:bodyPr/>
          <a:lstStyle>
            <a:lvl2pPr marL="798513" indent="-341313">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591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8" name="Text Placeholder 7"/>
          <p:cNvSpPr>
            <a:spLocks noGrp="1"/>
          </p:cNvSpPr>
          <p:nvPr>
            <p:ph type="body" sz="quarter" idx="11"/>
          </p:nvPr>
        </p:nvSpPr>
        <p:spPr>
          <a:xfrm>
            <a:off x="457162" y="1606549"/>
            <a:ext cx="3836057" cy="4381655"/>
          </a:xfrm>
        </p:spPr>
        <p:txBody>
          <a:bodyPr/>
          <a:lstStyle>
            <a:lvl1pPr marL="231775" indent="-231775">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hart Placeholder 4"/>
          <p:cNvSpPr>
            <a:spLocks noGrp="1"/>
          </p:cNvSpPr>
          <p:nvPr>
            <p:ph type="chart" sz="quarter" idx="12"/>
          </p:nvPr>
        </p:nvSpPr>
        <p:spPr>
          <a:xfrm>
            <a:off x="4293219" y="1606550"/>
            <a:ext cx="4382429" cy="4381654"/>
          </a:xfrm>
        </p:spPr>
        <p:txBody>
          <a:bodyPr/>
          <a:lstStyle>
            <a:lvl1pPr marL="0" indent="0" algn="ctr">
              <a:buFontTx/>
              <a:buNone/>
              <a:defRPr sz="2000"/>
            </a:lvl1pPr>
          </a:lstStyle>
          <a:p>
            <a:endParaRPr lang="en-US" dirty="0"/>
          </a:p>
        </p:txBody>
      </p:sp>
    </p:spTree>
    <p:extLst>
      <p:ext uri="{BB962C8B-B14F-4D97-AF65-F5344CB8AC3E}">
        <p14:creationId xmlns:p14="http://schemas.microsoft.com/office/powerpoint/2010/main" val="37212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6915FD0-DBBE-4A51-AD51-362F3F4E556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5" name="Chart Placeholder 4"/>
          <p:cNvSpPr>
            <a:spLocks noGrp="1"/>
          </p:cNvSpPr>
          <p:nvPr>
            <p:ph type="chart" sz="quarter" idx="12"/>
          </p:nvPr>
        </p:nvSpPr>
        <p:spPr>
          <a:xfrm>
            <a:off x="468313" y="1606550"/>
            <a:ext cx="8207335" cy="4381654"/>
          </a:xfrm>
          <a:prstGeom prst="rect">
            <a:avLst/>
          </a:prstGeom>
        </p:spPr>
        <p:txBody>
          <a:bodyPr/>
          <a:lstStyle>
            <a:lvl1pPr marL="0" indent="0" algn="l">
              <a:buFontTx/>
              <a:buNone/>
              <a:defRPr sz="2000"/>
            </a:lvl1pPr>
          </a:lstStyle>
          <a:p>
            <a:endParaRPr lang="en-US" dirty="0"/>
          </a:p>
        </p:txBody>
      </p:sp>
    </p:spTree>
    <p:extLst>
      <p:ext uri="{BB962C8B-B14F-4D97-AF65-F5344CB8AC3E}">
        <p14:creationId xmlns:p14="http://schemas.microsoft.com/office/powerpoint/2010/main" val="62056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ide w/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
        <p:nvSpPr>
          <p:cNvPr id="6" name="Picture Placeholder 5"/>
          <p:cNvSpPr>
            <a:spLocks noGrp="1"/>
          </p:cNvSpPr>
          <p:nvPr>
            <p:ph type="pic" sz="quarter" idx="13"/>
          </p:nvPr>
        </p:nvSpPr>
        <p:spPr>
          <a:xfrm>
            <a:off x="457200" y="1617662"/>
            <a:ext cx="8229600" cy="4370541"/>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44554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3680728728"/>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 Id="rId3" Type="http://schemas.openxmlformats.org/officeDocument/2006/relationships/image" Target="../media/image1.png"/>
  <Relationship Id="rId4" Type="http://schemas.openxmlformats.org/officeDocument/2006/relationships/image" Target="../media/image2.png"/>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slideLayout" Target="../slideLayouts/slideLayout3.xml"/>
  <Relationship Id="rId3" Type="http://schemas.openxmlformats.org/officeDocument/2006/relationships/slideLayout" Target="../slideLayouts/slideLayout4.xml"/>
  <Relationship Id="rId4" Type="http://schemas.openxmlformats.org/officeDocument/2006/relationships/slideLayout" Target="../slideLayouts/slideLayout5.xml"/>
  <Relationship Id="rId5" Type="http://schemas.openxmlformats.org/officeDocument/2006/relationships/theme" Target="../theme/theme2.xml"/>
  <Relationship Id="rId6" Type="http://schemas.openxmlformats.org/officeDocument/2006/relationships/image" Target="../media/image3.png"/>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slideLayout" Target="../slideLayouts/slideLayout7.xml"/>
  <Relationship Id="rId3" Type="http://schemas.openxmlformats.org/officeDocument/2006/relationships/theme" Target="../theme/theme3.xml"/>
  <Relationship Id="rId4" Type="http://schemas.openxmlformats.org/officeDocument/2006/relationships/image" Target="../media/image3.png"/>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theme" Target="../theme/theme4.xml"/>
  <Relationship Id="rId3" Type="http://schemas.openxmlformats.org/officeDocument/2006/relationships/image" Target="../media/image3.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
          </a:xfrm>
          <a:prstGeom prst="rect">
            <a:avLst/>
          </a:prstGeom>
          <a:solidFill>
            <a:srgbClr val="2D6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state_seal.png"/>
          <p:cNvPicPr>
            <a:picLocks noChangeAspect="1"/>
          </p:cNvPicPr>
          <p:nvPr/>
        </p:nvPicPr>
        <p:blipFill>
          <a:blip r:embed="rId3" cstate="print"/>
          <a:stretch>
            <a:fillRect/>
          </a:stretch>
        </p:blipFill>
        <p:spPr>
          <a:xfrm>
            <a:off x="3911366" y="990600"/>
            <a:ext cx="1270234" cy="1270234"/>
          </a:xfrm>
          <a:prstGeom prst="rect">
            <a:avLst/>
          </a:prstGeom>
        </p:spPr>
      </p:pic>
      <p:sp>
        <p:nvSpPr>
          <p:cNvPr id="6" name="Title 1"/>
          <p:cNvSpPr txBox="1">
            <a:spLocks/>
          </p:cNvSpPr>
          <p:nvPr/>
        </p:nvSpPr>
        <p:spPr bwMode="auto">
          <a:xfrm>
            <a:off x="457200" y="4419600"/>
            <a:ext cx="8229600" cy="381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2400" b="1" dirty="0" smtClean="0">
                <a:latin typeface="Arial"/>
                <a:ea typeface="ＭＳ Ｐゴシック" charset="-128"/>
                <a:cs typeface="Arial"/>
              </a:rPr>
              <a:t>Name, Title</a:t>
            </a:r>
          </a:p>
        </p:txBody>
      </p:sp>
      <p:sp>
        <p:nvSpPr>
          <p:cNvPr id="7" name="TextBox 6"/>
          <p:cNvSpPr txBox="1"/>
          <p:nvPr/>
        </p:nvSpPr>
        <p:spPr>
          <a:xfrm>
            <a:off x="762000" y="2322493"/>
            <a:ext cx="7696200" cy="584776"/>
          </a:xfrm>
          <a:prstGeom prst="rect">
            <a:avLst/>
          </a:prstGeom>
          <a:noFill/>
        </p:spPr>
        <p:txBody>
          <a:bodyPr wrap="square" rtlCol="0">
            <a:spAutoFit/>
          </a:bodyPr>
          <a:lstStyle/>
          <a:p>
            <a:pPr algn="ctr"/>
            <a:r>
              <a:rPr lang="en-US" sz="3200" b="1" dirty="0" smtClean="0">
                <a:latin typeface="Arial"/>
                <a:cs typeface="Arial"/>
              </a:rPr>
              <a:t>Presentation Title</a:t>
            </a:r>
            <a:endParaRPr lang="en-US" sz="3200" b="1" dirty="0">
              <a:latin typeface="Arial"/>
              <a:cs typeface="Arial"/>
            </a:endParaRPr>
          </a:p>
        </p:txBody>
      </p:sp>
      <p:sp>
        <p:nvSpPr>
          <p:cNvPr id="8" name="TextBox 7"/>
          <p:cNvSpPr txBox="1"/>
          <p:nvPr/>
        </p:nvSpPr>
        <p:spPr>
          <a:xfrm>
            <a:off x="914400" y="3441222"/>
            <a:ext cx="7315199" cy="749778"/>
          </a:xfrm>
          <a:prstGeom prst="rect">
            <a:avLst/>
          </a:prstGeom>
          <a:noFill/>
        </p:spPr>
        <p:txBody>
          <a:bodyPr wrap="square" rtlCol="0">
            <a:spAutoFit/>
          </a:bodyPr>
          <a:lstStyle/>
          <a:p>
            <a:pPr algn="ctr">
              <a:lnSpc>
                <a:spcPts val="2600"/>
              </a:lnSpc>
            </a:pPr>
            <a:r>
              <a:rPr lang="en-US" b="1" dirty="0" smtClean="0">
                <a:latin typeface="Arial"/>
                <a:cs typeface="Arial"/>
              </a:rPr>
              <a:t>Date</a:t>
            </a:r>
          </a:p>
          <a:p>
            <a:pPr algn="ctr">
              <a:lnSpc>
                <a:spcPts val="2600"/>
              </a:lnSpc>
            </a:pPr>
            <a:r>
              <a:rPr lang="en-US" b="1" dirty="0" smtClean="0">
                <a:latin typeface="Arial"/>
                <a:cs typeface="Arial"/>
              </a:rPr>
              <a:t>Location</a:t>
            </a:r>
            <a:endParaRPr lang="en-US" b="1" dirty="0">
              <a:latin typeface="Arial"/>
              <a:cs typeface="Arial"/>
            </a:endParaRPr>
          </a:p>
        </p:txBody>
      </p:sp>
      <p:pic>
        <p:nvPicPr>
          <p:cNvPr id="10" name="Picture 9" descr="CHIAlogo_3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547" y="5342546"/>
            <a:ext cx="5139100" cy="999778"/>
          </a:xfrm>
          <a:prstGeom prst="rect">
            <a:avLst/>
          </a:prstGeom>
        </p:spPr>
      </p:pic>
    </p:spTree>
    <p:extLst>
      <p:ext uri="{BB962C8B-B14F-4D97-AF65-F5344CB8AC3E}">
        <p14:creationId xmlns:p14="http://schemas.microsoft.com/office/powerpoint/2010/main" val="157307667"/>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1183734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1" r:id="rId3"/>
    <p:sldLayoutId id="2147483682" r:id="rId4"/>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1645802400"/>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323975"/>
          </a:xfrm>
          <a:prstGeom prst="rect">
            <a:avLst/>
          </a:prstGeom>
          <a:solidFill>
            <a:srgbClr val="2D6BB5"/>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07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 name="Slide Number Placeholder 5"/>
          <p:cNvSpPr>
            <a:spLocks noGrp="1"/>
          </p:cNvSpPr>
          <p:nvPr>
            <p:ph type="sldNum" sz="quarter" idx="4"/>
          </p:nvPr>
        </p:nvSpPr>
        <p:spPr>
          <a:xfrm>
            <a:off x="381000" y="6248400"/>
            <a:ext cx="2133600" cy="365125"/>
          </a:xfrm>
          <a:prstGeom prst="rect">
            <a:avLst/>
          </a:prstGeom>
        </p:spPr>
        <p:txBody>
          <a:bodyPr vert="horz" wrap="square" lIns="91440" tIns="45720" rIns="91440" bIns="45720" numCol="1" anchor="t" anchorCtr="0" compatLnSpc="1">
            <a:prstTxWarp prst="textNoShape">
              <a:avLst/>
            </a:prstTxWarp>
          </a:bodyPr>
          <a:lstStyle>
            <a:lvl1pPr>
              <a:defRPr sz="1000" b="0">
                <a:latin typeface="Arial" pitchFamily="34" charset="0"/>
                <a:cs typeface="Arial" pitchFamily="34" charset="0"/>
              </a:defRPr>
            </a:lvl1pPr>
          </a:lstStyle>
          <a:p>
            <a:fld id="{00B9A36E-6A91-4E21-AF8F-37C620A5BC35}" type="slidenum">
              <a:rPr lang="en-US" smtClean="0"/>
              <a:pPr/>
              <a:t>‹#›</a:t>
            </a:fld>
            <a:endParaRPr lang="en-US" dirty="0"/>
          </a:p>
        </p:txBody>
      </p:sp>
    </p:spTree>
    <p:extLst>
      <p:ext uri="{BB962C8B-B14F-4D97-AF65-F5344CB8AC3E}">
        <p14:creationId xmlns:p14="http://schemas.microsoft.com/office/powerpoint/2010/main" val="163009380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eaLnBrk="0" fontAlgn="base" hangingPunct="0">
        <a:spcBef>
          <a:spcPct val="0"/>
        </a:spcBef>
        <a:spcAft>
          <a:spcPct val="0"/>
        </a:spcAft>
        <a:defRPr sz="4000" b="1" i="0" kern="1200">
          <a:solidFill>
            <a:schemeClr val="bg1"/>
          </a:solidFill>
          <a:latin typeface="Arial"/>
          <a:ea typeface="ＭＳ Ｐゴシック" charset="0"/>
          <a:cs typeface="Arial"/>
        </a:defRPr>
      </a:lvl1pPr>
      <a:lvl2pPr algn="ctr" rtl="0" eaLnBrk="0" fontAlgn="base" hangingPunct="0">
        <a:spcBef>
          <a:spcPct val="0"/>
        </a:spcBef>
        <a:spcAft>
          <a:spcPct val="0"/>
        </a:spcAft>
        <a:defRPr sz="4400">
          <a:solidFill>
            <a:schemeClr val="bg1"/>
          </a:solidFill>
          <a:latin typeface="Calibri" pitchFamily="34" charset="0"/>
          <a:ea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32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microsoft.com/office/2007/relationships/diagramDrawing" Target="../diagrams/drawing1.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microsoft.com/office/2007/relationships/diagramDrawing" Target="../diagrams/drawing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8.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 Id="rId7" Type="http://schemas.microsoft.com/office/2007/relationships/diagramDrawing" Target="../diagrams/drawing3.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19.xml"/>
  <Relationship Id="rId3" Type="http://schemas.openxmlformats.org/officeDocument/2006/relationships/image" Target="../media/image7.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hyperlink" TargetMode="External" Target="mailto:CHIA-APCD@state.ma.us"/>
  <Relationship Id="rId3" Type="http://schemas.openxmlformats.org/officeDocument/2006/relationships/hyperlink" TargetMode="External" Target="mailto:apcd.data@state.ma.us"/>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4.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7.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notesSlide" Target="../notesSlides/notesSlide8.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a:t>
            </a:fld>
            <a:endParaRPr lang="en-US" dirty="0"/>
          </a:p>
        </p:txBody>
      </p:sp>
      <p:sp>
        <p:nvSpPr>
          <p:cNvPr id="7" name="Text Placeholder 6"/>
          <p:cNvSpPr>
            <a:spLocks noGrp="1"/>
          </p:cNvSpPr>
          <p:nvPr>
            <p:ph type="body" sz="quarter" idx="11"/>
          </p:nvPr>
        </p:nvSpPr>
        <p:spPr/>
        <p:txBody>
          <a:bodyPr/>
          <a:lstStyle/>
          <a:p>
            <a:pPr>
              <a:buNone/>
            </a:pPr>
            <a:endParaRPr lang="en-US" dirty="0" smtClean="0">
              <a:solidFill>
                <a:schemeClr val="tx2">
                  <a:lumMod val="75000"/>
                </a:schemeClr>
              </a:solidFill>
            </a:endParaRPr>
          </a:p>
          <a:p>
            <a:pPr>
              <a:buNone/>
            </a:pPr>
            <a:endParaRPr lang="en-US" dirty="0" smtClean="0">
              <a:solidFill>
                <a:schemeClr val="tx2">
                  <a:lumMod val="75000"/>
                </a:schemeClr>
              </a:solidFill>
            </a:endParaRPr>
          </a:p>
          <a:p>
            <a:pPr algn="ctr">
              <a:buNone/>
            </a:pPr>
            <a:r>
              <a:rPr lang="en-US" dirty="0" smtClean="0">
                <a:solidFill>
                  <a:schemeClr val="tx2">
                    <a:lumMod val="75000"/>
                  </a:schemeClr>
                </a:solidFill>
              </a:rPr>
              <a:t>Massachusetts All-Payer Claims Database:</a:t>
            </a:r>
            <a:br>
              <a:rPr lang="en-US" dirty="0" smtClean="0">
                <a:solidFill>
                  <a:schemeClr val="tx2">
                    <a:lumMod val="75000"/>
                  </a:schemeClr>
                </a:solidFill>
              </a:rPr>
            </a:br>
            <a:r>
              <a:rPr lang="en-US" dirty="0" smtClean="0">
                <a:solidFill>
                  <a:schemeClr val="tx2">
                    <a:lumMod val="75000"/>
                  </a:schemeClr>
                </a:solidFill>
              </a:rPr>
              <a:t>Technical Assistance Group (TAG) </a:t>
            </a:r>
            <a:br>
              <a:rPr lang="en-US" dirty="0" smtClean="0">
                <a:solidFill>
                  <a:schemeClr val="tx2">
                    <a:lumMod val="75000"/>
                  </a:schemeClr>
                </a:solidFill>
              </a:rPr>
            </a:br>
            <a:r>
              <a:rPr lang="en-US" sz="2000" dirty="0" smtClean="0">
                <a:solidFill>
                  <a:schemeClr val="tx2">
                    <a:lumMod val="75000"/>
                  </a:schemeClr>
                </a:solidFill>
              </a:rPr>
              <a:t>September 10, 2013</a:t>
            </a:r>
            <a:endParaRPr lang="en-US" sz="2000" dirty="0"/>
          </a:p>
        </p:txBody>
      </p:sp>
    </p:spTree>
    <p:extLst>
      <p:ext uri="{BB962C8B-B14F-4D97-AF65-F5344CB8AC3E}">
        <p14:creationId xmlns:p14="http://schemas.microsoft.com/office/powerpoint/2010/main" val="266877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EDIT REVIEW: DELEGATED BENEFIT ADMINSTRATOR</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10</a:t>
            </a:fld>
            <a:endParaRPr lang="en-US" dirty="0"/>
          </a:p>
        </p:txBody>
      </p:sp>
      <p:sp>
        <p:nvSpPr>
          <p:cNvPr id="7" name="Text Placeholder 6"/>
          <p:cNvSpPr>
            <a:spLocks noGrp="1"/>
          </p:cNvSpPr>
          <p:nvPr>
            <p:ph type="body" sz="quarter" idx="11"/>
          </p:nvPr>
        </p:nvSpPr>
        <p:spPr/>
        <p:txBody>
          <a:bodyPr/>
          <a:lstStyle/>
          <a:p>
            <a:r>
              <a:rPr lang="en-US" dirty="0" smtClean="0"/>
              <a:t>Delegated Benefit Administrator Organization ID  is a CHIA defined and maintained  ID for linking across submitters</a:t>
            </a:r>
          </a:p>
          <a:p>
            <a:r>
              <a:rPr lang="en-US" dirty="0" smtClean="0"/>
              <a:t>Risk holders report the </a:t>
            </a:r>
            <a:r>
              <a:rPr lang="en-US" dirty="0" err="1" smtClean="0"/>
              <a:t>OrgID</a:t>
            </a:r>
            <a:r>
              <a:rPr lang="en-US" dirty="0" smtClean="0"/>
              <a:t> of the DBA here.   DBAs report the </a:t>
            </a:r>
            <a:r>
              <a:rPr lang="en-US" dirty="0" err="1" smtClean="0"/>
              <a:t>OrgID</a:t>
            </a:r>
            <a:r>
              <a:rPr lang="en-US" dirty="0" smtClean="0"/>
              <a:t> of the insurance carrier here.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EDIT REVIEW: OTHER</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11</a:t>
            </a:fld>
            <a:endParaRPr lang="en-US" dirty="0"/>
          </a:p>
        </p:txBody>
      </p:sp>
      <p:sp>
        <p:nvSpPr>
          <p:cNvPr id="7" name="Text Placeholder 6"/>
          <p:cNvSpPr>
            <a:spLocks noGrp="1"/>
          </p:cNvSpPr>
          <p:nvPr>
            <p:ph type="body" sz="quarter" idx="11"/>
          </p:nvPr>
        </p:nvSpPr>
        <p:spPr/>
        <p:txBody>
          <a:bodyPr/>
          <a:lstStyle/>
          <a:p>
            <a:r>
              <a:rPr lang="en-US" dirty="0" smtClean="0"/>
              <a:t>TME Fields</a:t>
            </a:r>
          </a:p>
          <a:p>
            <a:r>
              <a:rPr lang="en-US" dirty="0" smtClean="0"/>
              <a:t>GIC Fields</a:t>
            </a:r>
          </a:p>
          <a:p>
            <a:r>
              <a:rPr lang="en-US" dirty="0" smtClean="0"/>
              <a:t>DOI Fields</a:t>
            </a:r>
          </a:p>
          <a:p>
            <a:r>
              <a:rPr lang="en-US" dirty="0" smtClean="0"/>
              <a:t>Connector Fields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TESTING VERSION 3.0</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12</a:t>
            </a:fld>
            <a:endParaRPr lang="en-US" dirty="0"/>
          </a:p>
        </p:txBody>
      </p:sp>
      <p:sp>
        <p:nvSpPr>
          <p:cNvPr id="5" name="TextBox 4"/>
          <p:cNvSpPr txBox="1"/>
          <p:nvPr/>
        </p:nvSpPr>
        <p:spPr>
          <a:xfrm>
            <a:off x="381000" y="1579418"/>
            <a:ext cx="8305800" cy="4524315"/>
          </a:xfrm>
          <a:prstGeom prst="rect">
            <a:avLst/>
          </a:prstGeom>
          <a:noFill/>
        </p:spPr>
        <p:txBody>
          <a:bodyPr wrap="square" rtlCol="0">
            <a:spAutoFit/>
          </a:bodyPr>
          <a:lstStyle/>
          <a:p>
            <a:pPr>
              <a:buFont typeface="Arial" pitchFamily="34" charset="0"/>
              <a:buChar char="•"/>
            </a:pPr>
            <a:r>
              <a:rPr lang="en-US" sz="3200" dirty="0" smtClean="0"/>
              <a:t> TESTING PROCESS</a:t>
            </a:r>
          </a:p>
          <a:p>
            <a:pPr>
              <a:buFont typeface="Arial" pitchFamily="34" charset="0"/>
              <a:buChar char="•"/>
            </a:pPr>
            <a:endParaRPr lang="en-US" sz="3200" dirty="0" smtClean="0"/>
          </a:p>
          <a:p>
            <a:pPr>
              <a:buFont typeface="Arial" pitchFamily="34" charset="0"/>
              <a:buChar char="•"/>
            </a:pPr>
            <a:r>
              <a:rPr lang="en-US" sz="3200" dirty="0" smtClean="0"/>
              <a:t> FORMAT TESTING</a:t>
            </a:r>
          </a:p>
          <a:p>
            <a:pPr>
              <a:buFont typeface="Arial" pitchFamily="34" charset="0"/>
              <a:buChar char="•"/>
            </a:pPr>
            <a:endParaRPr lang="en-US" sz="3200" dirty="0" smtClean="0"/>
          </a:p>
          <a:p>
            <a:pPr>
              <a:buFont typeface="Arial" pitchFamily="34" charset="0"/>
              <a:buChar char="•"/>
            </a:pPr>
            <a:r>
              <a:rPr lang="en-US" sz="3200" dirty="0" smtClean="0"/>
              <a:t>EDIT TESTING</a:t>
            </a:r>
          </a:p>
          <a:p>
            <a:pPr lvl="1">
              <a:buFont typeface="Wingdings" pitchFamily="2" charset="2"/>
              <a:buChar char="Ø"/>
            </a:pPr>
            <a:r>
              <a:rPr lang="en-US" sz="3200" dirty="0" smtClean="0"/>
              <a:t>Category A Edits</a:t>
            </a:r>
          </a:p>
          <a:p>
            <a:pPr lvl="1">
              <a:buFont typeface="Wingdings" pitchFamily="2" charset="2"/>
              <a:buChar char="Ø"/>
            </a:pPr>
            <a:r>
              <a:rPr lang="en-US" sz="3200" dirty="0" smtClean="0"/>
              <a:t>Category B and C Edits</a:t>
            </a:r>
          </a:p>
          <a:p>
            <a:pPr lvl="1">
              <a:buFont typeface="Wingdings" pitchFamily="2" charset="2"/>
              <a:buChar char="Ø"/>
            </a:pPr>
            <a:endParaRPr lang="en-US" sz="3200" dirty="0" smtClean="0"/>
          </a:p>
          <a:p>
            <a:pPr>
              <a:buFont typeface="Arial" pitchFamily="34" charset="0"/>
              <a:buChar char="•"/>
            </a:pPr>
            <a:r>
              <a:rPr lang="en-US" sz="3200" dirty="0" smtClean="0"/>
              <a:t> VARIANCE Reporting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VALIDATION PROJECTS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13</a:t>
            </a:fld>
            <a:endParaRPr lang="en-US" dirty="0"/>
          </a:p>
        </p:txBody>
      </p:sp>
      <p:graphicFrame>
        <p:nvGraphicFramePr>
          <p:cNvPr id="12" name="Diagram 1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DATA VALIDATION PROJECTS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14</a:t>
            </a:fld>
            <a:endParaRPr lang="en-US" dirty="0"/>
          </a:p>
        </p:txBody>
      </p:sp>
      <p:sp>
        <p:nvSpPr>
          <p:cNvPr id="7" name="Text Placeholder 6"/>
          <p:cNvSpPr>
            <a:spLocks noGrp="1"/>
          </p:cNvSpPr>
          <p:nvPr>
            <p:ph type="body" sz="quarter" idx="11"/>
          </p:nvPr>
        </p:nvSpPr>
        <p:spPr/>
        <p:txBody>
          <a:bodyPr/>
          <a:lstStyle/>
          <a:p>
            <a:r>
              <a:rPr lang="en-US" dirty="0" smtClean="0"/>
              <a:t>Versioning of highest claim line</a:t>
            </a:r>
          </a:p>
          <a:p>
            <a:r>
              <a:rPr lang="en-US" dirty="0" smtClean="0"/>
              <a:t>Linkage between file types</a:t>
            </a:r>
          </a:p>
          <a:p>
            <a:r>
              <a:rPr lang="en-US" dirty="0" smtClean="0"/>
              <a:t>Health Policy Commission</a:t>
            </a:r>
          </a:p>
          <a:p>
            <a:r>
              <a:rPr lang="en-US" dirty="0" smtClean="0"/>
              <a:t>The Connector</a:t>
            </a:r>
          </a:p>
          <a:p>
            <a:r>
              <a:rPr lang="en-US" dirty="0" smtClean="0"/>
              <a:t>Warning Edit Messages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6553200" y="1659589"/>
            <a:ext cx="0" cy="4442827"/>
          </a:xfrm>
          <a:prstGeom prst="line">
            <a:avLst/>
          </a:prstGeom>
          <a:ln w="19050">
            <a:prstDash val="sysDash"/>
          </a:ln>
        </p:spPr>
        <p:style>
          <a:lnRef idx="1">
            <a:schemeClr val="accent6"/>
          </a:lnRef>
          <a:fillRef idx="0">
            <a:schemeClr val="accent6"/>
          </a:fillRef>
          <a:effectRef idx="0">
            <a:schemeClr val="accent6"/>
          </a:effectRef>
          <a:fontRef idx="minor">
            <a:schemeClr val="tx1"/>
          </a:fontRef>
        </p:style>
      </p:cxnSp>
      <p:cxnSp>
        <p:nvCxnSpPr>
          <p:cNvPr id="32" name="Straight Connector 31"/>
          <p:cNvCxnSpPr>
            <a:stCxn id="35" idx="2"/>
          </p:cNvCxnSpPr>
          <p:nvPr/>
        </p:nvCxnSpPr>
        <p:spPr>
          <a:xfrm>
            <a:off x="5381569" y="1659589"/>
            <a:ext cx="27828" cy="4442827"/>
          </a:xfrm>
          <a:prstGeom prst="line">
            <a:avLst/>
          </a:prstGeom>
          <a:ln w="19050">
            <a:prstDash val="sysDash"/>
          </a:ln>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a:off x="3803622" y="1659589"/>
            <a:ext cx="8814" cy="4442827"/>
          </a:xfrm>
          <a:prstGeom prst="line">
            <a:avLst/>
          </a:prstGeom>
          <a:ln w="19050">
            <a:prstDash val="sysDash"/>
          </a:ln>
        </p:spPr>
        <p:style>
          <a:lnRef idx="1">
            <a:schemeClr val="accent6"/>
          </a:lnRef>
          <a:fillRef idx="0">
            <a:schemeClr val="accent6"/>
          </a:fillRef>
          <a:effectRef idx="0">
            <a:schemeClr val="accent6"/>
          </a:effectRef>
          <a:fontRef idx="minor">
            <a:schemeClr val="tx1"/>
          </a:fontRef>
        </p:style>
      </p:cxnSp>
      <p:sp>
        <p:nvSpPr>
          <p:cNvPr id="5" name="Pentagon 4"/>
          <p:cNvSpPr/>
          <p:nvPr/>
        </p:nvSpPr>
        <p:spPr>
          <a:xfrm>
            <a:off x="797485" y="1824789"/>
            <a:ext cx="6545179" cy="69301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smtClean="0">
                <a:solidFill>
                  <a:schemeClr val="accent6">
                    <a:lumMod val="75000"/>
                  </a:schemeClr>
                </a:solidFill>
              </a:rPr>
              <a:t>Connector</a:t>
            </a:r>
            <a:r>
              <a:rPr lang="en-US" sz="2000" b="1" dirty="0" smtClean="0"/>
              <a:t/>
            </a:r>
            <a:br>
              <a:rPr lang="en-US" sz="2000" b="1" dirty="0" smtClean="0"/>
            </a:br>
            <a:r>
              <a:rPr lang="en-US" sz="1400" b="1" dirty="0" smtClean="0"/>
              <a:t>Risk Adjustment</a:t>
            </a:r>
            <a:endParaRPr lang="en-US" sz="1400" b="1" dirty="0"/>
          </a:p>
        </p:txBody>
      </p:sp>
      <p:sp>
        <p:nvSpPr>
          <p:cNvPr id="6" name="TextBox 5"/>
          <p:cNvSpPr txBox="1"/>
          <p:nvPr/>
        </p:nvSpPr>
        <p:spPr>
          <a:xfrm>
            <a:off x="2172931" y="1900397"/>
            <a:ext cx="941283" cy="577081"/>
          </a:xfrm>
          <a:prstGeom prst="rect">
            <a:avLst/>
          </a:prstGeom>
          <a:noFill/>
        </p:spPr>
        <p:txBody>
          <a:bodyPr wrap="none" rtlCol="0">
            <a:spAutoFit/>
          </a:bodyPr>
          <a:lstStyle/>
          <a:p>
            <a:r>
              <a:rPr lang="en-US" sz="1050" b="1" dirty="0" smtClean="0"/>
              <a:t>Extracts for </a:t>
            </a:r>
            <a:br>
              <a:rPr lang="en-US" sz="1050" b="1" dirty="0" smtClean="0"/>
            </a:br>
            <a:r>
              <a:rPr lang="en-US" sz="1050" b="1" dirty="0" smtClean="0"/>
              <a:t>Model </a:t>
            </a:r>
            <a:br>
              <a:rPr lang="en-US" sz="1050" b="1" dirty="0" smtClean="0"/>
            </a:br>
            <a:r>
              <a:rPr lang="en-US" sz="1050" b="1" dirty="0" smtClean="0"/>
              <a:t>Development</a:t>
            </a:r>
            <a:endParaRPr lang="en-US" sz="1050" b="1" dirty="0"/>
          </a:p>
        </p:txBody>
      </p:sp>
      <p:sp>
        <p:nvSpPr>
          <p:cNvPr id="7" name="TextBox 6"/>
          <p:cNvSpPr txBox="1"/>
          <p:nvPr/>
        </p:nvSpPr>
        <p:spPr>
          <a:xfrm>
            <a:off x="3016227" y="2061979"/>
            <a:ext cx="787395" cy="253916"/>
          </a:xfrm>
          <a:prstGeom prst="rect">
            <a:avLst/>
          </a:prstGeom>
          <a:noFill/>
        </p:spPr>
        <p:txBody>
          <a:bodyPr wrap="none" rtlCol="0">
            <a:spAutoFit/>
          </a:bodyPr>
          <a:lstStyle/>
          <a:p>
            <a:r>
              <a:rPr lang="en-US" sz="1050" b="1" dirty="0" smtClean="0"/>
              <a:t>Simulation</a:t>
            </a:r>
            <a:endParaRPr lang="en-US" sz="1050" b="1" dirty="0"/>
          </a:p>
        </p:txBody>
      </p:sp>
      <p:sp>
        <p:nvSpPr>
          <p:cNvPr id="8" name="TextBox 7"/>
          <p:cNvSpPr txBox="1"/>
          <p:nvPr/>
        </p:nvSpPr>
        <p:spPr>
          <a:xfrm>
            <a:off x="5409397" y="1967558"/>
            <a:ext cx="808235" cy="415498"/>
          </a:xfrm>
          <a:prstGeom prst="rect">
            <a:avLst/>
          </a:prstGeom>
          <a:noFill/>
        </p:spPr>
        <p:txBody>
          <a:bodyPr wrap="none" rtlCol="0">
            <a:spAutoFit/>
          </a:bodyPr>
          <a:lstStyle/>
          <a:p>
            <a:r>
              <a:rPr lang="en-US" sz="1050" b="1" dirty="0" smtClean="0"/>
              <a:t>Begin</a:t>
            </a:r>
            <a:br>
              <a:rPr lang="en-US" sz="1050" b="1" dirty="0" smtClean="0"/>
            </a:br>
            <a:r>
              <a:rPr lang="en-US" sz="1050" b="1" dirty="0" smtClean="0"/>
              <a:t>Operations</a:t>
            </a:r>
            <a:endParaRPr lang="en-US" sz="1050" b="1" dirty="0"/>
          </a:p>
        </p:txBody>
      </p:sp>
      <p:sp>
        <p:nvSpPr>
          <p:cNvPr id="9" name="Pentagon 8"/>
          <p:cNvSpPr/>
          <p:nvPr/>
        </p:nvSpPr>
        <p:spPr>
          <a:xfrm>
            <a:off x="770021" y="2788369"/>
            <a:ext cx="6699183" cy="69301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smtClean="0">
                <a:solidFill>
                  <a:schemeClr val="accent6">
                    <a:lumMod val="75000"/>
                  </a:schemeClr>
                </a:solidFill>
              </a:rPr>
              <a:t>GIC</a:t>
            </a:r>
            <a:br>
              <a:rPr lang="en-US" sz="2000" b="1" dirty="0" smtClean="0">
                <a:solidFill>
                  <a:schemeClr val="accent6">
                    <a:lumMod val="75000"/>
                  </a:schemeClr>
                </a:solidFill>
              </a:rPr>
            </a:br>
            <a:r>
              <a:rPr lang="en-US" sz="1400" b="1" dirty="0" smtClean="0"/>
              <a:t>Data Warehouse</a:t>
            </a:r>
            <a:br>
              <a:rPr lang="en-US" sz="1400" b="1" dirty="0" smtClean="0"/>
            </a:br>
            <a:r>
              <a:rPr lang="en-US" sz="1400" b="1" dirty="0" smtClean="0"/>
              <a:t>Replacement</a:t>
            </a:r>
            <a:endParaRPr lang="en-US" sz="1400" b="1" dirty="0"/>
          </a:p>
        </p:txBody>
      </p:sp>
      <p:sp>
        <p:nvSpPr>
          <p:cNvPr id="10" name="TextBox 9"/>
          <p:cNvSpPr txBox="1"/>
          <p:nvPr/>
        </p:nvSpPr>
        <p:spPr>
          <a:xfrm>
            <a:off x="770021" y="2484843"/>
            <a:ext cx="926985" cy="276999"/>
          </a:xfrm>
          <a:prstGeom prst="rect">
            <a:avLst/>
          </a:prstGeom>
          <a:noFill/>
        </p:spPr>
        <p:txBody>
          <a:bodyPr wrap="none" rtlCol="0">
            <a:spAutoFit/>
          </a:bodyPr>
          <a:lstStyle/>
          <a:p>
            <a:r>
              <a:rPr lang="en-US" sz="1200" b="1" i="1" dirty="0" smtClean="0">
                <a:solidFill>
                  <a:srgbClr val="7030A0"/>
                </a:solidFill>
              </a:rPr>
              <a:t>ACA Level II</a:t>
            </a:r>
            <a:endParaRPr lang="en-US" sz="1200" b="1" i="1" dirty="0">
              <a:solidFill>
                <a:srgbClr val="7030A0"/>
              </a:solidFill>
            </a:endParaRPr>
          </a:p>
        </p:txBody>
      </p:sp>
      <p:sp>
        <p:nvSpPr>
          <p:cNvPr id="11" name="TextBox 10"/>
          <p:cNvSpPr txBox="1"/>
          <p:nvPr/>
        </p:nvSpPr>
        <p:spPr>
          <a:xfrm>
            <a:off x="4462741" y="1990642"/>
            <a:ext cx="631904" cy="253916"/>
          </a:xfrm>
          <a:prstGeom prst="rect">
            <a:avLst/>
          </a:prstGeom>
          <a:noFill/>
        </p:spPr>
        <p:txBody>
          <a:bodyPr wrap="none" rtlCol="0">
            <a:spAutoFit/>
          </a:bodyPr>
          <a:lstStyle/>
          <a:p>
            <a:r>
              <a:rPr lang="en-US" sz="1050" b="1" dirty="0" smtClean="0"/>
              <a:t>Dry Run</a:t>
            </a:r>
            <a:endParaRPr lang="en-US" sz="1050" b="1" dirty="0"/>
          </a:p>
        </p:txBody>
      </p:sp>
      <p:sp>
        <p:nvSpPr>
          <p:cNvPr id="12" name="TextBox 11"/>
          <p:cNvSpPr txBox="1"/>
          <p:nvPr/>
        </p:nvSpPr>
        <p:spPr>
          <a:xfrm>
            <a:off x="2937681" y="2927128"/>
            <a:ext cx="558166" cy="415498"/>
          </a:xfrm>
          <a:prstGeom prst="rect">
            <a:avLst/>
          </a:prstGeom>
          <a:noFill/>
        </p:spPr>
        <p:txBody>
          <a:bodyPr wrap="none" rtlCol="0">
            <a:spAutoFit/>
          </a:bodyPr>
          <a:lstStyle/>
          <a:p>
            <a:pPr algn="ctr"/>
            <a:r>
              <a:rPr lang="en-US" sz="1050" b="1" dirty="0" smtClean="0"/>
              <a:t>ISA</a:t>
            </a:r>
            <a:br>
              <a:rPr lang="en-US" sz="1050" b="1" dirty="0" smtClean="0"/>
            </a:br>
            <a:r>
              <a:rPr lang="en-US" sz="1050" b="1" dirty="0" smtClean="0"/>
              <a:t>Signed</a:t>
            </a:r>
            <a:endParaRPr lang="en-US" sz="1050" b="1" dirty="0"/>
          </a:p>
        </p:txBody>
      </p:sp>
      <p:sp>
        <p:nvSpPr>
          <p:cNvPr id="13" name="TextBox 12"/>
          <p:cNvSpPr txBox="1"/>
          <p:nvPr/>
        </p:nvSpPr>
        <p:spPr>
          <a:xfrm>
            <a:off x="4084442" y="2943422"/>
            <a:ext cx="1000595" cy="415498"/>
          </a:xfrm>
          <a:prstGeom prst="rect">
            <a:avLst/>
          </a:prstGeom>
          <a:noFill/>
        </p:spPr>
        <p:txBody>
          <a:bodyPr wrap="none" rtlCol="0">
            <a:spAutoFit/>
          </a:bodyPr>
          <a:lstStyle/>
          <a:p>
            <a:pPr algn="ctr"/>
            <a:r>
              <a:rPr lang="en-US" sz="1050" b="1" dirty="0" smtClean="0"/>
              <a:t>GIC Data</a:t>
            </a:r>
          </a:p>
          <a:p>
            <a:pPr algn="ctr"/>
            <a:r>
              <a:rPr lang="en-US" sz="1050" b="1" dirty="0" smtClean="0"/>
              <a:t>Begins to Flow</a:t>
            </a:r>
            <a:endParaRPr lang="en-US" sz="1050" b="1" dirty="0"/>
          </a:p>
        </p:txBody>
      </p:sp>
      <p:sp>
        <p:nvSpPr>
          <p:cNvPr id="14" name="TextBox 13"/>
          <p:cNvSpPr txBox="1"/>
          <p:nvPr/>
        </p:nvSpPr>
        <p:spPr>
          <a:xfrm>
            <a:off x="5813514" y="2846337"/>
            <a:ext cx="1221563" cy="41549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050" b="1" dirty="0" smtClean="0"/>
              <a:t>Data Validation</a:t>
            </a:r>
            <a:br>
              <a:rPr lang="en-US" sz="1050" b="1" dirty="0" smtClean="0"/>
            </a:br>
            <a:r>
              <a:rPr lang="en-US" sz="1050" b="1" dirty="0" smtClean="0"/>
              <a:t> -Two Phases</a:t>
            </a:r>
            <a:endParaRPr lang="en-US" sz="1050" b="1" dirty="0"/>
          </a:p>
        </p:txBody>
      </p:sp>
      <p:sp>
        <p:nvSpPr>
          <p:cNvPr id="16" name="Pentagon 15"/>
          <p:cNvSpPr/>
          <p:nvPr/>
        </p:nvSpPr>
        <p:spPr>
          <a:xfrm>
            <a:off x="770021" y="3797417"/>
            <a:ext cx="6699183" cy="69301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smtClean="0">
                <a:solidFill>
                  <a:schemeClr val="accent6">
                    <a:lumMod val="75000"/>
                  </a:schemeClr>
                </a:solidFill>
              </a:rPr>
              <a:t>HPC</a:t>
            </a:r>
            <a:br>
              <a:rPr lang="en-US" sz="2000" b="1" dirty="0" smtClean="0">
                <a:solidFill>
                  <a:schemeClr val="accent6">
                    <a:lumMod val="75000"/>
                  </a:schemeClr>
                </a:solidFill>
              </a:rPr>
            </a:br>
            <a:r>
              <a:rPr lang="en-US" sz="1400" b="1" dirty="0" smtClean="0"/>
              <a:t>Cost Trend</a:t>
            </a:r>
            <a:endParaRPr lang="en-US" sz="1400" b="1" dirty="0"/>
          </a:p>
        </p:txBody>
      </p:sp>
      <p:sp>
        <p:nvSpPr>
          <p:cNvPr id="15" name="TextBox 14"/>
          <p:cNvSpPr txBox="1"/>
          <p:nvPr/>
        </p:nvSpPr>
        <p:spPr>
          <a:xfrm>
            <a:off x="3889544" y="3944111"/>
            <a:ext cx="1610312" cy="2539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050" b="1" dirty="0" smtClean="0"/>
              <a:t>Data Validation</a:t>
            </a:r>
            <a:endParaRPr lang="en-US" sz="1050" b="1" dirty="0"/>
          </a:p>
        </p:txBody>
      </p:sp>
      <p:sp>
        <p:nvSpPr>
          <p:cNvPr id="18" name="TextBox 17"/>
          <p:cNvSpPr txBox="1"/>
          <p:nvPr/>
        </p:nvSpPr>
        <p:spPr>
          <a:xfrm>
            <a:off x="4416291" y="4236520"/>
            <a:ext cx="917239" cy="253916"/>
          </a:xfrm>
          <a:prstGeom prst="rect">
            <a:avLst/>
          </a:prstGeom>
          <a:noFill/>
        </p:spPr>
        <p:txBody>
          <a:bodyPr wrap="none" rtlCol="0">
            <a:spAutoFit/>
          </a:bodyPr>
          <a:lstStyle/>
          <a:p>
            <a:r>
              <a:rPr lang="en-US" sz="1050" b="1" dirty="0" smtClean="0"/>
              <a:t>Initial Report</a:t>
            </a:r>
            <a:endParaRPr lang="en-US" sz="1050" b="1" dirty="0"/>
          </a:p>
        </p:txBody>
      </p:sp>
      <p:sp>
        <p:nvSpPr>
          <p:cNvPr id="19" name="TextBox 18"/>
          <p:cNvSpPr txBox="1"/>
          <p:nvPr/>
        </p:nvSpPr>
        <p:spPr>
          <a:xfrm>
            <a:off x="3889544" y="2273518"/>
            <a:ext cx="1053494" cy="25391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050" b="1" dirty="0" smtClean="0"/>
              <a:t>Data Validation</a:t>
            </a:r>
            <a:endParaRPr lang="en-US" sz="1050" b="1" dirty="0"/>
          </a:p>
        </p:txBody>
      </p:sp>
      <p:sp>
        <p:nvSpPr>
          <p:cNvPr id="22" name="Pentagon 21"/>
          <p:cNvSpPr/>
          <p:nvPr/>
        </p:nvSpPr>
        <p:spPr>
          <a:xfrm>
            <a:off x="770020" y="4902718"/>
            <a:ext cx="7777214" cy="69301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smtClean="0">
                <a:solidFill>
                  <a:schemeClr val="accent6">
                    <a:lumMod val="75000"/>
                  </a:schemeClr>
                </a:solidFill>
              </a:rPr>
              <a:t>CHIA</a:t>
            </a:r>
            <a:br>
              <a:rPr lang="en-US" sz="2000" b="1" dirty="0" smtClean="0">
                <a:solidFill>
                  <a:schemeClr val="accent6">
                    <a:lumMod val="75000"/>
                  </a:schemeClr>
                </a:solidFill>
              </a:rPr>
            </a:br>
            <a:r>
              <a:rPr lang="en-US" sz="1400" b="1" dirty="0" smtClean="0"/>
              <a:t>Dollar Fields Validation</a:t>
            </a:r>
            <a:endParaRPr lang="en-US" sz="1400" b="1" dirty="0"/>
          </a:p>
        </p:txBody>
      </p:sp>
      <p:sp>
        <p:nvSpPr>
          <p:cNvPr id="26" name="TextBox 25"/>
          <p:cNvSpPr txBox="1"/>
          <p:nvPr/>
        </p:nvSpPr>
        <p:spPr>
          <a:xfrm>
            <a:off x="770020" y="4480811"/>
            <a:ext cx="2333267" cy="276999"/>
          </a:xfrm>
          <a:prstGeom prst="rect">
            <a:avLst/>
          </a:prstGeom>
          <a:noFill/>
        </p:spPr>
        <p:txBody>
          <a:bodyPr wrap="none" rtlCol="0">
            <a:spAutoFit/>
          </a:bodyPr>
          <a:lstStyle/>
          <a:p>
            <a:r>
              <a:rPr lang="en-US" sz="1200" b="1" i="1" dirty="0" smtClean="0">
                <a:solidFill>
                  <a:srgbClr val="7030A0"/>
                </a:solidFill>
              </a:rPr>
              <a:t>Consulting Contract: </a:t>
            </a:r>
            <a:r>
              <a:rPr lang="en-US" sz="1200" b="1" i="1" dirty="0" err="1" smtClean="0">
                <a:solidFill>
                  <a:srgbClr val="7030A0"/>
                </a:solidFill>
              </a:rPr>
              <a:t>Lewin</a:t>
            </a:r>
            <a:r>
              <a:rPr lang="en-US" sz="1200" b="1" i="1" dirty="0" smtClean="0">
                <a:solidFill>
                  <a:srgbClr val="7030A0"/>
                </a:solidFill>
              </a:rPr>
              <a:t> Group</a:t>
            </a:r>
            <a:endParaRPr lang="en-US" sz="1200" b="1" i="1" dirty="0">
              <a:solidFill>
                <a:srgbClr val="7030A0"/>
              </a:solidFill>
            </a:endParaRPr>
          </a:p>
        </p:txBody>
      </p:sp>
      <p:sp>
        <p:nvSpPr>
          <p:cNvPr id="35" name="TextBox 34"/>
          <p:cNvSpPr txBox="1"/>
          <p:nvPr/>
        </p:nvSpPr>
        <p:spPr>
          <a:xfrm>
            <a:off x="5019130" y="1321035"/>
            <a:ext cx="724878" cy="338554"/>
          </a:xfrm>
          <a:prstGeom prst="rect">
            <a:avLst/>
          </a:prstGeom>
          <a:noFill/>
        </p:spPr>
        <p:txBody>
          <a:bodyPr wrap="none" rtlCol="0">
            <a:spAutoFit/>
          </a:bodyPr>
          <a:lstStyle/>
          <a:p>
            <a:r>
              <a:rPr lang="en-US" sz="1600" b="1" i="1" dirty="0" smtClean="0">
                <a:solidFill>
                  <a:srgbClr val="7030A0"/>
                </a:solidFill>
              </a:rPr>
              <a:t>Jan 14</a:t>
            </a:r>
            <a:endParaRPr lang="en-US" sz="1600" b="1" i="1" dirty="0">
              <a:solidFill>
                <a:srgbClr val="7030A0"/>
              </a:solidFill>
            </a:endParaRPr>
          </a:p>
        </p:txBody>
      </p:sp>
      <p:sp>
        <p:nvSpPr>
          <p:cNvPr id="37" name="TextBox 36"/>
          <p:cNvSpPr txBox="1"/>
          <p:nvPr/>
        </p:nvSpPr>
        <p:spPr>
          <a:xfrm>
            <a:off x="3609228" y="1321035"/>
            <a:ext cx="693588" cy="338554"/>
          </a:xfrm>
          <a:prstGeom prst="rect">
            <a:avLst/>
          </a:prstGeom>
          <a:noFill/>
        </p:spPr>
        <p:txBody>
          <a:bodyPr wrap="none" rtlCol="0">
            <a:spAutoFit/>
          </a:bodyPr>
          <a:lstStyle/>
          <a:p>
            <a:r>
              <a:rPr lang="en-US" sz="1600" b="1" i="1" dirty="0" smtClean="0">
                <a:solidFill>
                  <a:srgbClr val="7030A0"/>
                </a:solidFill>
              </a:rPr>
              <a:t>Today</a:t>
            </a:r>
            <a:endParaRPr lang="en-US" sz="1600" b="1" i="1" dirty="0">
              <a:solidFill>
                <a:srgbClr val="7030A0"/>
              </a:solidFill>
            </a:endParaRPr>
          </a:p>
        </p:txBody>
      </p:sp>
      <p:sp>
        <p:nvSpPr>
          <p:cNvPr id="41" name="TextBox 40"/>
          <p:cNvSpPr txBox="1"/>
          <p:nvPr/>
        </p:nvSpPr>
        <p:spPr>
          <a:xfrm>
            <a:off x="6310199" y="1321035"/>
            <a:ext cx="724878" cy="338554"/>
          </a:xfrm>
          <a:prstGeom prst="rect">
            <a:avLst/>
          </a:prstGeom>
          <a:noFill/>
        </p:spPr>
        <p:txBody>
          <a:bodyPr wrap="none" rtlCol="0">
            <a:spAutoFit/>
          </a:bodyPr>
          <a:lstStyle/>
          <a:p>
            <a:r>
              <a:rPr lang="en-US" sz="1600" b="1" i="1" dirty="0" smtClean="0">
                <a:solidFill>
                  <a:srgbClr val="7030A0"/>
                </a:solidFill>
              </a:rPr>
              <a:t>Jun 14</a:t>
            </a:r>
            <a:endParaRPr lang="en-US" sz="1600" b="1" i="1" dirty="0">
              <a:solidFill>
                <a:srgbClr val="7030A0"/>
              </a:solidFill>
            </a:endParaRPr>
          </a:p>
        </p:txBody>
      </p:sp>
      <p:sp>
        <p:nvSpPr>
          <p:cNvPr id="3" name="Rectangle 2"/>
          <p:cNvSpPr/>
          <p:nvPr/>
        </p:nvSpPr>
        <p:spPr>
          <a:xfrm>
            <a:off x="542950" y="283229"/>
            <a:ext cx="7839582" cy="584775"/>
          </a:xfrm>
          <a:prstGeom prst="rect">
            <a:avLst/>
          </a:prstGeom>
        </p:spPr>
        <p:txBody>
          <a:bodyPr wrap="none">
            <a:spAutoFit/>
          </a:bodyPr>
          <a:lstStyle/>
          <a:p>
            <a:r>
              <a:rPr lang="en-US" sz="3200" b="1" dirty="0">
                <a:solidFill>
                  <a:schemeClr val="bg1"/>
                </a:solidFill>
                <a:latin typeface="Arial" pitchFamily="34" charset="0"/>
                <a:cs typeface="Arial" pitchFamily="34" charset="0"/>
              </a:rPr>
              <a:t>Data Validation </a:t>
            </a:r>
            <a:r>
              <a:rPr lang="en-US" sz="3200" b="1" dirty="0" smtClean="0">
                <a:solidFill>
                  <a:schemeClr val="bg1"/>
                </a:solidFill>
                <a:latin typeface="Arial" pitchFamily="34" charset="0"/>
                <a:cs typeface="Arial" pitchFamily="34" charset="0"/>
              </a:rPr>
              <a:t>– Multi-prong Approach</a:t>
            </a:r>
            <a:endParaRPr lang="en-US" sz="3200" dirty="0">
              <a:solidFill>
                <a:schemeClr val="bg1"/>
              </a:solidFill>
            </a:endParaRPr>
          </a:p>
        </p:txBody>
      </p:sp>
      <p:cxnSp>
        <p:nvCxnSpPr>
          <p:cNvPr id="20" name="Straight Connector 19"/>
          <p:cNvCxnSpPr/>
          <p:nvPr/>
        </p:nvCxnSpPr>
        <p:spPr>
          <a:xfrm>
            <a:off x="955343" y="263236"/>
            <a:ext cx="713710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808029" y="5103460"/>
            <a:ext cx="2766711" cy="2539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050" b="1" dirty="0" smtClean="0"/>
              <a:t>Data Validation</a:t>
            </a:r>
            <a:endParaRPr lang="en-US" sz="1050" b="1" dirty="0"/>
          </a:p>
        </p:txBody>
      </p:sp>
    </p:spTree>
    <p:extLst>
      <p:ext uri="{BB962C8B-B14F-4D97-AF65-F5344CB8AC3E}">
        <p14:creationId xmlns:p14="http://schemas.microsoft.com/office/powerpoint/2010/main" val="2539178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HIGHLIGHT OF THE MONTH</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16</a:t>
            </a:fld>
            <a:endParaRPr lang="en-US" dirty="0"/>
          </a:p>
        </p:txBody>
      </p:sp>
      <p:sp>
        <p:nvSpPr>
          <p:cNvPr id="7" name="Text Placeholder 6"/>
          <p:cNvSpPr>
            <a:spLocks noGrp="1"/>
          </p:cNvSpPr>
          <p:nvPr>
            <p:ph type="body" sz="quarter" idx="11"/>
          </p:nvPr>
        </p:nvSpPr>
        <p:spPr/>
        <p:txBody>
          <a:bodyPr/>
          <a:lstStyle/>
          <a:p>
            <a:pPr algn="ctr">
              <a:buNone/>
            </a:pPr>
            <a:endParaRPr lang="en-US" sz="4000" b="1" dirty="0" smtClean="0">
              <a:solidFill>
                <a:schemeClr val="accent1"/>
              </a:solidFill>
            </a:endParaRPr>
          </a:p>
          <a:p>
            <a:pPr algn="ctr">
              <a:buNone/>
            </a:pPr>
            <a:r>
              <a:rPr lang="en-US" sz="4000" dirty="0" smtClean="0"/>
              <a:t>Member Eligibility Elements: </a:t>
            </a:r>
          </a:p>
          <a:p>
            <a:pPr algn="ctr">
              <a:buNone/>
            </a:pPr>
            <a:r>
              <a:rPr lang="en-US" sz="4000" dirty="0" smtClean="0"/>
              <a:t>When to Add a Line</a:t>
            </a:r>
          </a:p>
          <a:p>
            <a:pPr algn="ctr">
              <a:buNone/>
            </a:pPr>
            <a:r>
              <a:rPr lang="en-US" sz="4000" dirty="0" smtClean="0"/>
              <a:t> vs. </a:t>
            </a:r>
          </a:p>
          <a:p>
            <a:pPr algn="ctr">
              <a:buNone/>
            </a:pPr>
            <a:r>
              <a:rPr lang="en-US" sz="4000" dirty="0" smtClean="0"/>
              <a:t>Change a Line</a:t>
            </a:r>
            <a:endParaRPr lang="en-US" sz="4000" b="1" dirty="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MEMBER ELIGIBILITY ELEMENTS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17</a:t>
            </a:fld>
            <a:endParaRPr lang="en-US" dirty="0"/>
          </a:p>
        </p:txBody>
      </p:sp>
      <p:graphicFrame>
        <p:nvGraphicFramePr>
          <p:cNvPr id="6" name="Chart Placeholder 5"/>
          <p:cNvGraphicFramePr>
            <a:graphicFrameLocks noGrp="1"/>
          </p:cNvGraphicFramePr>
          <p:nvPr>
            <p:ph type="chart" sz="quarter" idx="12"/>
          </p:nvPr>
        </p:nvGraphicFramePr>
        <p:xfrm>
          <a:off x="2122714" y="1828800"/>
          <a:ext cx="5656717" cy="4159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HIGHLIGHT: ELIGIBILITY </a:t>
            </a:r>
            <a:endParaRPr lang="en-US" dirty="0"/>
          </a:p>
        </p:txBody>
      </p:sp>
      <p:sp>
        <p:nvSpPr>
          <p:cNvPr id="4" name="Slide Number Placeholder 3"/>
          <p:cNvSpPr>
            <a:spLocks noGrp="1"/>
          </p:cNvSpPr>
          <p:nvPr>
            <p:ph type="sldNum" sz="quarter" idx="10"/>
          </p:nvPr>
        </p:nvSpPr>
        <p:spPr/>
        <p:txBody>
          <a:bodyPr/>
          <a:lstStyle/>
          <a:p>
            <a:pPr>
              <a:defRPr/>
            </a:pPr>
            <a:fld id="{C6915FD0-DBBE-4A51-AD51-362F3F4E556B}" type="slidenum">
              <a:rPr lang="en-US" smtClean="0"/>
              <a:pPr>
                <a:defRPr/>
              </a:pPr>
              <a:t>18</a:t>
            </a:fld>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20129925">
            <a:off x="1524000" y="2090057"/>
            <a:ext cx="1633973" cy="369332"/>
          </a:xfrm>
          <a:prstGeom prst="rect">
            <a:avLst/>
          </a:prstGeom>
          <a:noFill/>
        </p:spPr>
        <p:txBody>
          <a:bodyPr wrap="none" rtlCol="0">
            <a:spAutoFit/>
          </a:bodyPr>
          <a:lstStyle/>
          <a:p>
            <a:r>
              <a:rPr lang="en-US" dirty="0" smtClean="0"/>
              <a:t>89 and growing</a:t>
            </a:r>
            <a:endParaRPr lang="en-US" dirty="0"/>
          </a:p>
        </p:txBody>
      </p:sp>
      <p:sp>
        <p:nvSpPr>
          <p:cNvPr id="8" name="TextBox 7"/>
          <p:cNvSpPr txBox="1"/>
          <p:nvPr/>
        </p:nvSpPr>
        <p:spPr>
          <a:xfrm rot="2645801">
            <a:off x="2351314" y="4310742"/>
            <a:ext cx="1616529" cy="646331"/>
          </a:xfrm>
          <a:prstGeom prst="rect">
            <a:avLst/>
          </a:prstGeom>
          <a:noFill/>
        </p:spPr>
        <p:txBody>
          <a:bodyPr wrap="square" rtlCol="0">
            <a:spAutoFit/>
          </a:bodyPr>
          <a:lstStyle/>
          <a:p>
            <a:r>
              <a:rPr lang="en-US" dirty="0" smtClean="0"/>
              <a:t>29 and decreasing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HIGHLIGHT: ELIGIBILITY</a:t>
            </a:r>
            <a:endParaRPr lang="en-US" dirty="0"/>
          </a:p>
        </p:txBody>
      </p:sp>
      <p:sp>
        <p:nvSpPr>
          <p:cNvPr id="4" name="Slide Number Placeholder 3"/>
          <p:cNvSpPr>
            <a:spLocks noGrp="1"/>
          </p:cNvSpPr>
          <p:nvPr>
            <p:ph type="sldNum" sz="quarter" idx="10"/>
          </p:nvPr>
        </p:nvSpPr>
        <p:spPr/>
        <p:txBody>
          <a:bodyPr/>
          <a:lstStyle/>
          <a:p>
            <a:pPr>
              <a:defRPr/>
            </a:pPr>
            <a:fld id="{C6915FD0-DBBE-4A51-AD51-362F3F4E556B}" type="slidenum">
              <a:rPr lang="en-US" smtClean="0"/>
              <a:pPr>
                <a:defRPr/>
              </a:pPr>
              <a:t>19</a:t>
            </a:fld>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1015223" y="1600200"/>
            <a:ext cx="7113553"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AGENDA</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a:t>
            </a:fld>
            <a:endParaRPr lang="en-US" dirty="0"/>
          </a:p>
        </p:txBody>
      </p:sp>
      <p:sp>
        <p:nvSpPr>
          <p:cNvPr id="7" name="Text Placeholder 6"/>
          <p:cNvSpPr>
            <a:spLocks noGrp="1"/>
          </p:cNvSpPr>
          <p:nvPr>
            <p:ph type="body" sz="quarter" idx="11"/>
          </p:nvPr>
        </p:nvSpPr>
        <p:spPr/>
        <p:txBody>
          <a:bodyPr/>
          <a:lstStyle/>
          <a:p>
            <a:r>
              <a:rPr lang="en-US" sz="3400" dirty="0" smtClean="0"/>
              <a:t>TME Update</a:t>
            </a:r>
          </a:p>
          <a:p>
            <a:r>
              <a:rPr lang="en-US" sz="3400" dirty="0" smtClean="0"/>
              <a:t>Edit Update Review</a:t>
            </a:r>
          </a:p>
          <a:p>
            <a:r>
              <a:rPr lang="en-US" sz="3400" dirty="0" smtClean="0"/>
              <a:t>Testing Version 3.0</a:t>
            </a:r>
          </a:p>
          <a:p>
            <a:r>
              <a:rPr lang="en-US" sz="3400" dirty="0" smtClean="0"/>
              <a:t>Data Validation Projects</a:t>
            </a:r>
          </a:p>
          <a:p>
            <a:r>
              <a:rPr lang="en-US" sz="3400" dirty="0" smtClean="0"/>
              <a:t>Highlight of the Month – Member Eligibility Elements: When to Add a Line vs. Change a Line</a:t>
            </a:r>
          </a:p>
          <a:p>
            <a:pPr lvl="1">
              <a:buNone/>
            </a:pPr>
            <a:endParaRPr lang="en-US" dirty="0" smtClean="0"/>
          </a:p>
          <a:p>
            <a:pPr>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WRAP-UP</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20</a:t>
            </a:fld>
            <a:endParaRPr lang="en-US" dirty="0"/>
          </a:p>
        </p:txBody>
      </p:sp>
      <p:sp>
        <p:nvSpPr>
          <p:cNvPr id="7" name="Text Placeholder 6"/>
          <p:cNvSpPr>
            <a:spLocks noGrp="1"/>
          </p:cNvSpPr>
          <p:nvPr>
            <p:ph type="body" sz="quarter" idx="11"/>
          </p:nvPr>
        </p:nvSpPr>
        <p:spPr/>
        <p:txBody>
          <a:bodyPr/>
          <a:lstStyle/>
          <a:p>
            <a:pPr algn="ctr">
              <a:buNone/>
            </a:pPr>
            <a:endParaRPr lang="en-US" dirty="0" smtClean="0"/>
          </a:p>
          <a:p>
            <a:pPr algn="ctr">
              <a:buNone/>
            </a:pPr>
            <a:endParaRPr lang="en-US" dirty="0" smtClean="0"/>
          </a:p>
          <a:p>
            <a:pPr algn="ctr">
              <a:buNone/>
            </a:pPr>
            <a:r>
              <a:rPr lang="en-US" sz="4000" dirty="0" smtClean="0"/>
              <a:t>QUESTIONS?</a:t>
            </a:r>
            <a:endParaRPr 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TAG SCHEDULE</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21</a:t>
            </a:fld>
            <a:endParaRPr lang="en-US" dirty="0"/>
          </a:p>
        </p:txBody>
      </p:sp>
      <p:sp>
        <p:nvSpPr>
          <p:cNvPr id="7" name="Text Placeholder 6"/>
          <p:cNvSpPr>
            <a:spLocks noGrp="1"/>
          </p:cNvSpPr>
          <p:nvPr>
            <p:ph type="body" sz="quarter" idx="11"/>
          </p:nvPr>
        </p:nvSpPr>
        <p:spPr/>
        <p:txBody>
          <a:bodyPr/>
          <a:lstStyle/>
          <a:p>
            <a:pPr>
              <a:buNone/>
            </a:pPr>
            <a:endParaRPr lang="en-US" sz="4000" dirty="0" smtClean="0"/>
          </a:p>
          <a:p>
            <a:pPr>
              <a:buNone/>
            </a:pPr>
            <a:endParaRPr lang="en-US" dirty="0" smtClean="0"/>
          </a:p>
          <a:p>
            <a:r>
              <a:rPr lang="en-US" sz="4000" dirty="0" smtClean="0"/>
              <a:t>OCTOBER 8 at 2:00 PM</a:t>
            </a:r>
            <a:endParaRPr lang="en-US" sz="4000" b="1" u="sng" dirty="0" smtClean="0"/>
          </a:p>
          <a:p>
            <a:pPr>
              <a:buNone/>
            </a:pPr>
            <a:endParaRPr lang="en-US" sz="4000" b="1" u="sng" dirty="0" smtClean="0"/>
          </a:p>
          <a:p>
            <a:r>
              <a:rPr lang="en-US" sz="4000" dirty="0" smtClean="0"/>
              <a:t>NOVEMBER 12 at 2:00 PM</a:t>
            </a:r>
          </a:p>
          <a:p>
            <a:endParaRPr lang="en-US" sz="4000" b="1" u="sng" dirty="0" smtClean="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QUESTIONS</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22</a:t>
            </a:fld>
            <a:endParaRPr lang="en-US" dirty="0"/>
          </a:p>
        </p:txBody>
      </p:sp>
      <p:sp>
        <p:nvSpPr>
          <p:cNvPr id="7" name="Text Placeholder 6"/>
          <p:cNvSpPr>
            <a:spLocks noGrp="1"/>
          </p:cNvSpPr>
          <p:nvPr>
            <p:ph type="body" sz="quarter" idx="11"/>
          </p:nvPr>
        </p:nvSpPr>
        <p:spPr/>
        <p:txBody>
          <a:bodyPr/>
          <a:lstStyle/>
          <a:p>
            <a:pPr marL="457200" indent="-457200"/>
            <a:r>
              <a:rPr lang="en-US" dirty="0" smtClean="0"/>
              <a:t>Questions emailed to APCD Liaisons</a:t>
            </a:r>
          </a:p>
          <a:p>
            <a:pPr marL="457200" indent="-457200"/>
            <a:r>
              <a:rPr lang="en-US" dirty="0" smtClean="0"/>
              <a:t>Questions emailed to CHIA </a:t>
            </a:r>
          </a:p>
          <a:p>
            <a:pPr marL="457200" indent="-457200">
              <a:buNone/>
            </a:pPr>
            <a:r>
              <a:rPr lang="en-US" dirty="0" smtClean="0"/>
              <a:t>	(</a:t>
            </a:r>
            <a:r>
              <a:rPr lang="en-US" u="sng" dirty="0" smtClean="0">
                <a:hlinkClick r:id="rId2"/>
              </a:rPr>
              <a:t>CHIA-APCD@state.ma.us</a:t>
            </a:r>
            <a:r>
              <a:rPr lang="en-US" dirty="0" smtClean="0"/>
              <a:t>).  </a:t>
            </a:r>
          </a:p>
          <a:p>
            <a:pPr marL="457200" indent="-457200"/>
            <a:r>
              <a:rPr lang="en-US" dirty="0" smtClean="0"/>
              <a:t>Questions on the Data Release and Application emailed to CHIA (</a:t>
            </a:r>
            <a:r>
              <a:rPr lang="en-US" dirty="0" smtClean="0">
                <a:hlinkClick r:id="rId3"/>
              </a:rPr>
              <a:t>apcd.data@state.ma.us</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TME UPDATE: ME125 &amp; PV031</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3</a:t>
            </a:fld>
            <a:endParaRPr lang="en-US" dirty="0"/>
          </a:p>
        </p:txBody>
      </p:sp>
      <p:sp>
        <p:nvSpPr>
          <p:cNvPr id="7" name="Text Placeholder 6"/>
          <p:cNvSpPr>
            <a:spLocks noGrp="1"/>
          </p:cNvSpPr>
          <p:nvPr>
            <p:ph type="body" sz="quarter" idx="11"/>
          </p:nvPr>
        </p:nvSpPr>
        <p:spPr/>
        <p:txBody>
          <a:bodyPr/>
          <a:lstStyle/>
          <a:p>
            <a:pPr marL="182880" indent="0">
              <a:buNone/>
            </a:pPr>
            <a:r>
              <a:rPr lang="en-US" sz="2000" dirty="0" smtClean="0"/>
              <a:t>In accordance with the TME current submission standards, the APCD will also allow the usage of the generic codes 999996 and 999997 under the following circumstances:</a:t>
            </a:r>
          </a:p>
          <a:p>
            <a:pPr lvl="0"/>
            <a:r>
              <a:rPr lang="en-US" sz="2000" dirty="0" smtClean="0"/>
              <a:t>Data must be reported in aggregate for all practices in which the Local Practice Group’s member months are below 36,000 and the practice has no parent Physicians’ Group.  This group is to be identified as “Groups below minimum threshold” with an ORGID of 999996.</a:t>
            </a:r>
          </a:p>
          <a:p>
            <a:pPr lvl="0"/>
            <a:r>
              <a:rPr lang="en-US" sz="2000" dirty="0" smtClean="0"/>
              <a:t>For Local Practice Groups below the 36,000 member month threshold that are part of a larger Physicians’ Group, payers will report the data on a separate line within the parent group data section (“Other [name of physician group] Aggregate Data”) using an ORGID of 999997. </a:t>
            </a:r>
          </a:p>
          <a:p>
            <a:pPr>
              <a:buNone/>
            </a:pPr>
            <a:r>
              <a:rPr lang="en-US" dirty="0" smtClean="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TME UPDATE: ME125 &amp; PV031</a:t>
            </a:r>
            <a:r>
              <a:rPr lang="en-US" sz="1200" dirty="0" smtClean="0"/>
              <a:t>cont’d</a:t>
            </a:r>
            <a:endParaRPr lang="en-US" sz="1200"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4</a:t>
            </a:fld>
            <a:endParaRPr lang="en-US" dirty="0"/>
          </a:p>
        </p:txBody>
      </p:sp>
      <p:sp>
        <p:nvSpPr>
          <p:cNvPr id="7" name="Text Placeholder 6"/>
          <p:cNvSpPr>
            <a:spLocks noGrp="1"/>
          </p:cNvSpPr>
          <p:nvPr>
            <p:ph type="body" sz="quarter" idx="11"/>
          </p:nvPr>
        </p:nvSpPr>
        <p:spPr/>
        <p:txBody>
          <a:bodyPr/>
          <a:lstStyle/>
          <a:p>
            <a:r>
              <a:rPr lang="en-US" dirty="0" smtClean="0"/>
              <a:t>Phase out usage of 999997 by April 2014</a:t>
            </a:r>
          </a:p>
          <a:p>
            <a:r>
              <a:rPr lang="en-US" dirty="0" smtClean="0"/>
              <a:t>Utilize the </a:t>
            </a:r>
            <a:r>
              <a:rPr lang="en-US" dirty="0" err="1" smtClean="0"/>
              <a:t>orgid</a:t>
            </a:r>
            <a:r>
              <a:rPr lang="en-US" dirty="0" smtClean="0"/>
              <a:t> of the Parent Physician Group </a:t>
            </a:r>
          </a:p>
          <a:p>
            <a:pPr lvl="1"/>
            <a:r>
              <a:rPr lang="en-US" dirty="0" smtClean="0"/>
              <a:t>Example:  Local Practice Group is part of Beth Israel Deaconess or Steward</a:t>
            </a:r>
          </a:p>
          <a:p>
            <a:r>
              <a:rPr lang="en-US" dirty="0" smtClean="0"/>
              <a:t>Allows linkage of these providers to their parent physician groups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TME UPDATE: ME125 </a:t>
            </a:r>
            <a:r>
              <a:rPr lang="en-US" sz="1200" dirty="0" smtClean="0"/>
              <a:t>cont’d</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5</a:t>
            </a:fld>
            <a:endParaRPr lang="en-US" dirty="0"/>
          </a:p>
        </p:txBody>
      </p:sp>
      <p:pic>
        <p:nvPicPr>
          <p:cNvPr id="1027" name="Picture 3"/>
          <p:cNvPicPr>
            <a:picLocks noChangeAspect="1" noChangeArrowheads="1"/>
          </p:cNvPicPr>
          <p:nvPr/>
        </p:nvPicPr>
        <p:blipFill>
          <a:blip r:embed="rId3"/>
          <a:srcRect/>
          <a:stretch>
            <a:fillRect/>
          </a:stretch>
        </p:blipFill>
        <p:spPr bwMode="auto">
          <a:xfrm>
            <a:off x="366713" y="2881313"/>
            <a:ext cx="8408987" cy="1095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0B9A36E-6A91-4E21-AF8F-37C620A5BC35}" type="slidenum">
              <a:rPr lang="en-US" smtClean="0"/>
              <a:pPr/>
              <a:t>6</a:t>
            </a:fld>
            <a:endParaRPr lang="en-US" dirty="0"/>
          </a:p>
        </p:txBody>
      </p:sp>
      <p:sp>
        <p:nvSpPr>
          <p:cNvPr id="6" name="Text Placeholder 5"/>
          <p:cNvSpPr>
            <a:spLocks noGrp="1"/>
          </p:cNvSpPr>
          <p:nvPr>
            <p:ph type="body" sz="quarter" idx="11"/>
          </p:nvPr>
        </p:nvSpPr>
        <p:spPr>
          <a:xfrm>
            <a:off x="457200" y="1606549"/>
            <a:ext cx="8218449" cy="4381655"/>
          </a:xfrm>
        </p:spPr>
        <p:txBody>
          <a:bodyPr/>
          <a:lstStyle/>
          <a:p>
            <a:r>
              <a:rPr lang="en-US" dirty="0" smtClean="0"/>
              <a:t> Versioning Edits</a:t>
            </a:r>
          </a:p>
          <a:p>
            <a:r>
              <a:rPr lang="en-US" dirty="0" smtClean="0"/>
              <a:t> Member Eligibility Edits</a:t>
            </a:r>
          </a:p>
          <a:p>
            <a:r>
              <a:rPr lang="en-US" dirty="0" smtClean="0"/>
              <a:t>Flag Indicator Edits</a:t>
            </a:r>
          </a:p>
          <a:p>
            <a:r>
              <a:rPr lang="en-US" dirty="0" smtClean="0"/>
              <a:t>Delegated Benefit Administrator </a:t>
            </a:r>
            <a:r>
              <a:rPr lang="en-US" dirty="0" err="1" smtClean="0"/>
              <a:t>Orgid</a:t>
            </a:r>
            <a:r>
              <a:rPr lang="en-US" dirty="0" smtClean="0"/>
              <a:t> Edits</a:t>
            </a:r>
          </a:p>
          <a:p>
            <a:pPr>
              <a:buNone/>
            </a:pPr>
            <a:endParaRPr lang="en-US" dirty="0" smtClean="0"/>
          </a:p>
          <a:p>
            <a:endParaRPr lang="en-US" sz="2400" dirty="0"/>
          </a:p>
        </p:txBody>
      </p:sp>
      <p:sp>
        <p:nvSpPr>
          <p:cNvPr id="7" name="Title 6"/>
          <p:cNvSpPr>
            <a:spLocks noGrp="1"/>
          </p:cNvSpPr>
          <p:nvPr>
            <p:ph type="title"/>
          </p:nvPr>
        </p:nvSpPr>
        <p:spPr/>
        <p:txBody>
          <a:bodyPr/>
          <a:lstStyle/>
          <a:p>
            <a:pPr algn="ctr"/>
            <a:r>
              <a:rPr lang="en-US" dirty="0" smtClean="0"/>
              <a:t>EDIT UPDATE REVIEW</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algn="ctr"/>
            <a:r>
              <a:rPr lang="en-US" dirty="0" smtClean="0"/>
              <a:t>EDIT REVIEW: VERSIONING</a:t>
            </a:r>
            <a:br>
              <a:rPr lang="en-US" dirty="0" smtClean="0"/>
            </a:br>
            <a:r>
              <a:rPr lang="en-US" dirty="0" smtClean="0"/>
              <a:t>JULY 2013 TAG</a:t>
            </a:r>
          </a:p>
        </p:txBody>
      </p:sp>
      <p:sp>
        <p:nvSpPr>
          <p:cNvPr id="41986" name="Rectangle 3"/>
          <p:cNvSpPr>
            <a:spLocks noGrp="1" noChangeArrowheads="1"/>
          </p:cNvSpPr>
          <p:nvPr>
            <p:ph type="body" idx="1"/>
          </p:nvPr>
        </p:nvSpPr>
        <p:spPr/>
        <p:txBody>
          <a:bodyPr/>
          <a:lstStyle/>
          <a:p>
            <a:pPr>
              <a:lnSpc>
                <a:spcPct val="80000"/>
              </a:lnSpc>
              <a:buNone/>
            </a:pPr>
            <a:r>
              <a:rPr lang="en-US" sz="1600" b="1" u="sng" dirty="0" smtClean="0">
                <a:solidFill>
                  <a:schemeClr val="tx1"/>
                </a:solidFill>
              </a:rPr>
              <a:t>Line Failures</a:t>
            </a:r>
            <a:endParaRPr lang="en-US" sz="1600" dirty="0" smtClean="0">
              <a:solidFill>
                <a:schemeClr val="tx1"/>
              </a:solidFill>
            </a:endParaRPr>
          </a:p>
          <a:p>
            <a:pPr>
              <a:lnSpc>
                <a:spcPct val="80000"/>
              </a:lnSpc>
              <a:buNone/>
            </a:pPr>
            <a:r>
              <a:rPr lang="en-US" sz="1600" dirty="0" smtClean="0">
                <a:solidFill>
                  <a:schemeClr val="tx1"/>
                </a:solidFill>
              </a:rPr>
              <a:t> </a:t>
            </a:r>
          </a:p>
          <a:p>
            <a:pPr>
              <a:lnSpc>
                <a:spcPct val="80000"/>
              </a:lnSpc>
              <a:buNone/>
            </a:pPr>
            <a:r>
              <a:rPr lang="en-US" sz="1600" dirty="0" smtClean="0">
                <a:solidFill>
                  <a:schemeClr val="tx1"/>
                </a:solidFill>
              </a:rPr>
              <a:t>Fail Line when DC005A (Version) = 0 and DC059 (Claim Line Type) = V, R, B, or A</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Claim Line Type (DC059) must be O when Version (DC005A) is 0.</a:t>
            </a:r>
          </a:p>
          <a:p>
            <a:pPr>
              <a:lnSpc>
                <a:spcPct val="80000"/>
              </a:lnSpc>
              <a:buNone/>
            </a:pPr>
            <a:r>
              <a:rPr lang="en-US" sz="1600" dirty="0" smtClean="0">
                <a:solidFill>
                  <a:schemeClr val="tx1"/>
                </a:solidFill>
              </a:rPr>
              <a:t>Fail Line when MC005A (Version) = 0 and MC094 (Claim Line Type) = V, R, B, or A</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Claim Line Type (MC094) must be O when Version (DC005A) is 0.</a:t>
            </a:r>
          </a:p>
          <a:p>
            <a:pPr>
              <a:lnSpc>
                <a:spcPct val="80000"/>
              </a:lnSpc>
              <a:buNone/>
            </a:pPr>
            <a:r>
              <a:rPr lang="en-US" sz="1600" dirty="0" smtClean="0">
                <a:solidFill>
                  <a:schemeClr val="tx1"/>
                </a:solidFill>
              </a:rPr>
              <a:t>Fail Line when PC005A (Version) = 0 and PC110 (Claim Line Type) = V, R, B or A</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Claim Line Type (PC110) must be O when Version (DC005A) is 0.</a:t>
            </a:r>
          </a:p>
          <a:p>
            <a:pPr>
              <a:lnSpc>
                <a:spcPct val="80000"/>
              </a:lnSpc>
              <a:buNone/>
            </a:pPr>
            <a:r>
              <a:rPr lang="en-US" sz="1600" dirty="0" smtClean="0">
                <a:solidFill>
                  <a:schemeClr val="tx1"/>
                </a:solidFill>
              </a:rPr>
              <a:t> </a:t>
            </a:r>
          </a:p>
          <a:p>
            <a:pPr>
              <a:lnSpc>
                <a:spcPct val="80000"/>
              </a:lnSpc>
              <a:buNone/>
            </a:pPr>
            <a:r>
              <a:rPr lang="en-US" sz="1600" dirty="0" smtClean="0">
                <a:solidFill>
                  <a:schemeClr val="tx1"/>
                </a:solidFill>
              </a:rPr>
              <a:t>Fail Line when DC060 (Former Claim Number) is populated and DC005A (Version) = 0</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Former Claim Number (DC060) must be blank when Version (DC005A) is 0.</a:t>
            </a:r>
          </a:p>
          <a:p>
            <a:pPr>
              <a:lnSpc>
                <a:spcPct val="80000"/>
              </a:lnSpc>
              <a:buNone/>
            </a:pPr>
            <a:r>
              <a:rPr lang="en-US" sz="1600" dirty="0" smtClean="0">
                <a:solidFill>
                  <a:schemeClr val="tx1"/>
                </a:solidFill>
              </a:rPr>
              <a:t>Fail Line when MC139 (Former Claim Number) is populated and MC005A (Version) = 0</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Former Claim Number (MC139) must be blank when Version (DC005A) is 0.</a:t>
            </a:r>
          </a:p>
          <a:p>
            <a:pPr>
              <a:lnSpc>
                <a:spcPct val="80000"/>
              </a:lnSpc>
              <a:buNone/>
            </a:pPr>
            <a:r>
              <a:rPr lang="en-US" sz="1600" dirty="0" smtClean="0">
                <a:solidFill>
                  <a:schemeClr val="tx1"/>
                </a:solidFill>
              </a:rPr>
              <a:t>Fail Line when PC111 (Former Claim Number) is populated and PC005A (Version) = 0</a:t>
            </a:r>
          </a:p>
          <a:p>
            <a:pPr>
              <a:lnSpc>
                <a:spcPct val="80000"/>
              </a:lnSpc>
              <a:buNone/>
            </a:pPr>
            <a:r>
              <a:rPr lang="en-US" sz="1600" dirty="0" smtClean="0">
                <a:solidFill>
                  <a:schemeClr val="tx1"/>
                </a:solidFill>
              </a:rPr>
              <a:t>	</a:t>
            </a:r>
            <a:r>
              <a:rPr lang="en-US" sz="1600" b="1" dirty="0" smtClean="0">
                <a:solidFill>
                  <a:schemeClr val="tx1"/>
                </a:solidFill>
              </a:rPr>
              <a:t>Edit Language:</a:t>
            </a:r>
            <a:r>
              <a:rPr lang="en-US" sz="1600" dirty="0" smtClean="0">
                <a:solidFill>
                  <a:schemeClr val="tx1"/>
                </a:solidFill>
              </a:rPr>
              <a:t> Former Claim Number (PC111) must be blank when Version (DC005A) is 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EDIT REVIEW: ELIGIBLITY </a:t>
            </a:r>
            <a:br>
              <a:rPr lang="en-US" dirty="0" smtClean="0"/>
            </a:br>
            <a:r>
              <a:rPr lang="en-US" dirty="0" smtClean="0"/>
              <a:t>AUGUST 2012 TAG</a:t>
            </a:r>
            <a:endParaRPr lang="en-US" dirty="0"/>
          </a:p>
        </p:txBody>
      </p:sp>
      <p:sp>
        <p:nvSpPr>
          <p:cNvPr id="3" name="Content Placeholder 2"/>
          <p:cNvSpPr>
            <a:spLocks noGrp="1"/>
          </p:cNvSpPr>
          <p:nvPr>
            <p:ph idx="1"/>
          </p:nvPr>
        </p:nvSpPr>
        <p:spPr/>
        <p:txBody>
          <a:bodyPr/>
          <a:lstStyle/>
          <a:p>
            <a:r>
              <a:rPr lang="en-US" sz="2700" dirty="0" smtClean="0"/>
              <a:t>The Member Last Name should be consistent across the same </a:t>
            </a:r>
            <a:r>
              <a:rPr lang="en-US" sz="2700" dirty="0" err="1" smtClean="0"/>
              <a:t>CarrierSpecificUniqueMemberID</a:t>
            </a:r>
            <a:r>
              <a:rPr lang="en-US" sz="2700" dirty="0" smtClean="0"/>
              <a:t>. </a:t>
            </a:r>
          </a:p>
          <a:p>
            <a:r>
              <a:rPr lang="en-US" sz="2700" dirty="0" smtClean="0"/>
              <a:t>The Member First Name should be consistent across the same </a:t>
            </a:r>
            <a:r>
              <a:rPr lang="en-US" sz="2700" dirty="0" err="1" smtClean="0"/>
              <a:t>CarrierSpecificUniqueMemberID</a:t>
            </a:r>
            <a:r>
              <a:rPr lang="en-US" sz="2700" dirty="0" smtClean="0"/>
              <a:t>. </a:t>
            </a:r>
          </a:p>
          <a:p>
            <a:r>
              <a:rPr lang="en-US" sz="2700" dirty="0" smtClean="0"/>
              <a:t>The Member Identification Code (SSN) should be consistent across the same </a:t>
            </a:r>
            <a:r>
              <a:rPr lang="en-US" sz="2700" dirty="0" err="1" smtClean="0"/>
              <a:t>CarrierSpecificUniqueMemberID</a:t>
            </a:r>
            <a:r>
              <a:rPr lang="en-US" sz="2700" dirty="0" smtClean="0"/>
              <a:t>. </a:t>
            </a:r>
          </a:p>
          <a:p>
            <a:r>
              <a:rPr lang="en-US" sz="2700" dirty="0" smtClean="0"/>
              <a:t>The Member Date of Birth should be consistent across the same </a:t>
            </a:r>
            <a:r>
              <a:rPr lang="en-US" sz="2700" dirty="0" err="1" smtClean="0"/>
              <a:t>CarrierSpecificUniqueMemberID</a:t>
            </a:r>
            <a:r>
              <a:rPr lang="en-US" sz="2700" dirty="0" smtClean="0"/>
              <a:t>.</a:t>
            </a:r>
            <a:endParaRPr lang="en-US" sz="2700" dirty="0"/>
          </a:p>
        </p:txBody>
      </p:sp>
      <p:sp>
        <p:nvSpPr>
          <p:cNvPr id="4" name="Slide Number Placeholder 3"/>
          <p:cNvSpPr>
            <a:spLocks noGrp="1"/>
          </p:cNvSpPr>
          <p:nvPr>
            <p:ph type="sldNum" sz="quarter" idx="10"/>
          </p:nvPr>
        </p:nvSpPr>
        <p:spPr/>
        <p:txBody>
          <a:bodyPr/>
          <a:lstStyle/>
          <a:p>
            <a:pPr>
              <a:defRPr/>
            </a:pPr>
            <a:fld id="{C6915FD0-DBBE-4A51-AD51-362F3F4E556B}"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EDIT REVIEW:FLAG INDICATOR APRIL 2013 TAG</a:t>
            </a:r>
            <a:endParaRPr lang="en-US" dirty="0"/>
          </a:p>
        </p:txBody>
      </p:sp>
      <p:sp>
        <p:nvSpPr>
          <p:cNvPr id="3" name="Slide Number Placeholder 2"/>
          <p:cNvSpPr>
            <a:spLocks noGrp="1"/>
          </p:cNvSpPr>
          <p:nvPr>
            <p:ph type="sldNum" sz="quarter" idx="10"/>
          </p:nvPr>
        </p:nvSpPr>
        <p:spPr/>
        <p:txBody>
          <a:bodyPr/>
          <a:lstStyle/>
          <a:p>
            <a:fld id="{00B9A36E-6A91-4E21-AF8F-37C620A5BC35}" type="slidenum">
              <a:rPr lang="en-US" smtClean="0"/>
              <a:pPr/>
              <a:t>9</a:t>
            </a:fld>
            <a:endParaRPr lang="en-US" dirty="0"/>
          </a:p>
        </p:txBody>
      </p:sp>
      <p:pic>
        <p:nvPicPr>
          <p:cNvPr id="6147" name="Picture 3"/>
          <p:cNvPicPr>
            <a:picLocks noChangeAspect="1" noChangeArrowheads="1"/>
          </p:cNvPicPr>
          <p:nvPr/>
        </p:nvPicPr>
        <p:blipFill>
          <a:blip r:embed="rId3"/>
          <a:srcRect/>
          <a:stretch>
            <a:fillRect/>
          </a:stretch>
        </p:blipFill>
        <p:spPr bwMode="auto">
          <a:xfrm>
            <a:off x="1042988" y="1669961"/>
            <a:ext cx="7056437" cy="2733675"/>
          </a:xfrm>
          <a:prstGeom prst="rect">
            <a:avLst/>
          </a:prstGeom>
          <a:noFill/>
          <a:ln w="9525">
            <a:noFill/>
            <a:miter lim="800000"/>
            <a:headEnd/>
            <a:tailEnd/>
          </a:ln>
        </p:spPr>
      </p:pic>
      <p:sp>
        <p:nvSpPr>
          <p:cNvPr id="10" name="TextBox 9"/>
          <p:cNvSpPr txBox="1"/>
          <p:nvPr/>
        </p:nvSpPr>
        <p:spPr>
          <a:xfrm>
            <a:off x="1042988" y="4803820"/>
            <a:ext cx="7056437" cy="1015663"/>
          </a:xfrm>
          <a:prstGeom prst="rect">
            <a:avLst/>
          </a:prstGeom>
          <a:noFill/>
        </p:spPr>
        <p:txBody>
          <a:bodyPr wrap="square" rtlCol="0">
            <a:spAutoFit/>
          </a:bodyPr>
          <a:lstStyle/>
          <a:p>
            <a:pPr>
              <a:buFont typeface="Arial" pitchFamily="34" charset="0"/>
              <a:buChar char="•"/>
            </a:pPr>
            <a:r>
              <a:rPr lang="en-US" sz="2000" b="1" dirty="0" smtClean="0"/>
              <a:t> Expect 100% compliance on Flag Indicator fields</a:t>
            </a:r>
          </a:p>
          <a:p>
            <a:pPr>
              <a:buFont typeface="Arial" pitchFamily="34" charset="0"/>
              <a:buChar char="•"/>
            </a:pPr>
            <a:r>
              <a:rPr lang="en-US" sz="2000" b="1" dirty="0" smtClean="0"/>
              <a:t> Expect high usage of Unknown/Other/Not Applicable will be explained in the Variance Rationale column</a:t>
            </a:r>
            <a:endParaRPr lang="en-US" sz="2000" b="1" dirty="0"/>
          </a:p>
        </p:txBody>
      </p:sp>
    </p:spTree>
  </p:cSld>
  <p:clrMapOvr>
    <a:masterClrMapping/>
  </p:clrMapOvr>
</p:sld>
</file>

<file path=ppt/theme/theme1.xml><?xml version="1.0" encoding="utf-8"?>
<a:theme xmlns:a="http://schemas.openxmlformats.org/drawingml/2006/main" name="CHIAtemplate_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Atemplate_Text Slide O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Atemplate_Slides w/ Objec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IAtemplate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CHIAtemplate_2013</Template>
  <TotalTime>2407</TotalTime>
  <Words>614</Words>
  <Application>Microsoft Office PowerPoint</Application>
  <PresentationFormat>On-screen Show (4:3)</PresentationFormat>
  <Paragraphs>176</Paragraphs>
  <Slides>22</Slides>
  <Notes>20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CHIAtemplate_2013</vt:lpstr>
      <vt:lpstr>CHIAtemplate_Text Slide Options</vt:lpstr>
      <vt:lpstr>CHIAtemplate_Slides w/ Objects</vt:lpstr>
      <vt:lpstr>CHIAtemplate_Blank Slide</vt:lpstr>
      <vt:lpstr>PowerPoint Presentation</vt:lpstr>
      <vt:lpstr>AGENDA</vt:lpstr>
      <vt:lpstr>TME UPDATE: ME125 &amp; PV031</vt:lpstr>
      <vt:lpstr>TME UPDATE: ME125 &amp; PV031cont’d</vt:lpstr>
      <vt:lpstr>TME UPDATE: ME125 cont’d</vt:lpstr>
      <vt:lpstr>EDIT UPDATE REVIEW</vt:lpstr>
      <vt:lpstr>EDIT REVIEW: VERSIONING JULY 2013 TAG</vt:lpstr>
      <vt:lpstr>EDIT REVIEW: ELIGIBLITY  AUGUST 2012 TAG</vt:lpstr>
      <vt:lpstr>EDIT REVIEW:FLAG INDICATOR APRIL 2013 TAG</vt:lpstr>
      <vt:lpstr>EDIT REVIEW: DELEGATED BENEFIT ADMINSTRATOR</vt:lpstr>
      <vt:lpstr>EDIT REVIEW: OTHER</vt:lpstr>
      <vt:lpstr>TESTING VERSION 3.0</vt:lpstr>
      <vt:lpstr>DATA VALIDATION PROJECTS</vt:lpstr>
      <vt:lpstr>DATA VALIDATION PROJECTS</vt:lpstr>
      <vt:lpstr>PowerPoint Presentation</vt:lpstr>
      <vt:lpstr>HIGHLIGHT OF THE MONTH</vt:lpstr>
      <vt:lpstr>MEMBER ELIGIBILITY ELEMENTS</vt:lpstr>
      <vt:lpstr>HIGHLIGHT: ELIGIBILITY </vt:lpstr>
      <vt:lpstr>HIGHLIGHT: ELIGIBILITY</vt:lpstr>
      <vt:lpstr>WRAP-UP</vt:lpstr>
      <vt:lpstr>TAG SCHEDULE</vt:lpstr>
      <vt:lpstr>QUESTIONS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2013-04-09T02:23:53Z</dcterms:created>
  <dc:creator>Center for Health Information and Analysis | Commonwealth of Massachusetts</dc:creator>
  <lastModifiedBy>Andrew Jackmauh</lastModifiedBy>
  <dcterms:modified xsi:type="dcterms:W3CDTF">2013-09-10T15:10:05Z</dcterms:modified>
  <revision>235</revision>
  <dc:title>Slide 1</dc:title>
</coreProperties>
</file>