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1" r:id="rId2"/>
    <p:sldMasterId id="2147483674" r:id="rId3"/>
    <p:sldMasterId id="2147483678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3" r:id="rId6"/>
    <p:sldId id="265" r:id="rId7"/>
    <p:sldId id="267" r:id="rId8"/>
    <p:sldId id="295" r:id="rId9"/>
    <p:sldId id="299" r:id="rId10"/>
    <p:sldId id="300" r:id="rId11"/>
    <p:sldId id="301" r:id="rId12"/>
    <p:sldId id="266" r:id="rId13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42" y="-486"/>
      </p:cViewPr>
      <p:guideLst>
        <p:guide orient="horz" pos="2164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52" y="-96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9F77BEFA-25EC-4D6A-BDAC-C1AD3F0F6300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015A0B00-3C8F-412E-87A5-FC07FBFDC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130660F-50AD-44FB-9892-40472DC04670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323F523E-AB10-44CE-92D9-698C5A0BC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</a:t>
            </a:r>
            <a:r>
              <a:rPr lang="en-US" baseline="0" dirty="0" smtClean="0"/>
              <a:t> comments….we will be releasing our feedback later this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r>
              <a:rPr lang="en-US" baseline="0" dirty="0" smtClean="0"/>
              <a:t> TO WEBSITE!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ww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06" y="6103358"/>
            <a:ext cx="1975170" cy="2529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  <a:prstGeom prst="rect">
            <a:avLst/>
          </a:prstGeo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E3D-B2C0-CF45-B59A-D1D5ADF78D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APCD Analytical Workgroup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July 23, 2013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31126" y="4211341"/>
            <a:ext cx="7703800" cy="388859"/>
          </a:xfrm>
        </p:spPr>
        <p:txBody>
          <a:bodyPr/>
          <a:lstStyle/>
          <a:p>
            <a:r>
              <a:rPr lang="en-US" sz="1800" dirty="0" smtClean="0"/>
              <a:t>www.mass.gov/chia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5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 for Today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1520" y="2217047"/>
            <a:ext cx="7818120" cy="3014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APCD Release 1.0 </a:t>
            </a:r>
            <a:br>
              <a:rPr lang="en-US" sz="2800" dirty="0" smtClean="0"/>
            </a:br>
            <a:r>
              <a:rPr lang="en-US" sz="2800" dirty="0" smtClean="0"/>
              <a:t>(“aka” the June Release)</a:t>
            </a:r>
          </a:p>
          <a:p>
            <a:pPr eaLnBrk="1" hangingPunct="1"/>
            <a:r>
              <a:rPr lang="en-US" sz="2800" dirty="0" smtClean="0"/>
              <a:t>Release Regulations </a:t>
            </a:r>
          </a:p>
          <a:p>
            <a:pPr eaLnBrk="1" hangingPunct="1"/>
            <a:r>
              <a:rPr lang="en-US" sz="2800" dirty="0" smtClean="0"/>
              <a:t>Future Topics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APCD Release 1.0</a:t>
            </a:r>
            <a:br>
              <a:rPr lang="en-US" sz="2800" dirty="0" smtClean="0"/>
            </a:br>
            <a:r>
              <a:rPr lang="en-US" sz="2800" dirty="0" smtClean="0"/>
              <a:t>July 10, 2013!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1606550"/>
            <a:ext cx="8218488" cy="43815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39140" y="1753547"/>
            <a:ext cx="6779895" cy="28108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Dates of Service 2009-2011</a:t>
            </a:r>
            <a:br>
              <a:rPr lang="en-US" sz="2800" dirty="0" smtClean="0"/>
            </a:br>
            <a:r>
              <a:rPr lang="en-US" sz="2800" dirty="0" smtClean="0"/>
              <a:t>    (with run-out through March 2013)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Commercial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MassHealth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sz="2400" dirty="0" smtClean="0"/>
              <a:t> Medicare                                               (available to state agencies only) </a:t>
            </a:r>
          </a:p>
        </p:txBody>
      </p:sp>
    </p:spTree>
    <p:extLst>
      <p:ext uri="{BB962C8B-B14F-4D97-AF65-F5344CB8AC3E}">
        <p14:creationId xmlns:p14="http://schemas.microsoft.com/office/powerpoint/2010/main" val="684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000" dirty="0"/>
              <a:t>C</a:t>
            </a:r>
            <a:r>
              <a:rPr lang="en-US" sz="2000" dirty="0" smtClean="0"/>
              <a:t>laims </a:t>
            </a:r>
            <a:r>
              <a:rPr lang="en-US" sz="2000" dirty="0"/>
              <a:t>files </a:t>
            </a:r>
            <a:r>
              <a:rPr lang="en-US" sz="2000" dirty="0" smtClean="0"/>
              <a:t>are </a:t>
            </a:r>
            <a:r>
              <a:rPr lang="en-US" sz="2000" dirty="0"/>
              <a:t>organized and released based on Date of </a:t>
            </a:r>
            <a:r>
              <a:rPr lang="en-US" sz="2000" dirty="0" smtClean="0"/>
              <a:t>Service as opposed to Date of Submission.</a:t>
            </a:r>
            <a:endParaRPr lang="en-US" sz="2000" dirty="0"/>
          </a:p>
          <a:p>
            <a:pPr lvl="0"/>
            <a:r>
              <a:rPr lang="en-US" sz="2000" dirty="0"/>
              <a:t>The Provider File (PV) and Product File (PR) have been aggregated across all </a:t>
            </a:r>
            <a:r>
              <a:rPr lang="en-US" sz="2000" dirty="0" smtClean="0"/>
              <a:t>years </a:t>
            </a:r>
            <a:r>
              <a:rPr lang="en-US" sz="2000" dirty="0"/>
              <a:t>of </a:t>
            </a:r>
            <a:r>
              <a:rPr lang="en-US" sz="2000" dirty="0" smtClean="0"/>
              <a:t>service as opposed to files </a:t>
            </a:r>
            <a:r>
              <a:rPr lang="en-US" sz="2000" dirty="0"/>
              <a:t>for each year.  </a:t>
            </a:r>
          </a:p>
          <a:p>
            <a:pPr lvl="0"/>
            <a:r>
              <a:rPr lang="en-US" sz="2000" dirty="0"/>
              <a:t>Some data elements that were previously identified as “No Release” are now considered Level 2 data </a:t>
            </a:r>
            <a:r>
              <a:rPr lang="en-US" sz="2000" dirty="0" smtClean="0"/>
              <a:t>elements</a:t>
            </a:r>
            <a:r>
              <a:rPr lang="en-US" sz="2000" dirty="0"/>
              <a:t> </a:t>
            </a:r>
          </a:p>
          <a:p>
            <a:pPr lvl="0"/>
            <a:r>
              <a:rPr lang="en-US" sz="2000" dirty="0"/>
              <a:t>Several data fields that had been “masked” are now “unmasked</a:t>
            </a:r>
            <a:r>
              <a:rPr lang="en-US" sz="2000" dirty="0" smtClean="0"/>
              <a:t>”</a:t>
            </a:r>
            <a:endParaRPr lang="en-US" sz="2000" dirty="0"/>
          </a:p>
          <a:p>
            <a:pPr lvl="0"/>
            <a:r>
              <a:rPr lang="en-US" sz="2000" dirty="0"/>
              <a:t>Address and demographic data have been standardized </a:t>
            </a:r>
            <a:endParaRPr lang="en-US" sz="2000" dirty="0" smtClean="0"/>
          </a:p>
          <a:p>
            <a:pPr lvl="0"/>
            <a:r>
              <a:rPr lang="en-US" sz="2000" dirty="0" smtClean="0"/>
              <a:t>More </a:t>
            </a:r>
            <a:r>
              <a:rPr lang="en-US" sz="2000" dirty="0"/>
              <a:t>advanced cleaning logic was applied to more data </a:t>
            </a:r>
            <a:r>
              <a:rPr lang="en-US" sz="2000" dirty="0" smtClean="0"/>
              <a:t>elements</a:t>
            </a:r>
          </a:p>
          <a:p>
            <a:pPr lvl="0"/>
            <a:r>
              <a:rPr lang="en-US" sz="2000" dirty="0" smtClean="0"/>
              <a:t>User documentation – separate files</a:t>
            </a:r>
            <a:r>
              <a:rPr lang="en-US" sz="2400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42926" y="8540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APCD Release 1.0</a:t>
            </a:r>
            <a:br>
              <a:rPr lang="en-US" sz="2800" dirty="0" smtClean="0"/>
            </a:br>
            <a:r>
              <a:rPr lang="en-US" sz="2800" dirty="0" smtClean="0"/>
              <a:t>New Features To Facilitate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Release Regulations </a:t>
            </a:r>
            <a:r>
              <a:rPr lang="en-US" sz="2800" dirty="0" smtClean="0"/>
              <a:t>Effective July 19th</a:t>
            </a:r>
            <a:endParaRPr lang="en-US" sz="28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55484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One regulation applies to both Hospital Discharge Data (CaseMix) and the All Payer Claims Database data</a:t>
            </a:r>
          </a:p>
          <a:p>
            <a:r>
              <a:rPr lang="en-US" sz="2400" dirty="0" smtClean="0"/>
              <a:t>Different review processes for different types of requests</a:t>
            </a:r>
          </a:p>
          <a:p>
            <a:pPr lvl="1"/>
            <a:r>
              <a:rPr lang="en-US" sz="2400" dirty="0" smtClean="0"/>
              <a:t>Limited Discretion: Most requests for de-identified data; all requests made by MA government agencies; requests for patient identifiers for treatment and coordination </a:t>
            </a:r>
            <a:r>
              <a:rPr lang="en-US" sz="2400" smtClean="0"/>
              <a:t>of care</a:t>
            </a:r>
            <a:endParaRPr lang="en-US" sz="2400" dirty="0" smtClean="0"/>
          </a:p>
          <a:p>
            <a:pPr lvl="1"/>
            <a:r>
              <a:rPr lang="en-US" sz="2400" dirty="0" smtClean="0"/>
              <a:t>Full Discretion:  All other requests, e.g., research requests for data that may include individually identifiable data; DRC review; DUA</a:t>
            </a: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i="1" dirty="0" smtClean="0"/>
              <a:t>Source: Chapter </a:t>
            </a:r>
            <a:r>
              <a:rPr lang="en-US" sz="1600" i="1" dirty="0"/>
              <a:t>12C §12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05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Release Regulations </a:t>
            </a:r>
            <a:r>
              <a:rPr lang="en-US" sz="2800" b="0" i="1" dirty="0"/>
              <a:t>(continued)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1423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/>
              <a:t>Under Old Regulations</a:t>
            </a:r>
          </a:p>
          <a:p>
            <a:r>
              <a:rPr lang="en-US" sz="2400" dirty="0" smtClean="0"/>
              <a:t>APCD: “Public Use” and “Restricted Use” data elements</a:t>
            </a:r>
          </a:p>
          <a:p>
            <a:r>
              <a:rPr lang="en-US" sz="2400" dirty="0" smtClean="0"/>
              <a:t>APCD: No specific “de-identified” dataset, but many elements masked</a:t>
            </a:r>
          </a:p>
          <a:p>
            <a:r>
              <a:rPr lang="en-US" sz="2400" dirty="0" smtClean="0"/>
              <a:t>Case Mix: Six levels, none fully de-identified</a:t>
            </a:r>
          </a:p>
          <a:p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b="1" i="1" dirty="0" smtClean="0"/>
              <a:t>Under New Regulations</a:t>
            </a:r>
          </a:p>
          <a:p>
            <a:r>
              <a:rPr lang="en-US" sz="2400" dirty="0" smtClean="0"/>
              <a:t>APCD: Level 1 extracts </a:t>
            </a:r>
            <a:r>
              <a:rPr lang="en-US" sz="2000" i="1" dirty="0" smtClean="0"/>
              <a:t>(MC and PC only; based on CMS)</a:t>
            </a:r>
          </a:p>
          <a:p>
            <a:r>
              <a:rPr lang="en-US" sz="2400" dirty="0" smtClean="0"/>
              <a:t>APCD: Level 2 data </a:t>
            </a:r>
            <a:r>
              <a:rPr lang="en-US" sz="2000" dirty="0" smtClean="0"/>
              <a:t>(with PHI </a:t>
            </a:r>
            <a:r>
              <a:rPr lang="en-US" sz="2000" i="1" dirty="0" smtClean="0"/>
              <a:t>and largely unmasked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CaseMix: Level 1 </a:t>
            </a:r>
            <a:r>
              <a:rPr lang="en-US" sz="2000" i="1" dirty="0" smtClean="0"/>
              <a:t>(de-identified; to be specified)</a:t>
            </a:r>
          </a:p>
          <a:p>
            <a:r>
              <a:rPr lang="en-US" sz="2400" dirty="0" smtClean="0"/>
              <a:t>CaseMix: Levels 2-6 </a:t>
            </a:r>
            <a:r>
              <a:rPr lang="en-US" sz="2000" i="1" dirty="0" smtClean="0"/>
              <a:t>(similar to </a:t>
            </a:r>
            <a:r>
              <a:rPr lang="en-US" sz="2000" i="1" dirty="0"/>
              <a:t>current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structure)</a:t>
            </a:r>
          </a:p>
          <a:p>
            <a:pPr marL="0" indent="0">
              <a:buFont typeface="Arial" pitchFamily="34" charset="0"/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6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Documents on 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Applications for Case Mix and APCD</a:t>
            </a:r>
          </a:p>
          <a:p>
            <a:pPr lvl="1"/>
            <a:r>
              <a:rPr lang="en-US" dirty="0" smtClean="0"/>
              <a:t>Government Agency</a:t>
            </a:r>
          </a:p>
          <a:p>
            <a:pPr lvl="1"/>
            <a:r>
              <a:rPr lang="en-US" dirty="0" smtClean="0"/>
              <a:t>Non Government Agency</a:t>
            </a:r>
          </a:p>
          <a:p>
            <a:r>
              <a:rPr lang="en-US" dirty="0" smtClean="0"/>
              <a:t>Data Extract Specification/Justification</a:t>
            </a:r>
          </a:p>
          <a:p>
            <a:pPr lvl="1"/>
            <a:r>
              <a:rPr lang="en-US" dirty="0" smtClean="0"/>
              <a:t>Excel file</a:t>
            </a:r>
          </a:p>
          <a:p>
            <a:r>
              <a:rPr lang="en-US" dirty="0" smtClean="0"/>
              <a:t>Data Use Agreements (DUAs)</a:t>
            </a:r>
          </a:p>
          <a:p>
            <a:pPr lvl="1"/>
            <a:r>
              <a:rPr lang="en-US" dirty="0" smtClean="0"/>
              <a:t>Government Agency</a:t>
            </a:r>
          </a:p>
          <a:p>
            <a:pPr lvl="1"/>
            <a:r>
              <a:rPr lang="en-US" dirty="0" smtClean="0"/>
              <a:t>De-identified Data (“Level 1”) requests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Revised Fee Schedule</a:t>
            </a:r>
          </a:p>
          <a:p>
            <a:r>
              <a:rPr lang="en-US" dirty="0" smtClean="0"/>
              <a:t>APCD Release 1.0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Looking Ahead	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Level 1 for Case Mix and APCD</a:t>
            </a:r>
          </a:p>
          <a:p>
            <a:r>
              <a:rPr lang="en-US" sz="2400" dirty="0" err="1" smtClean="0"/>
              <a:t>IRBNet</a:t>
            </a:r>
            <a:r>
              <a:rPr lang="en-US" sz="2400" dirty="0" smtClean="0"/>
              <a:t> – 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(tentative)</a:t>
            </a:r>
          </a:p>
          <a:p>
            <a:r>
              <a:rPr lang="en-US" sz="2400" dirty="0" smtClean="0"/>
              <a:t>Release 2.0 – December</a:t>
            </a:r>
          </a:p>
          <a:p>
            <a:pPr lvl="1"/>
            <a:r>
              <a:rPr lang="en-US" sz="2400" dirty="0" smtClean="0"/>
              <a:t>2012 dates of service with 6 months of run-out</a:t>
            </a:r>
          </a:p>
          <a:p>
            <a:pPr lvl="1"/>
            <a:r>
              <a:rPr lang="en-US" sz="2400" dirty="0" smtClean="0"/>
              <a:t>Master Patient Index</a:t>
            </a:r>
          </a:p>
          <a:p>
            <a:pPr lvl="1"/>
            <a:r>
              <a:rPr lang="en-US" sz="2400" dirty="0" smtClean="0"/>
              <a:t>Highest version/final version of claims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4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849210"/>
            <a:ext cx="8218487" cy="43816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Topics for August?</a:t>
            </a:r>
          </a:p>
          <a:p>
            <a:pPr marL="0" indent="0" algn="ctr" eaLnBrk="1" hangingPunct="1">
              <a:buNone/>
            </a:pPr>
            <a:endParaRPr lang="en-US" sz="800" dirty="0" smtClean="0"/>
          </a:p>
          <a:p>
            <a:pPr marL="0" indent="0" algn="ctr" eaLnBrk="1" hangingPunct="1">
              <a:buNone/>
            </a:pPr>
            <a:r>
              <a:rPr lang="en-US" sz="2800" i="1" dirty="0" smtClean="0"/>
              <a:t>Please submit questions and topics </a:t>
            </a:r>
          </a:p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chia-apcd@state.ma.us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Thank you for your interest in the </a:t>
            </a:r>
          </a:p>
          <a:p>
            <a:pPr marL="0" indent="0" algn="ctr" eaLnBrk="1" hangingPunct="1">
              <a:buNone/>
            </a:pPr>
            <a:r>
              <a:rPr lang="en-US" sz="2400" dirty="0" smtClean="0"/>
              <a:t>Massachusetts All Payer Claims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Atemplate_2013_Title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 PPT Template APril 2013</Template>
  <TotalTime>1736</TotalTime>
  <Words>402</Words>
  <Application>Microsoft Office PowerPoint</Application>
  <PresentationFormat>On-screen Show (4:3)</PresentationFormat>
  <Paragraphs>82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CHIAtemplate_2013_Title Slide Options</vt:lpstr>
      <vt:lpstr>CHIAtemplate_Text Slide Options</vt:lpstr>
      <vt:lpstr>CHIAtemplate_Slides w/ Objects</vt:lpstr>
      <vt:lpstr>CHIAtemplate_Blank Slide</vt:lpstr>
      <vt:lpstr>PowerPoint Presentation</vt:lpstr>
      <vt:lpstr>Agenda for Today</vt:lpstr>
      <vt:lpstr>APCD Release 1.0 July 10, 2013!</vt:lpstr>
      <vt:lpstr>PowerPoint Presentation</vt:lpstr>
      <vt:lpstr>Release Regulations Effective July 19th</vt:lpstr>
      <vt:lpstr>Release Regulations (continued)</vt:lpstr>
      <vt:lpstr>New Documents on Line</vt:lpstr>
      <vt:lpstr>Looking Ahead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 for Health Information and Analysis | Commonwealth of Massachusetts</dc:creator>
  <cp:lastModifiedBy>Andrew Jackmauh</cp:lastModifiedBy>
  <cp:revision>90</cp:revision>
  <cp:lastPrinted>2013-05-29T14:05:29Z</cp:lastPrinted>
  <dcterms:created xsi:type="dcterms:W3CDTF">2013-04-27T23:37:35Z</dcterms:created>
  <dcterms:modified xsi:type="dcterms:W3CDTF">2013-07-23T19:45:00Z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