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74" r:id="rId3"/>
    <p:sldMasterId id="214748367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345" r:id="rId7"/>
    <p:sldId id="263" r:id="rId8"/>
    <p:sldId id="337" r:id="rId9"/>
    <p:sldId id="349" r:id="rId10"/>
    <p:sldId id="350" r:id="rId11"/>
    <p:sldId id="346" r:id="rId12"/>
    <p:sldId id="318" r:id="rId13"/>
    <p:sldId id="320" r:id="rId14"/>
    <p:sldId id="348" r:id="rId15"/>
    <p:sldId id="271" r:id="rId16"/>
    <p:sldId id="274" r:id="rId17"/>
    <p:sldId id="273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112" autoAdjust="0"/>
  </p:normalViewPr>
  <p:slideViewPr>
    <p:cSldViewPr snapToGrid="0" snapToObjects="1" showGuides="1">
      <p:cViewPr varScale="1">
        <p:scale>
          <a:sx n="61" d="100"/>
          <a:sy n="61" d="100"/>
        </p:scale>
        <p:origin x="-1812" y="-78"/>
      </p:cViewPr>
      <p:guideLst>
        <p:guide orient="horz" pos="101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D4AB4-6CF3-4D18-900C-49DF5BBCB5C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82EA3-E7EF-463B-8352-4148D1BCCC4F}">
      <dgm:prSet phldrT="[Text]"/>
      <dgm:spPr/>
      <dgm:t>
        <a:bodyPr/>
        <a:lstStyle/>
        <a:p>
          <a:r>
            <a:rPr lang="en-US" dirty="0" smtClean="0"/>
            <a:t>Data Intake: New fields/edits</a:t>
          </a:r>
          <a:endParaRPr lang="en-US" dirty="0"/>
        </a:p>
      </dgm:t>
    </dgm:pt>
    <dgm:pt modelId="{B8551CC8-F217-4F21-B7E4-D8CB2DD0DEB9}" type="parTrans" cxnId="{BE7CD7D9-A740-4FCC-AE4A-C47E60BE33A3}">
      <dgm:prSet/>
      <dgm:spPr/>
      <dgm:t>
        <a:bodyPr/>
        <a:lstStyle/>
        <a:p>
          <a:endParaRPr lang="en-US"/>
        </a:p>
      </dgm:t>
    </dgm:pt>
    <dgm:pt modelId="{80889862-963F-4067-A4CF-4A61F101B460}" type="sibTrans" cxnId="{BE7CD7D9-A740-4FCC-AE4A-C47E60BE33A3}">
      <dgm:prSet/>
      <dgm:spPr/>
      <dgm:t>
        <a:bodyPr/>
        <a:lstStyle/>
        <a:p>
          <a:endParaRPr lang="en-US"/>
        </a:p>
      </dgm:t>
    </dgm:pt>
    <dgm:pt modelId="{9CCA5951-6794-4623-95C5-C3AAE85C71E7}">
      <dgm:prSet phldrT="[Text]"/>
      <dgm:spPr/>
      <dgm:t>
        <a:bodyPr/>
        <a:lstStyle/>
        <a:p>
          <a:r>
            <a:rPr lang="en-US" dirty="0" smtClean="0"/>
            <a:t>Data Compliance</a:t>
          </a:r>
          <a:endParaRPr lang="en-US" dirty="0"/>
        </a:p>
      </dgm:t>
    </dgm:pt>
    <dgm:pt modelId="{2B425206-6335-4B2D-BA1B-B85805229BF6}" type="parTrans" cxnId="{5FEF1943-5764-4E8B-8AC5-11FED6C2FAA9}">
      <dgm:prSet/>
      <dgm:spPr/>
      <dgm:t>
        <a:bodyPr/>
        <a:lstStyle/>
        <a:p>
          <a:endParaRPr lang="en-US"/>
        </a:p>
      </dgm:t>
    </dgm:pt>
    <dgm:pt modelId="{29E7C366-CA9D-4B29-85E4-DD84B4BE7FEE}" type="sibTrans" cxnId="{5FEF1943-5764-4E8B-8AC5-11FED6C2FAA9}">
      <dgm:prSet/>
      <dgm:spPr/>
      <dgm:t>
        <a:bodyPr/>
        <a:lstStyle/>
        <a:p>
          <a:endParaRPr lang="en-US"/>
        </a:p>
      </dgm:t>
    </dgm:pt>
    <dgm:pt modelId="{B53621C3-217E-4AC9-A067-2EB8C32FF3D3}">
      <dgm:prSet phldrT="[Text]"/>
      <dgm:spPr/>
      <dgm:t>
        <a:bodyPr/>
        <a:lstStyle/>
        <a:p>
          <a:r>
            <a:rPr lang="en-US" dirty="0" smtClean="0"/>
            <a:t>ADMINISTRATIVE SIMPLIFICATION</a:t>
          </a:r>
          <a:endParaRPr lang="en-US" dirty="0"/>
        </a:p>
      </dgm:t>
    </dgm:pt>
    <dgm:pt modelId="{29DFF1EE-E32E-4AF2-B2EF-7CE474C20270}" type="parTrans" cxnId="{604C67A9-AD44-418E-B359-821C6FAFE6CD}">
      <dgm:prSet/>
      <dgm:spPr/>
      <dgm:t>
        <a:bodyPr/>
        <a:lstStyle/>
        <a:p>
          <a:endParaRPr lang="en-US"/>
        </a:p>
      </dgm:t>
    </dgm:pt>
    <dgm:pt modelId="{3B3D29D4-D862-4768-A42F-8B439F820F38}" type="sibTrans" cxnId="{604C67A9-AD44-418E-B359-821C6FAFE6CD}">
      <dgm:prSet/>
      <dgm:spPr/>
      <dgm:t>
        <a:bodyPr/>
        <a:lstStyle/>
        <a:p>
          <a:endParaRPr lang="en-US"/>
        </a:p>
      </dgm:t>
    </dgm:pt>
    <dgm:pt modelId="{7FBAC8A4-BF73-4E3D-B4D7-64AEBEFE214F}">
      <dgm:prSet phldrT="[Text]"/>
      <dgm:spPr/>
      <dgm:t>
        <a:bodyPr/>
        <a:lstStyle/>
        <a:p>
          <a:r>
            <a:rPr lang="en-US" dirty="0" smtClean="0"/>
            <a:t>Data Validation</a:t>
          </a:r>
          <a:endParaRPr lang="en-US" dirty="0"/>
        </a:p>
      </dgm:t>
    </dgm:pt>
    <dgm:pt modelId="{B6400903-C48D-44D7-80A4-D03939097561}" type="parTrans" cxnId="{956FAA2E-8AB5-4EE4-9136-58CA3DF213E2}">
      <dgm:prSet/>
      <dgm:spPr/>
      <dgm:t>
        <a:bodyPr/>
        <a:lstStyle/>
        <a:p>
          <a:endParaRPr lang="en-US"/>
        </a:p>
      </dgm:t>
    </dgm:pt>
    <dgm:pt modelId="{2951E161-CA43-4335-A159-E180FBCD72E8}" type="sibTrans" cxnId="{956FAA2E-8AB5-4EE4-9136-58CA3DF213E2}">
      <dgm:prSet/>
      <dgm:spPr/>
      <dgm:t>
        <a:bodyPr/>
        <a:lstStyle/>
        <a:p>
          <a:endParaRPr lang="en-US"/>
        </a:p>
      </dgm:t>
    </dgm:pt>
    <dgm:pt modelId="{1BE47C12-A284-4663-A93B-CC1B2E578900}" type="pres">
      <dgm:prSet presAssocID="{5F6D4AB4-6CF3-4D18-900C-49DF5BBCB5C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B3C937-9597-4228-BA09-A522699E87BC}" type="pres">
      <dgm:prSet presAssocID="{CCB82EA3-E7EF-463B-8352-4148D1BCCC4F}" presName="circ1" presStyleLbl="vennNode1" presStyleIdx="0" presStyleCnt="4"/>
      <dgm:spPr/>
      <dgm:t>
        <a:bodyPr/>
        <a:lstStyle/>
        <a:p>
          <a:endParaRPr lang="en-US"/>
        </a:p>
      </dgm:t>
    </dgm:pt>
    <dgm:pt modelId="{8045AD55-1A87-4C9A-8026-F6CA6A187F2E}" type="pres">
      <dgm:prSet presAssocID="{CCB82EA3-E7EF-463B-8352-4148D1BCCC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B15F7-3AD6-4C63-8D2F-AE56324A6988}" type="pres">
      <dgm:prSet presAssocID="{9CCA5951-6794-4623-95C5-C3AAE85C71E7}" presName="circ2" presStyleLbl="vennNode1" presStyleIdx="1" presStyleCnt="4"/>
      <dgm:spPr/>
      <dgm:t>
        <a:bodyPr/>
        <a:lstStyle/>
        <a:p>
          <a:endParaRPr lang="en-US"/>
        </a:p>
      </dgm:t>
    </dgm:pt>
    <dgm:pt modelId="{DE4E8F88-CB19-4828-8CFC-1C0A65ACAF23}" type="pres">
      <dgm:prSet presAssocID="{9CCA5951-6794-4623-95C5-C3AAE85C71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35FF1-C137-4763-968A-0DF90722D678}" type="pres">
      <dgm:prSet presAssocID="{B53621C3-217E-4AC9-A067-2EB8C32FF3D3}" presName="circ3" presStyleLbl="vennNode1" presStyleIdx="2" presStyleCnt="4"/>
      <dgm:spPr/>
      <dgm:t>
        <a:bodyPr/>
        <a:lstStyle/>
        <a:p>
          <a:endParaRPr lang="en-US"/>
        </a:p>
      </dgm:t>
    </dgm:pt>
    <dgm:pt modelId="{D0AD1076-4BD8-4928-B14F-217B7C72B9BC}" type="pres">
      <dgm:prSet presAssocID="{B53621C3-217E-4AC9-A067-2EB8C32FF3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88603-C496-4645-9E85-456F8C7244A1}" type="pres">
      <dgm:prSet presAssocID="{7FBAC8A4-BF73-4E3D-B4D7-64AEBEFE214F}" presName="circ4" presStyleLbl="vennNode1" presStyleIdx="3" presStyleCnt="4"/>
      <dgm:spPr/>
      <dgm:t>
        <a:bodyPr/>
        <a:lstStyle/>
        <a:p>
          <a:endParaRPr lang="en-US"/>
        </a:p>
      </dgm:t>
    </dgm:pt>
    <dgm:pt modelId="{3774D03A-895D-4EC7-9DDA-B19E8050997F}" type="pres">
      <dgm:prSet presAssocID="{7FBAC8A4-BF73-4E3D-B4D7-64AEBEFE214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CD7D9-A740-4FCC-AE4A-C47E60BE33A3}" srcId="{5F6D4AB4-6CF3-4D18-900C-49DF5BBCB5C0}" destId="{CCB82EA3-E7EF-463B-8352-4148D1BCCC4F}" srcOrd="0" destOrd="0" parTransId="{B8551CC8-F217-4F21-B7E4-D8CB2DD0DEB9}" sibTransId="{80889862-963F-4067-A4CF-4A61F101B460}"/>
    <dgm:cxn modelId="{39196C91-271C-4F1F-90A5-FB07C40AEFFE}" type="presOf" srcId="{B53621C3-217E-4AC9-A067-2EB8C32FF3D3}" destId="{D0AD1076-4BD8-4928-B14F-217B7C72B9BC}" srcOrd="1" destOrd="0" presId="urn:microsoft.com/office/officeart/2005/8/layout/venn1"/>
    <dgm:cxn modelId="{604C67A9-AD44-418E-B359-821C6FAFE6CD}" srcId="{5F6D4AB4-6CF3-4D18-900C-49DF5BBCB5C0}" destId="{B53621C3-217E-4AC9-A067-2EB8C32FF3D3}" srcOrd="2" destOrd="0" parTransId="{29DFF1EE-E32E-4AF2-B2EF-7CE474C20270}" sibTransId="{3B3D29D4-D862-4768-A42F-8B439F820F38}"/>
    <dgm:cxn modelId="{5FEF1943-5764-4E8B-8AC5-11FED6C2FAA9}" srcId="{5F6D4AB4-6CF3-4D18-900C-49DF5BBCB5C0}" destId="{9CCA5951-6794-4623-95C5-C3AAE85C71E7}" srcOrd="1" destOrd="0" parTransId="{2B425206-6335-4B2D-BA1B-B85805229BF6}" sibTransId="{29E7C366-CA9D-4B29-85E4-DD84B4BE7FEE}"/>
    <dgm:cxn modelId="{0D9BB63B-9435-41B6-B290-9A2CA6CA5488}" type="presOf" srcId="{B53621C3-217E-4AC9-A067-2EB8C32FF3D3}" destId="{FED35FF1-C137-4763-968A-0DF90722D678}" srcOrd="0" destOrd="0" presId="urn:microsoft.com/office/officeart/2005/8/layout/venn1"/>
    <dgm:cxn modelId="{9FA76700-1FC3-45AA-9A79-0216DBEE79E7}" type="presOf" srcId="{CCB82EA3-E7EF-463B-8352-4148D1BCCC4F}" destId="{44B3C937-9597-4228-BA09-A522699E87BC}" srcOrd="0" destOrd="0" presId="urn:microsoft.com/office/officeart/2005/8/layout/venn1"/>
    <dgm:cxn modelId="{956FAA2E-8AB5-4EE4-9136-58CA3DF213E2}" srcId="{5F6D4AB4-6CF3-4D18-900C-49DF5BBCB5C0}" destId="{7FBAC8A4-BF73-4E3D-B4D7-64AEBEFE214F}" srcOrd="3" destOrd="0" parTransId="{B6400903-C48D-44D7-80A4-D03939097561}" sibTransId="{2951E161-CA43-4335-A159-E180FBCD72E8}"/>
    <dgm:cxn modelId="{A7E08973-FEF0-4B72-AFE7-DD03BD6A76FC}" type="presOf" srcId="{5F6D4AB4-6CF3-4D18-900C-49DF5BBCB5C0}" destId="{1BE47C12-A284-4663-A93B-CC1B2E578900}" srcOrd="0" destOrd="0" presId="urn:microsoft.com/office/officeart/2005/8/layout/venn1"/>
    <dgm:cxn modelId="{FF879152-9881-4C4F-B28A-DF35FED904DE}" type="presOf" srcId="{7FBAC8A4-BF73-4E3D-B4D7-64AEBEFE214F}" destId="{B8F88603-C496-4645-9E85-456F8C7244A1}" srcOrd="0" destOrd="0" presId="urn:microsoft.com/office/officeart/2005/8/layout/venn1"/>
    <dgm:cxn modelId="{E5109FCD-9C98-4333-8DB0-B8896CF12D39}" type="presOf" srcId="{7FBAC8A4-BF73-4E3D-B4D7-64AEBEFE214F}" destId="{3774D03A-895D-4EC7-9DDA-B19E8050997F}" srcOrd="1" destOrd="0" presId="urn:microsoft.com/office/officeart/2005/8/layout/venn1"/>
    <dgm:cxn modelId="{ED852300-1449-4176-8CB6-06E442EC2630}" type="presOf" srcId="{9CCA5951-6794-4623-95C5-C3AAE85C71E7}" destId="{DE4E8F88-CB19-4828-8CFC-1C0A65ACAF23}" srcOrd="1" destOrd="0" presId="urn:microsoft.com/office/officeart/2005/8/layout/venn1"/>
    <dgm:cxn modelId="{72E91A80-9884-4FBB-910F-5CF25DAF6AA3}" type="presOf" srcId="{9CCA5951-6794-4623-95C5-C3AAE85C71E7}" destId="{BAEB15F7-3AD6-4C63-8D2F-AE56324A6988}" srcOrd="0" destOrd="0" presId="urn:microsoft.com/office/officeart/2005/8/layout/venn1"/>
    <dgm:cxn modelId="{AE960045-0A0E-441E-BFFD-2DCAE3401202}" type="presOf" srcId="{CCB82EA3-E7EF-463B-8352-4148D1BCCC4F}" destId="{8045AD55-1A87-4C9A-8026-F6CA6A187F2E}" srcOrd="1" destOrd="0" presId="urn:microsoft.com/office/officeart/2005/8/layout/venn1"/>
    <dgm:cxn modelId="{7F478A7D-872A-446E-90A1-9BEF7287280D}" type="presParOf" srcId="{1BE47C12-A284-4663-A93B-CC1B2E578900}" destId="{44B3C937-9597-4228-BA09-A522699E87BC}" srcOrd="0" destOrd="0" presId="urn:microsoft.com/office/officeart/2005/8/layout/venn1"/>
    <dgm:cxn modelId="{94FC6341-CF2B-4876-ABEC-64B8258B768D}" type="presParOf" srcId="{1BE47C12-A284-4663-A93B-CC1B2E578900}" destId="{8045AD55-1A87-4C9A-8026-F6CA6A187F2E}" srcOrd="1" destOrd="0" presId="urn:microsoft.com/office/officeart/2005/8/layout/venn1"/>
    <dgm:cxn modelId="{712D8363-E340-4654-AFC8-0EED77B4BBAD}" type="presParOf" srcId="{1BE47C12-A284-4663-A93B-CC1B2E578900}" destId="{BAEB15F7-3AD6-4C63-8D2F-AE56324A6988}" srcOrd="2" destOrd="0" presId="urn:microsoft.com/office/officeart/2005/8/layout/venn1"/>
    <dgm:cxn modelId="{716BF373-24B4-45CA-82E2-FE45A11B073C}" type="presParOf" srcId="{1BE47C12-A284-4663-A93B-CC1B2E578900}" destId="{DE4E8F88-CB19-4828-8CFC-1C0A65ACAF23}" srcOrd="3" destOrd="0" presId="urn:microsoft.com/office/officeart/2005/8/layout/venn1"/>
    <dgm:cxn modelId="{7E67D84C-9F3F-474A-A51E-809D68FDC5E3}" type="presParOf" srcId="{1BE47C12-A284-4663-A93B-CC1B2E578900}" destId="{FED35FF1-C137-4763-968A-0DF90722D678}" srcOrd="4" destOrd="0" presId="urn:microsoft.com/office/officeart/2005/8/layout/venn1"/>
    <dgm:cxn modelId="{036A8713-8088-4B61-87DB-FE99E180079B}" type="presParOf" srcId="{1BE47C12-A284-4663-A93B-CC1B2E578900}" destId="{D0AD1076-4BD8-4928-B14F-217B7C72B9BC}" srcOrd="5" destOrd="0" presId="urn:microsoft.com/office/officeart/2005/8/layout/venn1"/>
    <dgm:cxn modelId="{1B8B3856-3037-43C8-9893-D0402F467BF7}" type="presParOf" srcId="{1BE47C12-A284-4663-A93B-CC1B2E578900}" destId="{B8F88603-C496-4645-9E85-456F8C7244A1}" srcOrd="6" destOrd="0" presId="urn:microsoft.com/office/officeart/2005/8/layout/venn1"/>
    <dgm:cxn modelId="{71BDF485-A4DF-4A09-BFE0-5CFAE14680EF}" type="presParOf" srcId="{1BE47C12-A284-4663-A93B-CC1B2E578900}" destId="{3774D03A-895D-4EC7-9DDA-B19E8050997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3C937-9597-4228-BA09-A522699E87BC}">
      <dsp:nvSpPr>
        <dsp:cNvPr id="0" name=""/>
        <dsp:cNvSpPr/>
      </dsp:nvSpPr>
      <dsp:spPr>
        <a:xfrm>
          <a:off x="2552880" y="45629"/>
          <a:ext cx="2372723" cy="23727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Intake: New fields/edits</a:t>
          </a:r>
          <a:endParaRPr lang="en-US" sz="1500" kern="1200" dirty="0"/>
        </a:p>
      </dsp:txBody>
      <dsp:txXfrm>
        <a:off x="2826656" y="365034"/>
        <a:ext cx="1825171" cy="752883"/>
      </dsp:txXfrm>
    </dsp:sp>
    <dsp:sp modelId="{BAEB15F7-3AD6-4C63-8D2F-AE56324A6988}">
      <dsp:nvSpPr>
        <dsp:cNvPr id="0" name=""/>
        <dsp:cNvSpPr/>
      </dsp:nvSpPr>
      <dsp:spPr>
        <a:xfrm>
          <a:off x="3602354" y="1095102"/>
          <a:ext cx="2372723" cy="23727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Compliance</a:t>
          </a:r>
          <a:endParaRPr lang="en-US" sz="1500" kern="1200" dirty="0"/>
        </a:p>
      </dsp:txBody>
      <dsp:txXfrm>
        <a:off x="4879974" y="1368878"/>
        <a:ext cx="912585" cy="1825171"/>
      </dsp:txXfrm>
    </dsp:sp>
    <dsp:sp modelId="{FED35FF1-C137-4763-968A-0DF90722D678}">
      <dsp:nvSpPr>
        <dsp:cNvPr id="0" name=""/>
        <dsp:cNvSpPr/>
      </dsp:nvSpPr>
      <dsp:spPr>
        <a:xfrm>
          <a:off x="2552880" y="2144576"/>
          <a:ext cx="2372723" cy="23727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ADMINISTRATIVE SIMPLIFICATION</a:t>
          </a:r>
          <a:endParaRPr lang="en-US" sz="1500" kern="1200" dirty="0"/>
        </a:p>
      </dsp:txBody>
      <dsp:txXfrm>
        <a:off x="2826656" y="3445011"/>
        <a:ext cx="1825171" cy="752883"/>
      </dsp:txXfrm>
    </dsp:sp>
    <dsp:sp modelId="{B8F88603-C496-4645-9E85-456F8C7244A1}">
      <dsp:nvSpPr>
        <dsp:cNvPr id="0" name=""/>
        <dsp:cNvSpPr/>
      </dsp:nvSpPr>
      <dsp:spPr>
        <a:xfrm>
          <a:off x="1503407" y="1095102"/>
          <a:ext cx="2372723" cy="23727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Validation</a:t>
          </a:r>
          <a:endParaRPr lang="en-US" sz="1500" kern="1200" dirty="0"/>
        </a:p>
      </dsp:txBody>
      <dsp:txXfrm>
        <a:off x="1685924" y="1368878"/>
        <a:ext cx="912585" cy="1825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52CBF68B-4603-47A2-8D88-3CE54074F25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96B69422-9BB5-44FC-95F9-4B06D7ADC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0A8360A1-FC21-43C4-B316-4BC4525182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2" rIns="93306" bIns="46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06" tIns="46652" rIns="93306" bIns="46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64D868C0-CEF8-4FCB-ACE4-ED790D858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922E7-2C1D-4955-B318-9D275B8BF3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408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922E7-2C1D-4955-B318-9D275B8BF3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94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fld id="{5BD327E0-4AEA-5447-AD5A-BFD376AB0356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1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591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05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54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7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4196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Arial"/>
                <a:ea typeface="ＭＳ Ｐゴシック" charset="-128"/>
                <a:cs typeface="Arial"/>
              </a:rPr>
              <a:t>Name,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22493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Presentation Title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41222"/>
            <a:ext cx="7315199" cy="74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Date</a:t>
            </a:r>
          </a:p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Location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hyperlink" Target="mailto:CHIA-APCD@state.m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Massachusetts All-Payer Claims Database: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Technical Assistance Group (TAG)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November 12,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6877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553200" y="1659589"/>
            <a:ext cx="0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5" idx="2"/>
          </p:cNvCxnSpPr>
          <p:nvPr/>
        </p:nvCxnSpPr>
        <p:spPr>
          <a:xfrm>
            <a:off x="5381569" y="1659589"/>
            <a:ext cx="27828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03622" y="1659589"/>
            <a:ext cx="8814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Pentagon 4"/>
          <p:cNvSpPr/>
          <p:nvPr/>
        </p:nvSpPr>
        <p:spPr>
          <a:xfrm>
            <a:off x="797485" y="1824789"/>
            <a:ext cx="6545179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Connector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400" b="1" dirty="0" smtClean="0"/>
              <a:t>Risk Adjustment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2931" y="1900397"/>
            <a:ext cx="9412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Extracts for </a:t>
            </a:r>
            <a:br>
              <a:rPr lang="en-US" sz="1050" b="1" dirty="0" smtClean="0"/>
            </a:br>
            <a:r>
              <a:rPr lang="en-US" sz="1050" b="1" dirty="0" smtClean="0"/>
              <a:t>Model </a:t>
            </a:r>
            <a:br>
              <a:rPr lang="en-US" sz="1050" b="1" dirty="0" smtClean="0"/>
            </a:br>
            <a:r>
              <a:rPr lang="en-US" sz="1050" b="1" dirty="0" smtClean="0"/>
              <a:t>Development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16227" y="2061979"/>
            <a:ext cx="78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Simulation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9397" y="1967558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Begin</a:t>
            </a:r>
            <a:br>
              <a:rPr lang="en-US" sz="1050" b="1" dirty="0" smtClean="0"/>
            </a:br>
            <a:r>
              <a:rPr lang="en-US" sz="1050" b="1" dirty="0" smtClean="0"/>
              <a:t>Operations</a:t>
            </a:r>
            <a:endParaRPr lang="en-US" sz="1050" b="1" dirty="0"/>
          </a:p>
        </p:txBody>
      </p:sp>
      <p:sp>
        <p:nvSpPr>
          <p:cNvPr id="9" name="Pentagon 8"/>
          <p:cNvSpPr/>
          <p:nvPr/>
        </p:nvSpPr>
        <p:spPr>
          <a:xfrm>
            <a:off x="770021" y="2788369"/>
            <a:ext cx="6699183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GIC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Data Warehouse</a:t>
            </a:r>
            <a:br>
              <a:rPr lang="en-US" sz="1400" b="1" dirty="0" smtClean="0"/>
            </a:br>
            <a:r>
              <a:rPr lang="en-US" sz="1400" b="1" dirty="0" smtClean="0"/>
              <a:t>Replacement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0021" y="2484843"/>
            <a:ext cx="926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</a:rPr>
              <a:t>ACA Level II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2741" y="1990642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Dry Run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37681" y="2927128"/>
            <a:ext cx="558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ISA</a:t>
            </a:r>
            <a:br>
              <a:rPr lang="en-US" sz="1050" b="1" dirty="0" smtClean="0"/>
            </a:br>
            <a:r>
              <a:rPr lang="en-US" sz="1050" b="1" dirty="0" smtClean="0"/>
              <a:t>Signed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84442" y="2943422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GIC Data</a:t>
            </a:r>
          </a:p>
          <a:p>
            <a:pPr algn="ctr"/>
            <a:r>
              <a:rPr lang="en-US" sz="1050" b="1" dirty="0" smtClean="0"/>
              <a:t>Begins to Flow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13514" y="2846337"/>
            <a:ext cx="1221563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br>
              <a:rPr lang="en-US" sz="1050" b="1" dirty="0" smtClean="0"/>
            </a:br>
            <a:r>
              <a:rPr lang="en-US" sz="1050" b="1" dirty="0" smtClean="0"/>
              <a:t> -Two Phases</a:t>
            </a:r>
            <a:endParaRPr lang="en-US" sz="1050" b="1" dirty="0"/>
          </a:p>
        </p:txBody>
      </p:sp>
      <p:sp>
        <p:nvSpPr>
          <p:cNvPr id="16" name="Pentagon 15"/>
          <p:cNvSpPr/>
          <p:nvPr/>
        </p:nvSpPr>
        <p:spPr>
          <a:xfrm>
            <a:off x="770021" y="3797417"/>
            <a:ext cx="6699183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HPC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Cost Trend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9544" y="3944111"/>
            <a:ext cx="1610312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16291" y="4236520"/>
            <a:ext cx="917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Initial Report</a:t>
            </a:r>
            <a:endParaRPr lang="en-US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89544" y="2273518"/>
            <a:ext cx="1053494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22" name="Pentagon 21"/>
          <p:cNvSpPr/>
          <p:nvPr/>
        </p:nvSpPr>
        <p:spPr>
          <a:xfrm>
            <a:off x="770020" y="4902718"/>
            <a:ext cx="7777214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CHIA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Dollar Fields Validation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0020" y="4480811"/>
            <a:ext cx="2333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</a:rPr>
              <a:t>Consulting Contract: </a:t>
            </a:r>
            <a:r>
              <a:rPr lang="en-US" sz="1200" b="1" i="1" dirty="0" err="1" smtClean="0">
                <a:solidFill>
                  <a:srgbClr val="7030A0"/>
                </a:solidFill>
              </a:rPr>
              <a:t>Lewin</a:t>
            </a:r>
            <a:r>
              <a:rPr lang="en-US" sz="1200" b="1" i="1" dirty="0" smtClean="0">
                <a:solidFill>
                  <a:srgbClr val="7030A0"/>
                </a:solidFill>
              </a:rPr>
              <a:t> Group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9130" y="1321035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Jan 14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9228" y="1321035"/>
            <a:ext cx="69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Today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10199" y="1321035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Jun 14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950" y="283229"/>
            <a:ext cx="7839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Validation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Multi-prong Approach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55343" y="263236"/>
            <a:ext cx="71371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08029" y="5103460"/>
            <a:ext cx="2766711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</p:spTree>
    <p:extLst>
      <p:ext uri="{BB962C8B-B14F-4D97-AF65-F5344CB8AC3E}">
        <p14:creationId xmlns="" xmlns:p14="http://schemas.microsoft.com/office/powerpoint/2010/main" val="25391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>
            <a:stCxn id="30" idx="0"/>
          </p:cNvCxnSpPr>
          <p:nvPr/>
        </p:nvCxnSpPr>
        <p:spPr>
          <a:xfrm rot="16200000" flipH="1" flipV="1">
            <a:off x="4625169" y="3772708"/>
            <a:ext cx="5788349" cy="27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996725" y="3831550"/>
            <a:ext cx="5058103" cy="3707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3376116" y="3758223"/>
            <a:ext cx="5854264" cy="7383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5" idx="0"/>
          </p:cNvCxnSpPr>
          <p:nvPr/>
        </p:nvCxnSpPr>
        <p:spPr>
          <a:xfrm rot="16200000" flipH="1" flipV="1">
            <a:off x="2183193" y="3802355"/>
            <a:ext cx="5829249" cy="89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7" idx="0"/>
          </p:cNvCxnSpPr>
          <p:nvPr/>
        </p:nvCxnSpPr>
        <p:spPr>
          <a:xfrm rot="16200000" flipH="1" flipV="1">
            <a:off x="925106" y="3769153"/>
            <a:ext cx="5830044" cy="761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Pentagon 4"/>
          <p:cNvSpPr/>
          <p:nvPr/>
        </p:nvSpPr>
        <p:spPr>
          <a:xfrm>
            <a:off x="764303" y="1853063"/>
            <a:ext cx="7812156" cy="55617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Connector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200" b="1" dirty="0" smtClean="0"/>
              <a:t>Risk Adjustment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82960" y="1889803"/>
            <a:ext cx="85472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Extracts for </a:t>
            </a:r>
            <a:br>
              <a:rPr lang="en-US" sz="1050" b="1" dirty="0" smtClean="0"/>
            </a:br>
            <a:r>
              <a:rPr lang="en-US" sz="1050" b="1" dirty="0" smtClean="0"/>
              <a:t>Modeling</a:t>
            </a:r>
            <a:br>
              <a:rPr lang="en-US" sz="1050" b="1" dirty="0" smtClean="0"/>
            </a:b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7681" y="2164405"/>
            <a:ext cx="78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Simulation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78709" y="2101004"/>
            <a:ext cx="8082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Operations</a:t>
            </a:r>
            <a:endParaRPr lang="en-US" sz="1050" b="1" dirty="0"/>
          </a:p>
        </p:txBody>
      </p:sp>
      <p:sp>
        <p:nvSpPr>
          <p:cNvPr id="9" name="Pentagon 8"/>
          <p:cNvSpPr/>
          <p:nvPr/>
        </p:nvSpPr>
        <p:spPr>
          <a:xfrm>
            <a:off x="762556" y="2447555"/>
            <a:ext cx="7822548" cy="52477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GIC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/>
              <a:t>Data Warehouse Replacement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69448" y="2573761"/>
            <a:ext cx="3658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ISA</a:t>
            </a:r>
            <a:br>
              <a:rPr lang="en-US" sz="1050" b="1" dirty="0" smtClean="0"/>
            </a:b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51151" y="2527594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/>
              <a:t>Ver</a:t>
            </a:r>
            <a:r>
              <a:rPr lang="en-US" sz="1050" b="1" dirty="0" smtClean="0"/>
              <a:t> 3</a:t>
            </a:r>
            <a:br>
              <a:rPr lang="en-US" sz="1050" b="1" dirty="0" smtClean="0"/>
            </a:br>
            <a:r>
              <a:rPr lang="en-US" sz="1050" b="1" dirty="0" smtClean="0"/>
              <a:t>Data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75344" y="2608385"/>
            <a:ext cx="1221563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16" name="Pentagon 15"/>
          <p:cNvSpPr/>
          <p:nvPr/>
        </p:nvSpPr>
        <p:spPr>
          <a:xfrm>
            <a:off x="764303" y="2989259"/>
            <a:ext cx="7803867" cy="60519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HPC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/>
              <a:t>Cost Trend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9434" y="3167180"/>
            <a:ext cx="811848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Validation</a:t>
            </a:r>
            <a:endParaRPr lang="en-US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25076" y="2037447"/>
            <a:ext cx="760144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smtClean="0"/>
              <a:t>Validation</a:t>
            </a:r>
            <a:endParaRPr lang="en-US" sz="1050" b="1" dirty="0"/>
          </a:p>
        </p:txBody>
      </p:sp>
      <p:sp>
        <p:nvSpPr>
          <p:cNvPr id="22" name="Pentagon 21"/>
          <p:cNvSpPr/>
          <p:nvPr/>
        </p:nvSpPr>
        <p:spPr>
          <a:xfrm>
            <a:off x="774092" y="3594454"/>
            <a:ext cx="7843484" cy="5421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CHIA/HAF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/>
              <a:t>TME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51151" y="892226"/>
            <a:ext cx="702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Jan 14</a:t>
            </a:r>
            <a:endParaRPr lang="en-US" sz="1400" b="1" i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27105" y="892226"/>
            <a:ext cx="70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Jun 13</a:t>
            </a:r>
            <a:endParaRPr lang="en-US" sz="1400" b="1" i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39827" y="907614"/>
            <a:ext cx="702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Jun 14</a:t>
            </a:r>
            <a:endParaRPr lang="en-US" sz="1400" b="1" i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388" y="283230"/>
            <a:ext cx="8274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Administrative Simplification as of October 2013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70466" y="3665923"/>
            <a:ext cx="1508243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13261" y="4494352"/>
            <a:ext cx="1026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Migration</a:t>
            </a:r>
            <a:endParaRPr lang="en-US" sz="105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81874" y="892226"/>
            <a:ext cx="702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Jan 15</a:t>
            </a:r>
            <a:endParaRPr lang="en-US" sz="1400" b="1" i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9529" y="3294138"/>
            <a:ext cx="8858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First Report</a:t>
            </a:r>
            <a:endParaRPr lang="en-US" sz="1050" b="1" dirty="0"/>
          </a:p>
        </p:txBody>
      </p:sp>
      <p:sp>
        <p:nvSpPr>
          <p:cNvPr id="39" name="Pentagon 38"/>
          <p:cNvSpPr/>
          <p:nvPr/>
        </p:nvSpPr>
        <p:spPr>
          <a:xfrm>
            <a:off x="4153868" y="4621310"/>
            <a:ext cx="4432587" cy="54211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/>
              <a:t>Quarterly Reporting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09770" y="4748268"/>
            <a:ext cx="1131150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42" name="Pentagon 41"/>
          <p:cNvSpPr/>
          <p:nvPr/>
        </p:nvSpPr>
        <p:spPr>
          <a:xfrm>
            <a:off x="4153868" y="5163428"/>
            <a:ext cx="4372592" cy="51812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MassHealth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/>
              <a:t>Reporting/Benchmarks</a:t>
            </a:r>
            <a:endParaRPr lang="en-US" sz="1200" b="1" dirty="0"/>
          </a:p>
        </p:txBody>
      </p:sp>
      <p:sp>
        <p:nvSpPr>
          <p:cNvPr id="43" name="Pentagon 42"/>
          <p:cNvSpPr/>
          <p:nvPr/>
        </p:nvSpPr>
        <p:spPr>
          <a:xfrm>
            <a:off x="756014" y="1293800"/>
            <a:ext cx="7704287" cy="5421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DPH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/>
              <a:t>Research by Multiple Bureaus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352679" y="1582003"/>
            <a:ext cx="1136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Multiple Extracts</a:t>
            </a:r>
            <a:endParaRPr lang="en-US" sz="105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36548" y="1599147"/>
            <a:ext cx="2233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Single Extract to Serve Multiple Uses</a:t>
            </a:r>
            <a:endParaRPr lang="en-US" sz="105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731282" y="1939422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Ver</a:t>
            </a:r>
            <a:r>
              <a:rPr lang="en-US" sz="1050" b="1" dirty="0" smtClean="0"/>
              <a:t> 3</a:t>
            </a:r>
            <a:br>
              <a:rPr lang="en-US" sz="1050" b="1" dirty="0" smtClean="0"/>
            </a:br>
            <a:r>
              <a:rPr lang="en-US" sz="1050" b="1" dirty="0" smtClean="0"/>
              <a:t>Data</a:t>
            </a:r>
            <a:endParaRPr lang="en-US" sz="105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862504" y="3721075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/>
              <a:t>Ver</a:t>
            </a:r>
            <a:r>
              <a:rPr lang="en-US" sz="1050" b="1" dirty="0" smtClean="0"/>
              <a:t> 3</a:t>
            </a:r>
            <a:br>
              <a:rPr lang="en-US" sz="1050" b="1" dirty="0" smtClean="0"/>
            </a:br>
            <a:r>
              <a:rPr lang="en-US" sz="1050" b="1" dirty="0" smtClean="0"/>
              <a:t>Data</a:t>
            </a:r>
            <a:endParaRPr lang="en-US" sz="1050" b="1" dirty="0"/>
          </a:p>
        </p:txBody>
      </p:sp>
      <p:sp>
        <p:nvSpPr>
          <p:cNvPr id="48" name="Pentagon 47"/>
          <p:cNvSpPr/>
          <p:nvPr/>
        </p:nvSpPr>
        <p:spPr>
          <a:xfrm>
            <a:off x="4135583" y="4136573"/>
            <a:ext cx="4432587" cy="48473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CHIA/HSP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/>
              <a:t>Website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939827" y="3721075"/>
            <a:ext cx="1026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Migration</a:t>
            </a:r>
            <a:endParaRPr lang="en-US" sz="105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102313" y="4367394"/>
            <a:ext cx="1026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Specifications</a:t>
            </a:r>
            <a:endParaRPr lang="en-US" sz="105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570003" y="5234252"/>
            <a:ext cx="1026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Specifications</a:t>
            </a:r>
            <a:endParaRPr lang="en-US" sz="105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86940" y="4911087"/>
            <a:ext cx="2704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Ver</a:t>
            </a:r>
            <a:r>
              <a:rPr lang="en-US" sz="1000" b="1" dirty="0" smtClean="0"/>
              <a:t> 3 = Version 3 APCD Data Submission Guides</a:t>
            </a:r>
            <a:br>
              <a:rPr lang="en-US" sz="1000" b="1" dirty="0" smtClean="0"/>
            </a:br>
            <a:r>
              <a:rPr lang="en-US" sz="1000" b="1" dirty="0" smtClean="0"/>
              <a:t>being implemented Nov 2013.  Includes data </a:t>
            </a:r>
            <a:br>
              <a:rPr lang="en-US" sz="1000" b="1" dirty="0" smtClean="0"/>
            </a:br>
            <a:r>
              <a:rPr lang="en-US" sz="1000" b="1" dirty="0" smtClean="0"/>
              <a:t>elements for TME, GIC and Connector</a:t>
            </a:r>
          </a:p>
          <a:p>
            <a:endParaRPr lang="en-US" dirty="0"/>
          </a:p>
        </p:txBody>
      </p:sp>
      <p:sp>
        <p:nvSpPr>
          <p:cNvPr id="55" name="Pentagon 54"/>
          <p:cNvSpPr/>
          <p:nvPr/>
        </p:nvSpPr>
        <p:spPr>
          <a:xfrm>
            <a:off x="4153869" y="5681557"/>
            <a:ext cx="4372592" cy="53338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OSA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b="1" dirty="0" smtClean="0"/>
              <a:t>Ch 224 Reporting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923096" y="5769600"/>
            <a:ext cx="10269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Specifications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xmlns="" val="18207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TAG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December 10 at 2:00 PM</a:t>
            </a:r>
          </a:p>
          <a:p>
            <a:endParaRPr lang="en-US" sz="4000" dirty="0" smtClean="0"/>
          </a:p>
          <a:p>
            <a:r>
              <a:rPr lang="en-US" sz="4000" dirty="0" smtClean="0"/>
              <a:t>January 14 at 2:00 PM</a:t>
            </a:r>
          </a:p>
          <a:p>
            <a:endParaRPr lang="en-US" sz="4000" b="1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Questions emailed to APCD Liaisons</a:t>
            </a:r>
          </a:p>
          <a:p>
            <a:pPr marL="457200" indent="-457200"/>
            <a:r>
              <a:rPr lang="en-US" dirty="0" smtClean="0"/>
              <a:t>Questions emailed to CHIA </a:t>
            </a:r>
          </a:p>
          <a:p>
            <a:pPr marL="457200" indent="-457200">
              <a:buNone/>
            </a:pPr>
            <a:r>
              <a:rPr lang="en-US" dirty="0" smtClean="0"/>
              <a:t>	(</a:t>
            </a:r>
            <a:r>
              <a:rPr lang="en-US" u="sng" dirty="0" smtClean="0">
                <a:hlinkClick r:id="rId2"/>
              </a:rPr>
              <a:t>CHIA-APCD@state.ma.us</a:t>
            </a:r>
            <a:r>
              <a:rPr lang="en-US" dirty="0" smtClean="0"/>
              <a:t>).  </a:t>
            </a:r>
          </a:p>
          <a:p>
            <a:pPr marL="457200" indent="-457200"/>
            <a:r>
              <a:rPr lang="en-US" dirty="0" smtClean="0"/>
              <a:t>Questions on the Data Release and Application emailed to CHIA (</a:t>
            </a:r>
            <a:r>
              <a:rPr lang="en-US" dirty="0" smtClean="0">
                <a:hlinkClick r:id="rId3"/>
              </a:rPr>
              <a:t>apcd.data@state.ma.us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en-US" sz="3400" dirty="0" smtClean="0"/>
              <a:t>Highlight of the Month:</a:t>
            </a:r>
          </a:p>
          <a:p>
            <a:pPr>
              <a:buNone/>
            </a:pP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VERSION 3 TESTING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2 WRAP 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SEPTEMBER 2013 DATA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RESUBMISSIONS IN VERSION 2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TESTING VERSION 3.0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79418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TESTING PROCESS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 April, September, October Timeframes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 Reports are being posted to INET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 Small File Acceptance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EDIT TESTING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Category A Edits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Category B and C Edits</a:t>
            </a:r>
          </a:p>
          <a:p>
            <a:pPr lvl="1">
              <a:buFont typeface="Wingdings" pitchFamily="2" charset="2"/>
              <a:buChar char="Ø"/>
            </a:pP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 rot="20131862">
            <a:off x="4552863" y="3194456"/>
            <a:ext cx="450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Version 3.0 Production  Due THIS MONTH for October Data!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UPDATE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dirty="0" smtClean="0"/>
              <a:t>VERSIONING EDITS</a:t>
            </a:r>
          </a:p>
          <a:p>
            <a:r>
              <a:rPr lang="en-US" sz="3000" dirty="0" smtClean="0"/>
              <a:t>RACP EDITS</a:t>
            </a:r>
          </a:p>
          <a:p>
            <a:r>
              <a:rPr lang="en-US" sz="3000" dirty="0" smtClean="0"/>
              <a:t>TME EDITS</a:t>
            </a:r>
          </a:p>
          <a:p>
            <a:r>
              <a:rPr lang="en-US" sz="3000" dirty="0" smtClean="0"/>
              <a:t>GIC/DOI EDITS</a:t>
            </a:r>
          </a:p>
          <a:p>
            <a:r>
              <a:rPr lang="en-US" sz="3000" dirty="0" smtClean="0"/>
              <a:t>DBA EDITS</a:t>
            </a:r>
          </a:p>
          <a:p>
            <a:r>
              <a:rPr lang="en-US" sz="3000" dirty="0" smtClean="0"/>
              <a:t>FLAG INDICATOR EDITS</a:t>
            </a:r>
          </a:p>
          <a:p>
            <a:r>
              <a:rPr lang="en-US" sz="3000" dirty="0" smtClean="0"/>
              <a:t>WARNING EDITS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Double Counting Errors</a:t>
            </a:r>
          </a:p>
          <a:p>
            <a:r>
              <a:rPr lang="en-US" dirty="0" smtClean="0"/>
              <a:t>TME </a:t>
            </a:r>
            <a:r>
              <a:rPr lang="en-US" dirty="0" err="1" smtClean="0"/>
              <a:t>OrgID</a:t>
            </a:r>
            <a:r>
              <a:rPr lang="en-US" dirty="0" smtClean="0"/>
              <a:t> Errors</a:t>
            </a:r>
          </a:p>
          <a:p>
            <a:r>
              <a:rPr lang="en-US" dirty="0" smtClean="0"/>
              <a:t>Product Table Value Errors</a:t>
            </a:r>
          </a:p>
          <a:p>
            <a:r>
              <a:rPr lang="en-US" dirty="0" smtClean="0"/>
              <a:t>Provider Zip Code Errors</a:t>
            </a:r>
          </a:p>
          <a:p>
            <a:r>
              <a:rPr lang="en-US" dirty="0" smtClean="0"/>
              <a:t>Date of Service Errors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EDIT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Percent Passed Calculation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Required when Submitter is identified as a Risk Holder Submitter and ME060 = A, I, O or </a:t>
            </a:r>
            <a:r>
              <a:rPr lang="en-US" sz="1800" dirty="0" smtClean="0"/>
              <a:t>P and Member </a:t>
            </a:r>
            <a:r>
              <a:rPr lang="en-US" sz="1800" dirty="0" smtClean="0"/>
              <a:t>= Subscriber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14663"/>
            <a:ext cx="8218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3.0 VARIANCES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endParaRPr lang="en-US" dirty="0" smtClean="0"/>
          </a:p>
          <a:p>
            <a:r>
              <a:rPr lang="en-US" dirty="0" smtClean="0"/>
              <a:t>LIAISON/MANAGER REVIEW</a:t>
            </a:r>
          </a:p>
          <a:p>
            <a:endParaRPr lang="en-US" dirty="0" smtClean="0"/>
          </a:p>
          <a:p>
            <a:r>
              <a:rPr lang="en-US" dirty="0" smtClean="0"/>
              <a:t>VERSION 2 AS BASE NOT STANDARD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DATA VALIDATION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MOVES  INTO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	ADMINSTRATIVE SIMPLICFICATION PROJECTS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996043" y="1396999"/>
          <a:ext cx="7478485" cy="4562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HIA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CHIAtemplate_2013</Template>
  <TotalTime>5068</TotalTime>
  <Words>324</Words>
  <Application>Microsoft Office PowerPoint</Application>
  <PresentationFormat>On-screen Show (4:3)</PresentationFormat>
  <Paragraphs>150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CHIAtemplate_2013</vt:lpstr>
      <vt:lpstr>CHIAtemplate_Text Slide Options</vt:lpstr>
      <vt:lpstr>CHIAtemplate_Slides w/ Objects</vt:lpstr>
      <vt:lpstr>CHIAtemplate_Blank Slide</vt:lpstr>
      <vt:lpstr>Slide 1</vt:lpstr>
      <vt:lpstr>AGENDA</vt:lpstr>
      <vt:lpstr>VERSION 2 WRAP UP</vt:lpstr>
      <vt:lpstr>TESTING VERSION 3.0</vt:lpstr>
      <vt:lpstr>EDIT UPDATE REVIEW</vt:lpstr>
      <vt:lpstr>EDIT ISSUES</vt:lpstr>
      <vt:lpstr>FIELD EDIT REPORT</vt:lpstr>
      <vt:lpstr>VERSION 3.0 VARIANCES</vt:lpstr>
      <vt:lpstr>DATA VALIDATION  MOVES  INTO    ADMINSTRATIVE SIMPLICFICATION PROJECTS</vt:lpstr>
      <vt:lpstr>Slide 10</vt:lpstr>
      <vt:lpstr>Slide 11</vt:lpstr>
      <vt:lpstr>WRAP-UP</vt:lpstr>
      <vt:lpstr>TAG SCHEDULE</vt:lpstr>
      <vt:lpstr>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KATHY HINES</cp:lastModifiedBy>
  <cp:revision>308</cp:revision>
  <dcterms:created xsi:type="dcterms:W3CDTF">2013-04-09T02:23:53Z</dcterms:created>
  <dcterms:modified xsi:type="dcterms:W3CDTF">2013-11-12T17:41:31Z</dcterms:modified>
</cp:coreProperties>
</file>