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  <p:sldMasterId id="2147483678" r:id="rId3"/>
  </p:sldMasterIdLst>
  <p:notesMasterIdLst>
    <p:notesMasterId r:id="rId17"/>
  </p:notesMasterIdLst>
  <p:handoutMasterIdLst>
    <p:handoutMasterId r:id="rId18"/>
  </p:handoutMasterIdLst>
  <p:sldIdLst>
    <p:sldId id="325" r:id="rId4"/>
    <p:sldId id="324" r:id="rId5"/>
    <p:sldId id="326" r:id="rId6"/>
    <p:sldId id="327" r:id="rId7"/>
    <p:sldId id="339" r:id="rId8"/>
    <p:sldId id="340" r:id="rId9"/>
    <p:sldId id="338" r:id="rId10"/>
    <p:sldId id="328" r:id="rId11"/>
    <p:sldId id="335" r:id="rId12"/>
    <p:sldId id="336" r:id="rId13"/>
    <p:sldId id="334" r:id="rId14"/>
    <p:sldId id="332" r:id="rId15"/>
    <p:sldId id="333" r:id="rId16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87" autoAdjust="0"/>
  </p:normalViewPr>
  <p:slideViewPr>
    <p:cSldViewPr>
      <p:cViewPr>
        <p:scale>
          <a:sx n="60" d="100"/>
          <a:sy n="60" d="100"/>
        </p:scale>
        <p:origin x="-3090" y="-990"/>
      </p:cViewPr>
      <p:guideLst>
        <p:guide orient="horz" pos="2880"/>
        <p:guide orient="horz" pos="1440"/>
        <p:guide pos="3840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AF76DEC9-2E90-4CA0-86AE-A3E3E62880A7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48632405-BDB1-46BF-8535-4F93D5B34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0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20841F4B-C6DE-4104-9A43-D8667AF4F0F5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40"/>
            <a:ext cx="5486400" cy="4156233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A0D83355-8149-4970-ABB5-216C115AE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5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7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3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1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2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4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3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3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9A36E-6A91-4E21-AF8F-37C620A5BC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  <a:prstGeom prst="rect">
            <a:avLst/>
          </a:prstGeo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91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8D88-5342-42D4-9803-138415F2A7E3}" type="datetime1">
              <a:rPr lang="en-US">
                <a:solidFill>
                  <a:prstClr val="black"/>
                </a:solidFill>
              </a:rPr>
              <a:pPr>
                <a:defRPr/>
              </a:pPr>
              <a:t>11/19/2013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269C-B85D-456E-9AC6-1678239A18F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3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0160-D43A-4826-90B6-40AF2A78EDF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36453-9294-4F09-A8BF-F4F56D732C4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7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F735-13D2-43B4-B96C-E33B4C6E0B1E}" type="datetime1">
              <a:rPr lang="en-US">
                <a:solidFill>
                  <a:prstClr val="black"/>
                </a:solidFill>
              </a:rPr>
              <a:pPr>
                <a:defRPr/>
              </a:pPr>
              <a:t>11/19/2013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08E0-08EC-46A5-9A04-65D7DDF056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7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499" y="6188075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54" y="1901864"/>
            <a:ext cx="8229600" cy="411243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004178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004178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004178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0041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bulleted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5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416290" y="1905356"/>
            <a:ext cx="6314317" cy="32369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5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0" y="1790700"/>
            <a:ext cx="9144000" cy="3771900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274320" tIns="46493" rIns="92985" bIns="46493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6463"/>
            <a:ext cx="9144000" cy="1438275"/>
          </a:xfrm>
          <a:prstGeom prst="rect">
            <a:avLst/>
          </a:prstGeom>
          <a:noFill/>
        </p:spPr>
        <p:txBody>
          <a:bodyPr wrap="square" lIns="457200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940175"/>
            <a:ext cx="4343400" cy="6096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2745" y="274320"/>
            <a:ext cx="1782255" cy="10972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CHIAlogo_3i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92" y="738149"/>
            <a:ext cx="3175053" cy="6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74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4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9A36E-6A91-4E21-AF8F-37C620A5BC3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  <a:prstGeom prst="rect">
            <a:avLst/>
          </a:prstGeo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67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54" y="1901864"/>
            <a:ext cx="8229600" cy="411243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004178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004178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004178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0041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bulleted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2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8D88-5342-42D4-9803-138415F2A7E3}" type="datetime1">
              <a:rPr lang="en-US">
                <a:solidFill>
                  <a:prstClr val="black"/>
                </a:solidFill>
              </a:rPr>
              <a:pPr>
                <a:defRPr/>
              </a:pPr>
              <a:t>11/19/2013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269C-B85D-456E-9AC6-1678239A18F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0160-D43A-4826-90B6-40AF2A78EDF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36453-9294-4F09-A8BF-F4F56D732C4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5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F735-13D2-43B4-B96C-E33B4C6E0B1E}" type="datetime1">
              <a:rPr lang="en-US">
                <a:solidFill>
                  <a:prstClr val="black"/>
                </a:solidFill>
              </a:rPr>
              <a:pPr>
                <a:defRPr/>
              </a:pPr>
              <a:t>11/19/2013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08E0-08EC-46A5-9A04-65D7DDF056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416290" y="1905356"/>
            <a:ext cx="6314317" cy="32369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296025"/>
            <a:ext cx="2133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AEA1-C3C1-4BC6-A472-E47291B03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60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0" y="1790700"/>
            <a:ext cx="9144000" cy="3771900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274320" tIns="46493" rIns="92985" bIns="46493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6463"/>
            <a:ext cx="9144000" cy="1438275"/>
          </a:xfrm>
          <a:prstGeom prst="rect">
            <a:avLst/>
          </a:prstGeom>
          <a:noFill/>
        </p:spPr>
        <p:txBody>
          <a:bodyPr wrap="square" lIns="457200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940175"/>
            <a:ext cx="4343400" cy="6096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IS Slide wtbg 7_1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8382000"/>
            <a:ext cx="13512800" cy="10134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2745" y="274320"/>
            <a:ext cx="1782255" cy="10972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499" y="6188075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54" y="1901864"/>
            <a:ext cx="8229600" cy="411243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004178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004178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004178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0041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bulleted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416290" y="1905356"/>
            <a:ext cx="6314317" cy="32369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0" y="1790700"/>
            <a:ext cx="9144000" cy="3771900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274320" tIns="46493" rIns="92985" bIns="46493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6463"/>
            <a:ext cx="9144000" cy="1438275"/>
          </a:xfrm>
          <a:prstGeom prst="rect">
            <a:avLst/>
          </a:prstGeom>
          <a:noFill/>
        </p:spPr>
        <p:txBody>
          <a:bodyPr wrap="square" lIns="457200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940175"/>
            <a:ext cx="4343400" cy="6096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2745" y="274320"/>
            <a:ext cx="1782255" cy="10972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CHIAlogo_3i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92" y="738149"/>
            <a:ext cx="3175053" cy="6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5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Slide wtbg 7_15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Slide wtbg 7_15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6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Slide wtbg 7_15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IA-APCD@state.ma.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semix.data@state.ma.us" TargetMode="External"/><Relationship Id="rId4" Type="http://schemas.openxmlformats.org/officeDocument/2006/relationships/hyperlink" Target="mailto:apcd.data@state.ma.u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IA-APCD@state.ma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2438400"/>
            <a:ext cx="685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3200" b="1" dirty="0" smtClean="0">
                <a:solidFill>
                  <a:srgbClr val="990000"/>
                </a:solidFill>
              </a:rPr>
              <a:t>APCD User Workgroup Webinar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November 19, 2013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7412" name="Picture 6" descr="http://www.mass.gov/resources/images/template/header-se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371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465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issues regarding </a:t>
            </a:r>
            <a:r>
              <a:rPr lang="en-US" b="1" dirty="0" smtClean="0"/>
              <a:t>Physical Security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may not store CHIA data in a residence/home office.</a:t>
            </a:r>
          </a:p>
          <a:p>
            <a:pPr lvl="1"/>
            <a:r>
              <a:rPr lang="en-US" dirty="0" smtClean="0"/>
              <a:t>CHIA data may not be placed on portable media/storage devices (ex. Flash drives)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 Office Hours – Every meeting!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54" y="1676400"/>
            <a:ext cx="8229600" cy="4419600"/>
          </a:xfrm>
        </p:spPr>
        <p:txBody>
          <a:bodyPr/>
          <a:lstStyle/>
          <a:p>
            <a:r>
              <a:rPr lang="en-US" sz="2800" dirty="0" smtClean="0"/>
              <a:t>Our subject matter experts are available to answer your technical questions about APCD and Case Mix data.</a:t>
            </a:r>
          </a:p>
          <a:p>
            <a:r>
              <a:rPr lang="en-US" sz="2800" dirty="0" smtClean="0"/>
              <a:t>Please submit your questions in advance when possible.</a:t>
            </a:r>
          </a:p>
          <a:p>
            <a:pPr lvl="1"/>
            <a:r>
              <a:rPr lang="en-US" sz="2400" dirty="0" smtClean="0"/>
              <a:t>Examples:</a:t>
            </a:r>
          </a:p>
          <a:p>
            <a:pPr lvl="2"/>
            <a:r>
              <a:rPr lang="en-US" sz="2000" dirty="0" smtClean="0"/>
              <a:t>“How stale is the data we would get from the Dental file?”</a:t>
            </a:r>
          </a:p>
          <a:p>
            <a:pPr lvl="2"/>
            <a:r>
              <a:rPr lang="en-US" sz="2000" dirty="0" smtClean="0"/>
              <a:t>“Are mental health and substance abuse claims contained within the APCD?</a:t>
            </a:r>
          </a:p>
          <a:p>
            <a:pPr lvl="2"/>
            <a:r>
              <a:rPr lang="en-US" sz="2000" dirty="0" smtClean="0"/>
              <a:t>“Can you explain discharge dispositions as they relate to Case Mix data?”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25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General questions about the APCD:</a:t>
            </a:r>
          </a:p>
          <a:p>
            <a:pPr marL="457200" indent="-457200">
              <a:buNone/>
            </a:pPr>
            <a:r>
              <a:rPr lang="en-US" dirty="0"/>
              <a:t>	(</a:t>
            </a:r>
            <a:r>
              <a:rPr lang="en-US" u="sng" dirty="0">
                <a:hlinkClick r:id="rId3"/>
              </a:rPr>
              <a:t>CHIA-APCD@state.ma.us</a:t>
            </a:r>
            <a:r>
              <a:rPr lang="en-US" dirty="0"/>
              <a:t>)  </a:t>
            </a:r>
          </a:p>
          <a:p>
            <a:pPr marL="457200" indent="-457200"/>
            <a:r>
              <a:rPr lang="en-US" dirty="0"/>
              <a:t>Questions related to APCD applications: (</a:t>
            </a:r>
            <a:r>
              <a:rPr lang="en-US" dirty="0">
                <a:hlinkClick r:id="rId4"/>
              </a:rPr>
              <a:t>apcd.data@state.ma.us</a:t>
            </a:r>
            <a:r>
              <a:rPr lang="en-US" dirty="0"/>
              <a:t>)</a:t>
            </a:r>
          </a:p>
          <a:p>
            <a:pPr marL="457200" indent="-457200"/>
            <a:r>
              <a:rPr lang="en-US" dirty="0"/>
              <a:t>Questions related to Casemix: (</a:t>
            </a:r>
            <a:r>
              <a:rPr lang="en-US" dirty="0">
                <a:hlinkClick r:id="rId5"/>
              </a:rPr>
              <a:t>casemix.data@state.ma.us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11/21 - Data Release Committee Meeting</a:t>
            </a:r>
          </a:p>
          <a:p>
            <a:r>
              <a:rPr lang="en-US" dirty="0" smtClean="0"/>
              <a:t>12/10 – Monthly TAG Meeting with Payers</a:t>
            </a:r>
          </a:p>
          <a:p>
            <a:r>
              <a:rPr lang="en-US" dirty="0" smtClean="0"/>
              <a:t>12/17 – Monthly User Workgroup Webinar</a:t>
            </a:r>
          </a:p>
          <a:p>
            <a:pPr marL="0" indent="0" algn="ctr">
              <a:buNone/>
            </a:pPr>
            <a:r>
              <a:rPr lang="en-US" dirty="0" smtClean="0"/>
              <a:t>(rescheduled from 12/24)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Announcements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Updates on Release 2.0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IRBNet Frequently Asked Questions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Common Application Issues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SME Office Hours</a:t>
            </a:r>
            <a:endParaRPr lang="en-US" sz="2800" dirty="0"/>
          </a:p>
          <a:p>
            <a:r>
              <a:rPr lang="en-US" sz="28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CHIA posted RFI on </a:t>
            </a:r>
            <a:r>
              <a:rPr lang="en-US" dirty="0" err="1" smtClean="0"/>
              <a:t>Comm</a:t>
            </a:r>
            <a:r>
              <a:rPr lang="en-US" dirty="0" smtClean="0"/>
              <a:t>-PASS: Massachusetts APCD Product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/>
              <a:t>Purpose</a:t>
            </a:r>
            <a:r>
              <a:rPr lang="en-US" sz="2400" dirty="0" smtClean="0"/>
              <a:t>: to </a:t>
            </a:r>
            <a:r>
              <a:rPr lang="en-US" sz="2400" dirty="0"/>
              <a:t>engage researchers, health information technology firms/experts, health analytics consultants/firms, and others as CHIA plans for the APCD Enterprise Data </a:t>
            </a:r>
            <a:r>
              <a:rPr lang="en-US" sz="2400" dirty="0" smtClean="0"/>
              <a:t>Warehouse</a:t>
            </a:r>
          </a:p>
          <a:p>
            <a:r>
              <a:rPr lang="en-US" sz="2400" b="1" u="sng" dirty="0" smtClean="0"/>
              <a:t>Topics</a:t>
            </a:r>
            <a:r>
              <a:rPr lang="en-US" sz="2400" dirty="0" smtClean="0"/>
              <a:t>: include </a:t>
            </a:r>
            <a:r>
              <a:rPr lang="en-US" sz="2400" dirty="0"/>
              <a:t>a wide range of questions related </a:t>
            </a:r>
            <a:r>
              <a:rPr lang="en-US" sz="2400" dirty="0" smtClean="0"/>
              <a:t>to:</a:t>
            </a:r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validation, standardization and enhancement; </a:t>
            </a:r>
            <a:endParaRPr lang="en-US" sz="2000" dirty="0" smtClean="0"/>
          </a:p>
          <a:p>
            <a:pPr lvl="1"/>
            <a:r>
              <a:rPr lang="en-US" sz="2000" dirty="0" smtClean="0"/>
              <a:t>Master </a:t>
            </a:r>
            <a:r>
              <a:rPr lang="en-US" sz="2000" dirty="0"/>
              <a:t>Physician Index and other Master Data Management issues; </a:t>
            </a:r>
            <a:endParaRPr lang="en-US" sz="2000" dirty="0" smtClean="0"/>
          </a:p>
          <a:p>
            <a:pPr lvl="1"/>
            <a:r>
              <a:rPr lang="en-US" sz="2000" dirty="0" smtClean="0"/>
              <a:t>benchmarking </a:t>
            </a:r>
            <a:r>
              <a:rPr lang="en-US" sz="2000" dirty="0"/>
              <a:t>and “best practices” from other multi-payer databases; </a:t>
            </a:r>
            <a:endParaRPr lang="en-US" sz="2000" dirty="0" smtClean="0"/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movement; and tool 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CHIA posted RFI on </a:t>
            </a:r>
            <a:r>
              <a:rPr lang="en-US" dirty="0" err="1"/>
              <a:t>Comm</a:t>
            </a:r>
            <a:r>
              <a:rPr lang="en-US" dirty="0"/>
              <a:t>-PASS: Massachusetts APCD Product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Responses were </a:t>
            </a:r>
            <a:r>
              <a:rPr lang="en-US" dirty="0"/>
              <a:t>due </a:t>
            </a:r>
            <a:r>
              <a:rPr lang="en-US" dirty="0" smtClean="0"/>
              <a:t>by </a:t>
            </a:r>
            <a:r>
              <a:rPr lang="en-US" dirty="0"/>
              <a:t>October 15</a:t>
            </a:r>
            <a:r>
              <a:rPr lang="en-US" baseline="30000" dirty="0"/>
              <a:t>th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 responses were received.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Thank you for participating!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If you would like a copy of the product plan, please send an email to </a:t>
            </a:r>
            <a:r>
              <a:rPr lang="en-US" sz="2400" dirty="0" smtClean="0">
                <a:hlinkClick r:id="rId3"/>
              </a:rPr>
              <a:t>CHIA-APCD@state.ma.us</a:t>
            </a:r>
            <a:r>
              <a:rPr lang="en-US" sz="2400" dirty="0" smtClean="0"/>
              <a:t> and we will share it with you.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711410" y="3970256"/>
            <a:ext cx="2888425" cy="77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468391" y="3950421"/>
            <a:ext cx="2928731" cy="77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68391" y="1793036"/>
            <a:ext cx="2928731" cy="77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104" y="1793036"/>
            <a:ext cx="2928731" cy="77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Multi-payer data can be used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by many stakeholders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6877" y="1904349"/>
            <a:ext cx="1245706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Health plans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8356" y="1904349"/>
            <a:ext cx="1245706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Self-insured employers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1146" y="2566846"/>
            <a:ext cx="1245706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ACOs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4408" y="1896402"/>
            <a:ext cx="1243584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Hospitals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877" y="4073624"/>
            <a:ext cx="1245706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Patients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4408" y="4073624"/>
            <a:ext cx="1243584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Pharma / Biotech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671105" y="2596761"/>
            <a:ext cx="2941984" cy="1663136"/>
          </a:xfrm>
        </p:spPr>
        <p:txBody>
          <a:bodyPr>
            <a:normAutofit/>
          </a:bodyPr>
          <a:lstStyle/>
          <a:p>
            <a:r>
              <a:rPr lang="en-US" sz="1200" dirty="0" smtClean="0"/>
              <a:t>Control healthcare costs and eliminate waste</a:t>
            </a:r>
          </a:p>
          <a:p>
            <a:r>
              <a:rPr lang="en-US" sz="1200" dirty="0" smtClean="0"/>
              <a:t>Compare treatment outcomes</a:t>
            </a:r>
          </a:p>
          <a:p>
            <a:r>
              <a:rPr lang="en-US" sz="1200" dirty="0" smtClean="0"/>
              <a:t>Benchmark provider costs</a:t>
            </a:r>
          </a:p>
          <a:p>
            <a:r>
              <a:rPr lang="en-US" sz="1200" dirty="0" smtClean="0"/>
              <a:t>Improve care and quality</a:t>
            </a:r>
          </a:p>
          <a:p>
            <a:r>
              <a:rPr lang="en-US" sz="1200" dirty="0" smtClean="0"/>
              <a:t>Educate and engage with patients</a:t>
            </a:r>
          </a:p>
          <a:p>
            <a:endParaRPr lang="en-US" sz="1200" dirty="0"/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3798618" y="3136687"/>
            <a:ext cx="1457739" cy="14590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Footprint evaluation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Leakage analysis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05643" y="1896402"/>
            <a:ext cx="1243584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MD Practices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6" name="Content Placeholder 10"/>
          <p:cNvSpPr txBox="1">
            <a:spLocks/>
          </p:cNvSpPr>
          <p:nvPr/>
        </p:nvSpPr>
        <p:spPr>
          <a:xfrm>
            <a:off x="5468391" y="2604063"/>
            <a:ext cx="3154017" cy="21349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Benchmark clinical performance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Evaluate treatment options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Cost benchmarks / price comparison</a:t>
            </a:r>
          </a:p>
          <a:p>
            <a:pPr>
              <a:buClr>
                <a:srgbClr val="4F81BD"/>
              </a:buClr>
            </a:pPr>
            <a:r>
              <a:rPr lang="en-US" sz="1200" dirty="0">
                <a:solidFill>
                  <a:prstClr val="black"/>
                </a:solidFill>
              </a:rPr>
              <a:t>Educate and engage with patients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Inform growth strategies</a:t>
            </a:r>
          </a:p>
        </p:txBody>
      </p:sp>
      <p:sp>
        <p:nvSpPr>
          <p:cNvPr id="28" name="Content Placeholder 10"/>
          <p:cNvSpPr txBox="1">
            <a:spLocks/>
          </p:cNvSpPr>
          <p:nvPr/>
        </p:nvSpPr>
        <p:spPr>
          <a:xfrm>
            <a:off x="5468391" y="4723003"/>
            <a:ext cx="3154017" cy="13795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HEOR / Market access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Patient adherence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Treatment pathways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Market sizing / market analytics</a:t>
            </a:r>
          </a:p>
        </p:txBody>
      </p:sp>
      <p:sp>
        <p:nvSpPr>
          <p:cNvPr id="29" name="Content Placeholder 10"/>
          <p:cNvSpPr txBox="1">
            <a:spLocks/>
          </p:cNvSpPr>
          <p:nvPr/>
        </p:nvSpPr>
        <p:spPr>
          <a:xfrm>
            <a:off x="816877" y="4843611"/>
            <a:ext cx="2014332" cy="13795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Compare prices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Compare outcomes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Decision support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Referral management</a:t>
            </a:r>
          </a:p>
          <a:p>
            <a:pPr>
              <a:buClr>
                <a:srgbClr val="4F81BD"/>
              </a:buClr>
            </a:pPr>
            <a:r>
              <a:rPr lang="en-US" sz="1200" dirty="0" smtClean="0">
                <a:solidFill>
                  <a:prstClr val="black"/>
                </a:solidFill>
              </a:rPr>
              <a:t>Advocacy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05643" y="4073624"/>
            <a:ext cx="1243584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Device / Diagnostic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7855" y="1811776"/>
            <a:ext cx="1245706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Academic researchers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72551" y="4095661"/>
            <a:ext cx="1245706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Gov’t agencies</a:t>
            </a:r>
          </a:p>
        </p:txBody>
      </p:sp>
      <p:sp>
        <p:nvSpPr>
          <p:cNvPr id="34" name="Content Placeholder 10"/>
          <p:cNvSpPr txBox="1">
            <a:spLocks/>
          </p:cNvSpPr>
          <p:nvPr/>
        </p:nvSpPr>
        <p:spPr>
          <a:xfrm>
            <a:off x="4090158" y="4679274"/>
            <a:ext cx="1484250" cy="17082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11633" y="3023450"/>
            <a:ext cx="1537246" cy="229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rot="16200000">
            <a:off x="2915369" y="3023450"/>
            <a:ext cx="1537246" cy="229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Content Placeholder 10"/>
          <p:cNvSpPr txBox="1">
            <a:spLocks/>
          </p:cNvSpPr>
          <p:nvPr/>
        </p:nvSpPr>
        <p:spPr>
          <a:xfrm rot="10800000" flipV="1">
            <a:off x="6869131" y="6260886"/>
            <a:ext cx="1380096" cy="25332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4F81BD"/>
              </a:buClr>
              <a:buFont typeface="Wingdings 2"/>
              <a:buNone/>
            </a:pPr>
            <a:r>
              <a:rPr lang="en-US" sz="800" b="1" dirty="0" smtClean="0">
                <a:solidFill>
                  <a:prstClr val="black"/>
                </a:solidFill>
              </a:rPr>
              <a:t>Source: HBS Team analyses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295400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08356" y="4083497"/>
            <a:ext cx="1245706" cy="56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Consumer Channels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APCD Release </a:t>
            </a:r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6054" y="1901864"/>
            <a:ext cx="8229600" cy="41124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454" y="2054264"/>
            <a:ext cx="8363146" cy="41124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to be available January 2014.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apply for 2012 APCD data now.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of Service through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12/31/12, paid through 6/30/13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logic checks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large payers 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(Release Version 2.0 with additional payer updates in 2.1)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Data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/ Master Patient Index 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(Release Version 2.1 scheduled for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1</a:t>
            </a:r>
            <a:r>
              <a:rPr lang="en-US" sz="20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 2014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Internal Enterprise data warehouse design will improve data management and delivery in CHIA</a:t>
            </a:r>
          </a:p>
          <a:p>
            <a:r>
              <a:rPr lang="en-US" sz="2600" dirty="0" smtClean="0"/>
              <a:t>Further administrative simplification</a:t>
            </a:r>
          </a:p>
          <a:p>
            <a:pPr lvl="1"/>
            <a:r>
              <a:rPr lang="en-US" sz="2200" dirty="0" smtClean="0"/>
              <a:t>ACA Risk Adjustment</a:t>
            </a:r>
          </a:p>
          <a:p>
            <a:pPr lvl="1"/>
            <a:r>
              <a:rPr lang="en-US" sz="2200" dirty="0" smtClean="0"/>
              <a:t>Group Insurance Commission</a:t>
            </a:r>
          </a:p>
          <a:p>
            <a:pPr lvl="1"/>
            <a:r>
              <a:rPr lang="en-US" sz="2200" dirty="0" smtClean="0"/>
              <a:t>Health Policy Commission</a:t>
            </a:r>
          </a:p>
          <a:p>
            <a:pPr lvl="1"/>
            <a:r>
              <a:rPr lang="en-US" sz="2200" dirty="0" smtClean="0"/>
              <a:t>Division of Insurance reporting</a:t>
            </a:r>
          </a:p>
          <a:p>
            <a:r>
              <a:rPr lang="en-US" sz="2600" dirty="0" smtClean="0"/>
              <a:t>Specs </a:t>
            </a:r>
            <a:r>
              <a:rPr lang="en-US" sz="2600" dirty="0" smtClean="0"/>
              <a:t>and business plan for provider portal</a:t>
            </a:r>
          </a:p>
          <a:p>
            <a:r>
              <a:rPr lang="en-US" sz="2600" dirty="0" smtClean="0"/>
              <a:t>First research publications based on MA APCD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IRBNet: 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“affiliate” with CHIA?</a:t>
            </a:r>
          </a:p>
          <a:p>
            <a:r>
              <a:rPr lang="en-US" dirty="0" smtClean="0"/>
              <a:t>Where do I find the application documents available for download?</a:t>
            </a:r>
          </a:p>
        </p:txBody>
      </p:sp>
    </p:spTree>
    <p:extLst>
      <p:ext uri="{BB962C8B-B14F-4D97-AF65-F5344CB8AC3E}">
        <p14:creationId xmlns:p14="http://schemas.microsoft.com/office/powerpoint/2010/main" val="3431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Requests for </a:t>
            </a:r>
            <a:r>
              <a:rPr lang="en-US" b="1" dirty="0" smtClean="0"/>
              <a:t>Level 3</a:t>
            </a:r>
            <a:r>
              <a:rPr lang="en-US" dirty="0" smtClean="0"/>
              <a:t> data elements:</a:t>
            </a:r>
          </a:p>
          <a:p>
            <a:pPr lvl="1"/>
            <a:r>
              <a:rPr lang="en-US" dirty="0" smtClean="0"/>
              <a:t>These are generally NOT AVAILABLE for release.</a:t>
            </a:r>
          </a:p>
          <a:p>
            <a:pPr lvl="1"/>
            <a:r>
              <a:rPr lang="en-US" dirty="0" smtClean="0"/>
              <a:t>If you think one or more of these elements are critical to your project, please send an email to </a:t>
            </a:r>
            <a:r>
              <a:rPr lang="en-US" dirty="0" smtClean="0">
                <a:hlinkClick r:id="rId3"/>
              </a:rPr>
              <a:t>apcd.data@state.ma.us</a:t>
            </a:r>
            <a:r>
              <a:rPr lang="en-US" dirty="0" smtClean="0"/>
              <a:t> providing your justification for needing Level 3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603</Words>
  <Application>Microsoft Office PowerPoint</Application>
  <PresentationFormat>On-screen Show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Content Slide</vt:lpstr>
      <vt:lpstr>1_Content Slide</vt:lpstr>
      <vt:lpstr>2_Content Slide</vt:lpstr>
      <vt:lpstr>PowerPoint Presentation</vt:lpstr>
      <vt:lpstr>Agenda</vt:lpstr>
      <vt:lpstr>CHIA posted RFI on Comm-PASS: Massachusetts APCD Product Planning</vt:lpstr>
      <vt:lpstr>CHIA posted RFI on Comm-PASS: Massachusetts APCD Product Planning</vt:lpstr>
      <vt:lpstr>Multi-payer data can be used  by many stakeholders</vt:lpstr>
      <vt:lpstr>APCD Release 2.0</vt:lpstr>
      <vt:lpstr>What to Expect in 2014</vt:lpstr>
      <vt:lpstr>IRBNet: Frequently Asked Questions</vt:lpstr>
      <vt:lpstr>Common Application Issues</vt:lpstr>
      <vt:lpstr>Common Application Issues</vt:lpstr>
      <vt:lpstr>SME Office Hours – Every meeting!</vt:lpstr>
      <vt:lpstr>Questions?</vt:lpstr>
      <vt:lpstr>Calendar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Analytics &amp; Finance</dc:title>
  <dc:creator>Meghan</dc:creator>
  <cp:lastModifiedBy>sysadmin</cp:lastModifiedBy>
  <cp:revision>72</cp:revision>
  <cp:lastPrinted>2013-11-19T13:46:12Z</cp:lastPrinted>
  <dcterms:created xsi:type="dcterms:W3CDTF">2013-09-12T20:35:16Z</dcterms:created>
  <dcterms:modified xsi:type="dcterms:W3CDTF">2013-11-19T18:16:56Z</dcterms:modified>
</cp:coreProperties>
</file>