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64" r:id="rId4"/>
    <p:sldId id="260" r:id="rId5"/>
    <p:sldId id="265" r:id="rId6"/>
    <p:sldId id="278" r:id="rId7"/>
    <p:sldId id="276" r:id="rId8"/>
    <p:sldId id="277" r:id="rId9"/>
    <p:sldId id="274" r:id="rId10"/>
    <p:sldId id="275" r:id="rId11"/>
    <p:sldId id="279" r:id="rId12"/>
    <p:sldId id="280" r:id="rId13"/>
    <p:sldId id="281" r:id="rId14"/>
    <p:sldId id="282" r:id="rId15"/>
    <p:sldId id="270" r:id="rId16"/>
    <p:sldId id="271" r:id="rId17"/>
    <p:sldId id="272" r:id="rId18"/>
  </p:sldIdLst>
  <p:sldSz cx="9144000" cy="6858000" type="screen4x3"/>
  <p:notesSz cx="68580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10" d="100"/>
          <a:sy n="110" d="100"/>
        </p:scale>
        <p:origin x="-1650" y="-90"/>
      </p:cViewPr>
      <p:guideLst>
        <p:guide orient="horz" pos="973"/>
        <p:guide pos="11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/>
          <a:lstStyle>
            <a:lvl1pPr algn="r">
              <a:defRPr sz="1200"/>
            </a:lvl1pPr>
          </a:lstStyle>
          <a:p>
            <a:fld id="{2EB98B30-1BD2-4536-9459-AC41928C2B4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56" tIns="45979" rIns="91956" bIns="459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1956" tIns="45979" rIns="91956" bIns="459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2669"/>
            <a:ext cx="2971800" cy="461804"/>
          </a:xfrm>
          <a:prstGeom prst="rect">
            <a:avLst/>
          </a:prstGeom>
        </p:spPr>
        <p:txBody>
          <a:bodyPr vert="horz" lIns="91956" tIns="45979" rIns="91956" bIns="45979" rtlCol="0" anchor="b"/>
          <a:lstStyle>
            <a:lvl1pPr algn="r">
              <a:defRPr sz="1200"/>
            </a:lvl1pPr>
          </a:lstStyle>
          <a:p>
            <a:fld id="{8904872D-EBD7-405C-8347-3ECF78F409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15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10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6990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3147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992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5103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241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893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07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20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078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51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39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2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80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69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6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752850"/>
            <a:ext cx="8221663" cy="1065213"/>
          </a:xfrm>
        </p:spPr>
        <p:txBody>
          <a:bodyPr/>
          <a:lstStyle/>
          <a:p>
            <a:pPr lvl="0"/>
            <a:r>
              <a:rPr lang="en-US" dirty="0" smtClean="0"/>
              <a:t>Name, Position Title  | 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34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80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900590"/>
            <a:ext cx="7611814" cy="2687792"/>
          </a:xfrm>
        </p:spPr>
        <p:txBody>
          <a:bodyPr/>
          <a:lstStyle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2548CC2D-D126-AE45-A823-B3BC8C3553AC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16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char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704638" y="1195700"/>
            <a:ext cx="8147660" cy="45545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04638" y="1866138"/>
            <a:ext cx="7734717" cy="123102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959155" y="3195638"/>
            <a:ext cx="6915150" cy="272097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177842BD-5C13-F640-91D6-10A494791A7D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16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100" y="2497138"/>
            <a:ext cx="80391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Title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028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636588" y="3789363"/>
            <a:ext cx="78994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Name, Position Title  |  Date</a:t>
            </a:r>
          </a:p>
          <a:p>
            <a:pPr lvl="0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2800" b="1" i="0" kern="1200">
          <a:solidFill>
            <a:schemeClr val="tx1"/>
          </a:solidFill>
          <a:latin typeface="Times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ctr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signaturelogoSQ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455613"/>
            <a:ext cx="1227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 flipV="1">
            <a:off x="704850" y="6351588"/>
            <a:ext cx="8020050" cy="381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1195388"/>
            <a:ext cx="81470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4850" y="1903413"/>
            <a:ext cx="82296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Bullet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29300" y="6350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 |  Name, Position Title  |  Date       </a:t>
            </a:r>
            <a:fld id="{991A67FE-21E2-BA4B-95F0-61DAAE58B1B4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Times"/>
          <a:ea typeface="ＭＳ Ｐゴシック" charset="0"/>
          <a:cs typeface="Times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imes" charset="0"/>
          <a:ea typeface="ＭＳ Ｐゴシック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fontAlgn="base">
        <a:spcBef>
          <a:spcPts val="1500"/>
        </a:spcBef>
        <a:spcAft>
          <a:spcPct val="0"/>
        </a:spcAft>
        <a:buFont typeface="Wingdings" charset="0"/>
        <a:buChar char="§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CHIA-APCD@state.ma.u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asemix.data@state.ma.us" TargetMode="External"/><Relationship Id="rId4" Type="http://schemas.openxmlformats.org/officeDocument/2006/relationships/hyperlink" Target="mailto:apcd.data@state.ma.us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extLs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800" dirty="0" smtClean="0">
                <a:solidFill>
                  <a:schemeClr val="tx2"/>
                </a:solidFill>
                <a:latin typeface="Calibri" charset="0"/>
              </a:rPr>
              <a:t>Monthly APCD User Workgroup Webinar</a:t>
            </a:r>
            <a:endParaRPr lang="en-US" sz="4800" dirty="0">
              <a:solidFill>
                <a:schemeClr val="tx2"/>
              </a:solidFill>
              <a:latin typeface="Calibri" charset="0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>
                <a:latin typeface="Calibri" charset="0"/>
              </a:rPr>
              <a:t>January 28, 2014</a:t>
            </a:r>
            <a:endParaRPr lang="en-US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Claims Versioning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00050" lvl="1" indent="-342900" algn="l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F497D"/>
                </a:solidFill>
                <a:cs typeface="Arial" panose="020B0604020202020204" pitchFamily="34" charset="0"/>
              </a:rPr>
              <a:t>Goal: Use the highest version claim lines to produce accurate cost and utilization measures for each payer and for the Commonwealth</a:t>
            </a:r>
            <a:endParaRPr lang="en-US" dirty="0">
              <a:solidFill>
                <a:srgbClr val="004178"/>
              </a:solidFill>
              <a:cs typeface="Arial"/>
            </a:endParaRPr>
          </a:p>
          <a:p>
            <a:pPr marL="400050" lvl="1" indent="-342900" algn="l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W" sz="2400" dirty="0">
                <a:solidFill>
                  <a:srgbClr val="1F497D"/>
                </a:solidFill>
                <a:cs typeface="Arial" panose="020B0604020202020204" pitchFamily="34" charset="0"/>
              </a:rPr>
              <a:t>Background: CHIA has standard versioning logic, based on the APCD data submission guides: </a:t>
            </a:r>
          </a:p>
          <a:p>
            <a:pPr lvl="3" indent="-457200" algn="l" fontAlgn="auto">
              <a:spcAft>
                <a:spcPts val="0"/>
              </a:spcAft>
              <a:buFont typeface="+mj-lt"/>
              <a:buAutoNum type="arabicParenR"/>
            </a:pPr>
            <a:r>
              <a:rPr lang="en-ZW" dirty="0">
                <a:solidFill>
                  <a:srgbClr val="1F497D"/>
                </a:solidFill>
                <a:cs typeface="Arial" panose="020B0604020202020204" pitchFamily="34" charset="0"/>
              </a:rPr>
              <a:t>Applies cleaning logic</a:t>
            </a:r>
          </a:p>
          <a:p>
            <a:pPr lvl="3" indent="-457200" algn="l" fontAlgn="auto">
              <a:spcAft>
                <a:spcPts val="0"/>
              </a:spcAft>
              <a:buFont typeface="+mj-lt"/>
              <a:buAutoNum type="arabicParenR"/>
            </a:pPr>
            <a:r>
              <a:rPr lang="en-ZW" dirty="0">
                <a:solidFill>
                  <a:srgbClr val="1F497D"/>
                </a:solidFill>
                <a:cs typeface="Arial" panose="020B0604020202020204" pitchFamily="34" charset="0"/>
              </a:rPr>
              <a:t>Identifies duplicates, voids/back-outs, and replacements/amendments</a:t>
            </a:r>
          </a:p>
          <a:p>
            <a:pPr lvl="3" indent="-457200" algn="l" fontAlgn="auto">
              <a:spcAft>
                <a:spcPts val="0"/>
              </a:spcAft>
              <a:buFont typeface="+mj-lt"/>
              <a:buAutoNum type="arabicParenR"/>
            </a:pPr>
            <a:r>
              <a:rPr lang="en-ZW" dirty="0">
                <a:solidFill>
                  <a:srgbClr val="1F497D"/>
                </a:solidFill>
                <a:cs typeface="Arial" panose="020B0604020202020204" pitchFamily="34" charset="0"/>
              </a:rPr>
              <a:t>Sets highest version flag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9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Claims Versioning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Hypothetical example of claims history: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309179"/>
              </p:ext>
            </p:extLst>
          </p:nvPr>
        </p:nvGraphicFramePr>
        <p:xfrm>
          <a:off x="816746" y="2590801"/>
          <a:ext cx="7625920" cy="2715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3693"/>
                <a:gridCol w="907818"/>
                <a:gridCol w="702827"/>
                <a:gridCol w="702827"/>
                <a:gridCol w="702827"/>
                <a:gridCol w="863889"/>
                <a:gridCol w="702827"/>
                <a:gridCol w="702827"/>
                <a:gridCol w="966385"/>
              </a:tblGrid>
              <a:tr h="924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Payer Claim Control Number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Line Counter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Version Number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Claim Line Type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Claim Status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Procedure Code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Charge Amount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Paid Amount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Date of Service From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968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MZ110228E5331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99401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 $    50.00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 $    25.00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2/17/2011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968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MZ110228E5331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99401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$    50.00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$  (25.00)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2/17/2011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968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MZ110228E5331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 smtClean="0">
                          <a:effectLst/>
                        </a:rPr>
                        <a:t>99401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$    50.00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$    30.00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2/17/2011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6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Claims Versioning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00050" lvl="1" indent="-342900" algn="l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F497D"/>
                </a:solidFill>
                <a:cs typeface="Arial" panose="020B0604020202020204" pitchFamily="34" charset="0"/>
              </a:rPr>
              <a:t>Since last summer, CHIA’s liaisons and QA analysts have been working closely with selected carriers to</a:t>
            </a:r>
          </a:p>
          <a:p>
            <a:pPr lvl="3" indent="-457200" algn="l" fontAlgn="auto">
              <a:spcAft>
                <a:spcPts val="0"/>
              </a:spcAft>
              <a:buFont typeface="+mj-lt"/>
              <a:buAutoNum type="arabicParenR"/>
            </a:pPr>
            <a:r>
              <a:rPr lang="en-ZW" dirty="0">
                <a:solidFill>
                  <a:srgbClr val="1F497D"/>
                </a:solidFill>
                <a:cs typeface="Arial" panose="020B0604020202020204" pitchFamily="34" charset="0"/>
              </a:rPr>
              <a:t>Review if the CHIA standard logic apply and if any deviations </a:t>
            </a:r>
          </a:p>
          <a:p>
            <a:pPr lvl="3" indent="-457200" algn="l" fontAlgn="auto">
              <a:spcAft>
                <a:spcPts val="0"/>
              </a:spcAft>
              <a:buFont typeface="+mj-lt"/>
              <a:buAutoNum type="arabicParenR"/>
            </a:pPr>
            <a:r>
              <a:rPr lang="en-ZW" dirty="0">
                <a:solidFill>
                  <a:srgbClr val="1F497D"/>
                </a:solidFill>
                <a:cs typeface="Arial" panose="020B0604020202020204" pitchFamily="34" charset="0"/>
              </a:rPr>
              <a:t>Examine deviations and find agreeable solutions</a:t>
            </a:r>
          </a:p>
          <a:p>
            <a:pPr lvl="3" indent="-457200" algn="l" fontAlgn="auto">
              <a:spcAft>
                <a:spcPts val="0"/>
              </a:spcAft>
              <a:buFont typeface="+mj-lt"/>
              <a:buAutoNum type="arabicParenR"/>
            </a:pPr>
            <a:r>
              <a:rPr lang="en-ZW" dirty="0">
                <a:solidFill>
                  <a:srgbClr val="1F497D"/>
                </a:solidFill>
                <a:cs typeface="Arial" panose="020B0604020202020204" pitchFamily="34" charset="0"/>
              </a:rPr>
              <a:t>Implement and validate carrier-specific versioning logic</a:t>
            </a:r>
          </a:p>
          <a:p>
            <a:pPr marL="914400" lvl="3" algn="l" fontAlgn="auto">
              <a:spcAft>
                <a:spcPts val="0"/>
              </a:spcAft>
            </a:pPr>
            <a:r>
              <a:rPr lang="en-ZW" dirty="0">
                <a:solidFill>
                  <a:srgbClr val="1F497D"/>
                </a:solidFill>
                <a:cs typeface="Arial" panose="020B0604020202020204" pitchFamily="34" charset="0"/>
              </a:rPr>
              <a:t> </a:t>
            </a:r>
            <a:endParaRPr lang="en-US" dirty="0">
              <a:solidFill>
                <a:srgbClr val="1F497D"/>
              </a:solidFill>
              <a:cs typeface="Arial" panose="020B0604020202020204" pitchFamily="34" charset="0"/>
            </a:endParaRPr>
          </a:p>
          <a:p>
            <a:pPr marL="342900" lvl="0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W" sz="2400" dirty="0">
                <a:solidFill>
                  <a:srgbClr val="1F497D"/>
                </a:solidFill>
                <a:latin typeface="+mn-lt"/>
                <a:cs typeface="Arial" panose="020B0604020202020204" pitchFamily="34" charset="0"/>
              </a:rPr>
              <a:t>Highest Version Flag in Release 2.0:</a:t>
            </a:r>
          </a:p>
          <a:p>
            <a:pPr marL="914400" lvl="3" algn="l" fontAlgn="auto">
              <a:spcAft>
                <a:spcPts val="0"/>
              </a:spcAft>
            </a:pPr>
            <a:r>
              <a:rPr lang="en-ZW" dirty="0">
                <a:solidFill>
                  <a:srgbClr val="1F497D"/>
                </a:solidFill>
                <a:cs typeface="Arial" panose="020B0604020202020204" pitchFamily="34" charset="0"/>
              </a:rPr>
              <a:t>0 – Not the highest version</a:t>
            </a:r>
          </a:p>
          <a:p>
            <a:pPr marL="914400" lvl="3" algn="l" fontAlgn="auto">
              <a:spcAft>
                <a:spcPts val="0"/>
              </a:spcAft>
            </a:pPr>
            <a:r>
              <a:rPr lang="en-ZW" dirty="0">
                <a:solidFill>
                  <a:srgbClr val="1F497D"/>
                </a:solidFill>
                <a:cs typeface="Arial" panose="020B0604020202020204" pitchFamily="34" charset="0"/>
              </a:rPr>
              <a:t>1 – Highest version</a:t>
            </a:r>
          </a:p>
          <a:p>
            <a:pPr marL="914400" lvl="3" algn="l" fontAlgn="auto">
              <a:spcAft>
                <a:spcPts val="0"/>
              </a:spcAft>
            </a:pPr>
            <a:r>
              <a:rPr lang="en-ZW" dirty="0">
                <a:solidFill>
                  <a:srgbClr val="1F497D"/>
                </a:solidFill>
                <a:cs typeface="Arial" panose="020B0604020202020204" pitchFamily="34" charset="0"/>
              </a:rPr>
              <a:t>9 – Not Versioned </a:t>
            </a:r>
            <a:endParaRPr lang="en-US" dirty="0">
              <a:solidFill>
                <a:srgbClr val="1F497D"/>
              </a:solidFill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3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Claims Versioning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00050" lvl="1" indent="-342900" algn="l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W" sz="2400" dirty="0">
                <a:solidFill>
                  <a:srgbClr val="1F497D"/>
                </a:solidFill>
                <a:cs typeface="Arial" panose="020B0604020202020204" pitchFamily="34" charset="0"/>
              </a:rPr>
              <a:t>Medical claims versioned for the following seven carriers (included in Release 2.0):</a:t>
            </a:r>
          </a:p>
          <a:p>
            <a:pPr marL="742950" lvl="2" indent="-228600" algn="l" fontAlgn="auto">
              <a:spcBef>
                <a:spcPts val="2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ZW" sz="1800" dirty="0">
                <a:solidFill>
                  <a:srgbClr val="1F497D"/>
                </a:solidFill>
                <a:cs typeface="Arial" panose="020B0604020202020204" pitchFamily="34" charset="0"/>
              </a:rPr>
              <a:t>Blue Cross Blue Shield of Massachusetts </a:t>
            </a:r>
          </a:p>
          <a:p>
            <a:pPr marL="742950" lvl="2" indent="-228600" algn="l" fontAlgn="auto">
              <a:spcBef>
                <a:spcPts val="2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ZW" sz="1800" dirty="0">
                <a:solidFill>
                  <a:srgbClr val="1F497D"/>
                </a:solidFill>
                <a:cs typeface="Arial" panose="020B0604020202020204" pitchFamily="34" charset="0"/>
              </a:rPr>
              <a:t>Boston Medical Center </a:t>
            </a:r>
            <a:r>
              <a:rPr lang="en-ZW" sz="1800" dirty="0" err="1">
                <a:solidFill>
                  <a:srgbClr val="1F497D"/>
                </a:solidFill>
                <a:cs typeface="Arial" panose="020B0604020202020204" pitchFamily="34" charset="0"/>
              </a:rPr>
              <a:t>HealthNet</a:t>
            </a:r>
            <a:r>
              <a:rPr lang="en-ZW" sz="1800" dirty="0">
                <a:solidFill>
                  <a:srgbClr val="1F497D"/>
                </a:solidFill>
                <a:cs typeface="Arial" panose="020B0604020202020204" pitchFamily="34" charset="0"/>
              </a:rPr>
              <a:t> Plan</a:t>
            </a:r>
          </a:p>
          <a:p>
            <a:pPr marL="742950" lvl="2" indent="-228600" algn="l" fontAlgn="auto">
              <a:spcBef>
                <a:spcPts val="2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ZW" sz="1800" dirty="0" err="1">
                <a:solidFill>
                  <a:srgbClr val="1F497D"/>
                </a:solidFill>
                <a:cs typeface="Arial" panose="020B0604020202020204" pitchFamily="34" charset="0"/>
              </a:rPr>
              <a:t>ConnectiCare</a:t>
            </a:r>
            <a:r>
              <a:rPr lang="en-ZW" sz="1800" dirty="0">
                <a:solidFill>
                  <a:srgbClr val="1F497D"/>
                </a:solidFill>
                <a:cs typeface="Arial" panose="020B0604020202020204" pitchFamily="34" charset="0"/>
              </a:rPr>
              <a:t> of Massachusetts, Inc. </a:t>
            </a:r>
          </a:p>
          <a:p>
            <a:pPr marL="742950" lvl="2" indent="-228600" algn="l" fontAlgn="auto">
              <a:spcBef>
                <a:spcPts val="2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ZW" sz="1800" dirty="0">
                <a:solidFill>
                  <a:srgbClr val="1F497D"/>
                </a:solidFill>
                <a:cs typeface="Arial" panose="020B0604020202020204" pitchFamily="34" charset="0"/>
              </a:rPr>
              <a:t>Fallon Community Health </a:t>
            </a:r>
          </a:p>
          <a:p>
            <a:pPr marL="742950" lvl="2" indent="-228600" algn="l" fontAlgn="auto">
              <a:spcBef>
                <a:spcPts val="2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ZW" sz="1800" dirty="0">
                <a:solidFill>
                  <a:srgbClr val="1F497D"/>
                </a:solidFill>
                <a:cs typeface="Arial" panose="020B0604020202020204" pitchFamily="34" charset="0"/>
              </a:rPr>
              <a:t>Harvard Pilgrim Health Care </a:t>
            </a:r>
          </a:p>
          <a:p>
            <a:pPr marL="742950" lvl="2" indent="-228600" algn="l" fontAlgn="auto">
              <a:spcBef>
                <a:spcPts val="2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ZW" sz="1800" dirty="0">
                <a:solidFill>
                  <a:srgbClr val="1F497D"/>
                </a:solidFill>
                <a:cs typeface="Arial" panose="020B0604020202020204" pitchFamily="34" charset="0"/>
              </a:rPr>
              <a:t>Network Health</a:t>
            </a:r>
          </a:p>
          <a:p>
            <a:pPr marL="742950" lvl="2" indent="-228600" algn="l" fontAlgn="auto">
              <a:spcBef>
                <a:spcPts val="2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ZW" sz="1800" dirty="0">
                <a:solidFill>
                  <a:srgbClr val="1F497D"/>
                </a:solidFill>
                <a:cs typeface="Arial" panose="020B0604020202020204" pitchFamily="34" charset="0"/>
              </a:rPr>
              <a:t>Tufts Health Plan</a:t>
            </a:r>
            <a:endParaRPr lang="en-US" sz="1800" dirty="0">
              <a:solidFill>
                <a:srgbClr val="1F497D"/>
              </a:solidFill>
              <a:cs typeface="Arial" panose="020B0604020202020204" pitchFamily="34" charset="0"/>
            </a:endParaRPr>
          </a:p>
          <a:p>
            <a:pPr marL="342900" lvl="0" indent="-342900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W" sz="2400" dirty="0">
                <a:latin typeface="+mn-lt"/>
              </a:rPr>
              <a:t>Future releases will include versioning for pharmacy and dental claims and for other large carriers.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08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SME Office Hours</a:t>
            </a:r>
            <a:br>
              <a:rPr lang="en-US" dirty="0" smtClean="0"/>
            </a:br>
            <a:r>
              <a:rPr lang="en-US" sz="2800" dirty="0" smtClean="0"/>
              <a:t>Every Meeting!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lvl="0" indent="-342900" fontAlgn="auto">
              <a:spcAft>
                <a:spcPts val="0"/>
              </a:spcAft>
              <a:buFont typeface="Arial"/>
              <a:buChar char="•"/>
            </a:pPr>
            <a:r>
              <a:rPr lang="en-US" sz="2400" dirty="0">
                <a:latin typeface="+mn-lt"/>
              </a:rPr>
              <a:t>Our subject matter experts are available to answer your technical questions about APCD and Case Mix data.</a:t>
            </a:r>
          </a:p>
          <a:p>
            <a:pPr marL="342900" lvl="0" indent="-342900" fontAlgn="auto">
              <a:spcAft>
                <a:spcPts val="0"/>
              </a:spcAft>
              <a:buFont typeface="Arial"/>
              <a:buChar char="•"/>
            </a:pPr>
            <a:r>
              <a:rPr lang="en-US" sz="2400" dirty="0">
                <a:latin typeface="+mn-lt"/>
              </a:rPr>
              <a:t>Please submit your questions in advance when possible</a:t>
            </a:r>
            <a:r>
              <a:rPr lang="en-US" sz="2800" dirty="0">
                <a:latin typeface="+mn-lt"/>
              </a:rPr>
              <a:t>.</a:t>
            </a:r>
          </a:p>
          <a:p>
            <a:pPr marL="742950" lvl="1" indent="-285750" algn="l" fontAlgn="auto">
              <a:spcAft>
                <a:spcPts val="0"/>
              </a:spcAft>
              <a:buFont typeface="Arial"/>
              <a:buChar char="–"/>
            </a:pPr>
            <a:r>
              <a:rPr lang="en-US" sz="2000" dirty="0">
                <a:solidFill>
                  <a:srgbClr val="004178"/>
                </a:solidFill>
                <a:cs typeface="Arial"/>
              </a:rPr>
              <a:t>Examples:</a:t>
            </a:r>
          </a:p>
          <a:p>
            <a:pPr marL="1143000" lvl="2" indent="-228600" algn="l" fontAlgn="auto">
              <a:spcAft>
                <a:spcPts val="0"/>
              </a:spcAft>
              <a:buFont typeface="Arial"/>
              <a:buChar char="•"/>
            </a:pPr>
            <a:r>
              <a:rPr lang="en-US" sz="2000" dirty="0">
                <a:solidFill>
                  <a:srgbClr val="004178"/>
                </a:solidFill>
                <a:cs typeface="Arial"/>
              </a:rPr>
              <a:t>“How stale is the data we would get from the Dental file?”</a:t>
            </a:r>
          </a:p>
          <a:p>
            <a:pPr marL="1143000" lvl="2" indent="-228600" algn="l" fontAlgn="auto">
              <a:spcAft>
                <a:spcPts val="0"/>
              </a:spcAft>
              <a:buFont typeface="Arial"/>
              <a:buChar char="•"/>
            </a:pPr>
            <a:r>
              <a:rPr lang="en-US" sz="2000" dirty="0">
                <a:solidFill>
                  <a:srgbClr val="004178"/>
                </a:solidFill>
                <a:cs typeface="Arial"/>
              </a:rPr>
              <a:t>“Are mental health and substance abuse claims contained within the APCD?</a:t>
            </a:r>
          </a:p>
          <a:p>
            <a:pPr marL="1143000" lvl="2" indent="-228600" algn="l" fontAlgn="auto">
              <a:spcAft>
                <a:spcPts val="0"/>
              </a:spcAft>
              <a:buFont typeface="Arial"/>
              <a:buChar char="•"/>
            </a:pPr>
            <a:r>
              <a:rPr lang="en-US" sz="2000" dirty="0">
                <a:solidFill>
                  <a:srgbClr val="004178"/>
                </a:solidFill>
                <a:cs typeface="Arial"/>
              </a:rPr>
              <a:t>“Can you explain discharge dispositions as they relate to Case Mix data?”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12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General questions about the APCD:</a:t>
            </a:r>
          </a:p>
          <a:p>
            <a:pPr marL="457200" lvl="0" indent="-457200" fontAlgn="auto">
              <a:spcAft>
                <a:spcPts val="0"/>
              </a:spcAft>
            </a:pPr>
            <a:r>
              <a:rPr lang="en-US" sz="3200" dirty="0">
                <a:latin typeface="+mn-lt"/>
              </a:rPr>
              <a:t>	(</a:t>
            </a:r>
            <a:r>
              <a:rPr lang="en-US" sz="3200" u="sng" dirty="0">
                <a:latin typeface="+mn-lt"/>
                <a:hlinkClick r:id="rId3"/>
              </a:rPr>
              <a:t>CHIA-APCD@state.ma.us</a:t>
            </a:r>
            <a:r>
              <a:rPr lang="en-US" sz="3200" dirty="0">
                <a:latin typeface="+mn-lt"/>
              </a:rPr>
              <a:t>)  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APCD applications: (</a:t>
            </a:r>
            <a:r>
              <a:rPr lang="en-US" sz="3200" dirty="0">
                <a:latin typeface="+mn-lt"/>
                <a:hlinkClick r:id="rId4"/>
              </a:rPr>
              <a:t>apcd.data@state.ma.us</a:t>
            </a:r>
            <a:r>
              <a:rPr lang="en-US" sz="3200" dirty="0">
                <a:latin typeface="+mn-lt"/>
              </a:rPr>
              <a:t>)</a:t>
            </a:r>
          </a:p>
          <a:p>
            <a:pPr marL="457200" lvl="0" indent="-457200" fontAlgn="auto">
              <a:spcAft>
                <a:spcPts val="0"/>
              </a:spcAft>
              <a:buFont typeface="Arial"/>
              <a:buChar char="•"/>
            </a:pPr>
            <a:r>
              <a:rPr lang="en-US" sz="3200" dirty="0">
                <a:latin typeface="+mn-lt"/>
              </a:rPr>
              <a:t>Questions related to Casemix: (</a:t>
            </a:r>
            <a:r>
              <a:rPr lang="en-US" sz="3200" dirty="0">
                <a:latin typeface="+mn-lt"/>
                <a:hlinkClick r:id="rId5"/>
              </a:rPr>
              <a:t>casemix.data@state.ma.us</a:t>
            </a:r>
            <a:r>
              <a:rPr lang="en-US" sz="3200" dirty="0">
                <a:latin typeface="+mn-lt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63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Calendar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2/11 – Monthly TAG Meeting with Payers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2/25 – February APCD User Workgroup Webinar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2/27 – Data Release Committee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52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Release 2.0 and 2.1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Data Security / Privacy Updates to the APCD/Case Mix Application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 smtClean="0">
                <a:latin typeface="+mn-lt"/>
              </a:rPr>
              <a:t>MassHealth</a:t>
            </a:r>
            <a:r>
              <a:rPr lang="en-US" sz="2800" dirty="0" smtClean="0">
                <a:latin typeface="+mn-lt"/>
              </a:rPr>
              <a:t>/Medicare Data Update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>
                <a:latin typeface="Calibri"/>
              </a:rPr>
              <a:t>Claims Versioning </a:t>
            </a:r>
            <a:r>
              <a:rPr lang="en-US" sz="2800" smtClean="0">
                <a:latin typeface="Calibri"/>
              </a:rPr>
              <a:t>Update</a:t>
            </a:r>
            <a:endParaRPr lang="en-US" sz="2800" dirty="0" smtClean="0">
              <a:latin typeface="+mn-lt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SME Office Hours</a:t>
            </a:r>
          </a:p>
          <a:p>
            <a:r>
              <a:rPr lang="en-US" sz="2800" dirty="0" smtClean="0">
                <a:latin typeface="+mn-lt"/>
              </a:rPr>
              <a:t> </a:t>
            </a:r>
            <a:endParaRPr lang="en-US" sz="2000" dirty="0">
              <a:latin typeface="+mn-lt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65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Release 2.0 Highlights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76400"/>
            <a:ext cx="7761815" cy="4118804"/>
          </a:xfrm>
        </p:spPr>
        <p:txBody>
          <a:bodyPr>
            <a:normAutofit fontScale="70000" lnSpcReduction="20000"/>
          </a:bodyPr>
          <a:lstStyle/>
          <a:p>
            <a:pPr lvl="1" algn="l"/>
            <a:endParaRPr lang="en-US" sz="1800" b="1" dirty="0" smtClean="0"/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4600" dirty="0">
                <a:solidFill>
                  <a:schemeClr val="tx2"/>
                </a:solidFill>
                <a:latin typeface="+mn-lt"/>
              </a:rPr>
              <a:t>Dates of service CY12 paid thru 6/30/13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4600" dirty="0">
                <a:solidFill>
                  <a:schemeClr val="tx2"/>
                </a:solidFill>
                <a:latin typeface="+mn-lt"/>
              </a:rPr>
              <a:t>Versioning for seven large carriers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4600" dirty="0">
                <a:solidFill>
                  <a:schemeClr val="tx2"/>
                </a:solidFill>
                <a:latin typeface="+mn-lt"/>
              </a:rPr>
              <a:t>Reassignment of multiple data elements to different release levels (i.e. Level 2 or 3) to ensure patient privacy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4600" dirty="0">
                <a:solidFill>
                  <a:schemeClr val="tx2"/>
                </a:solidFill>
                <a:latin typeface="+mn-lt"/>
              </a:rPr>
              <a:t>Updated data from prior years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4600" dirty="0" err="1">
                <a:solidFill>
                  <a:schemeClr val="tx2"/>
                </a:solidFill>
                <a:latin typeface="+mn-lt"/>
              </a:rPr>
              <a:t>MassHealth</a:t>
            </a:r>
            <a:r>
              <a:rPr lang="en-US" sz="4600" dirty="0">
                <a:solidFill>
                  <a:schemeClr val="tx2"/>
                </a:solidFill>
                <a:latin typeface="+mn-lt"/>
              </a:rPr>
              <a:t> ISA Signed!</a:t>
            </a:r>
          </a:p>
          <a:p>
            <a:pPr marL="914400" lvl="1" indent="-457200" algn="l">
              <a:buFont typeface="Arial" pitchFamily="34" charset="0"/>
              <a:buChar char="•"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8828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Release 2.1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Expected </a:t>
            </a:r>
            <a:r>
              <a:rPr lang="en-US" sz="3200" dirty="0">
                <a:solidFill>
                  <a:schemeClr val="tx2"/>
                </a:solidFill>
                <a:latin typeface="+mn-lt"/>
              </a:rPr>
              <a:t>release date Apr 30</a:t>
            </a:r>
            <a:r>
              <a:rPr lang="en-US" sz="3200" baseline="30000" dirty="0">
                <a:solidFill>
                  <a:schemeClr val="tx2"/>
                </a:solidFill>
                <a:latin typeface="+mn-lt"/>
              </a:rPr>
              <a:t>th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  <a:latin typeface="+mn-lt"/>
              </a:rPr>
              <a:t>More versioning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  <a:latin typeface="+mn-lt"/>
              </a:rPr>
              <a:t>Master Patient Index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81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Application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+mn-lt"/>
              </a:rPr>
              <a:t>Non-Government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Fee Information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Type of Entity/Applicable Regulatory Process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Medicaid/Medicare Data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Data Security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+mn-lt"/>
              </a:rPr>
              <a:t>Government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Project Summary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Medicaid/Medicare Data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Data Security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91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Security and Integrity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600" dirty="0" smtClean="0">
                <a:latin typeface="+mn-lt"/>
              </a:rPr>
              <a:t>Changes on </a:t>
            </a:r>
            <a:r>
              <a:rPr lang="en-US" sz="1600" u="sng" dirty="0" smtClean="0">
                <a:latin typeface="+mn-lt"/>
              </a:rPr>
              <a:t>both</a:t>
            </a:r>
            <a:r>
              <a:rPr lang="en-US" sz="1600" dirty="0" smtClean="0">
                <a:latin typeface="+mn-lt"/>
              </a:rPr>
              <a:t> Governmental Non-governmental applications: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New </a:t>
            </a:r>
            <a:r>
              <a:rPr lang="en-US" sz="1600" dirty="0">
                <a:latin typeface="+mn-lt"/>
              </a:rPr>
              <a:t>and legacy questions now grouped into ten (10) logical sections (Technical safeguards, Administrative Safeguards, et </a:t>
            </a:r>
            <a:r>
              <a:rPr lang="en-US" sz="1600" dirty="0" smtClean="0">
                <a:latin typeface="+mn-lt"/>
              </a:rPr>
              <a:t>al)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New </a:t>
            </a:r>
            <a:r>
              <a:rPr lang="en-US" sz="1600" dirty="0">
                <a:latin typeface="+mn-lt"/>
              </a:rPr>
              <a:t>questions: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chemeClr val="tx1"/>
                </a:solidFill>
              </a:rPr>
              <a:t>Specific </a:t>
            </a:r>
            <a:r>
              <a:rPr lang="en-US" sz="1600" i="1" dirty="0">
                <a:solidFill>
                  <a:schemeClr val="tx1"/>
                </a:solidFill>
              </a:rPr>
              <a:t>physical location where data will be housed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chemeClr val="tx1"/>
                </a:solidFill>
              </a:rPr>
              <a:t>Data </a:t>
            </a:r>
            <a:r>
              <a:rPr lang="en-US" sz="1600" i="1" dirty="0">
                <a:solidFill>
                  <a:schemeClr val="tx1"/>
                </a:solidFill>
              </a:rPr>
              <a:t>Privacy Training and Awareness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chemeClr val="tx1"/>
                </a:solidFill>
              </a:rPr>
              <a:t>Encryption </a:t>
            </a:r>
            <a:r>
              <a:rPr lang="en-US" sz="1600" i="1" dirty="0">
                <a:solidFill>
                  <a:schemeClr val="tx1"/>
                </a:solidFill>
              </a:rPr>
              <a:t>of copied data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chemeClr val="tx1"/>
                </a:solidFill>
              </a:rPr>
              <a:t>Software </a:t>
            </a:r>
            <a:r>
              <a:rPr lang="en-US" sz="1600" i="1" dirty="0">
                <a:solidFill>
                  <a:schemeClr val="tx1"/>
                </a:solidFill>
              </a:rPr>
              <a:t>Applications Accessing the Data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tx1"/>
                </a:solidFill>
              </a:rPr>
              <a:t>A</a:t>
            </a:r>
            <a:r>
              <a:rPr lang="en-US" sz="1600" i="1" dirty="0" smtClean="0">
                <a:solidFill>
                  <a:schemeClr val="tx1"/>
                </a:solidFill>
              </a:rPr>
              <a:t>udit </a:t>
            </a:r>
            <a:r>
              <a:rPr lang="en-US" sz="1600" i="1" dirty="0">
                <a:solidFill>
                  <a:schemeClr val="tx1"/>
                </a:solidFill>
              </a:rPr>
              <a:t>log on system accessing data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tx1"/>
                </a:solidFill>
              </a:rPr>
              <a:t>U</a:t>
            </a:r>
            <a:r>
              <a:rPr lang="en-US" sz="1600" i="1" dirty="0" smtClean="0">
                <a:solidFill>
                  <a:schemeClr val="tx1"/>
                </a:solidFill>
              </a:rPr>
              <a:t>nique </a:t>
            </a:r>
            <a:r>
              <a:rPr lang="en-US" sz="1600" i="1" dirty="0">
                <a:solidFill>
                  <a:schemeClr val="tx1"/>
                </a:solidFill>
              </a:rPr>
              <a:t>user accounts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tx1"/>
                </a:solidFill>
              </a:rPr>
              <a:t>S</a:t>
            </a:r>
            <a:r>
              <a:rPr lang="en-US" sz="1600" i="1" dirty="0" smtClean="0">
                <a:solidFill>
                  <a:schemeClr val="tx1"/>
                </a:solidFill>
              </a:rPr>
              <a:t>tandard </a:t>
            </a:r>
            <a:r>
              <a:rPr lang="en-US" sz="1600" i="1" dirty="0">
                <a:solidFill>
                  <a:schemeClr val="tx1"/>
                </a:solidFill>
              </a:rPr>
              <a:t>A/V at current version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tx1"/>
                </a:solidFill>
              </a:rPr>
              <a:t>P</a:t>
            </a:r>
            <a:r>
              <a:rPr lang="en-US" sz="1600" i="1" dirty="0" smtClean="0">
                <a:solidFill>
                  <a:schemeClr val="tx1"/>
                </a:solidFill>
              </a:rPr>
              <a:t>hysical </a:t>
            </a:r>
            <a:r>
              <a:rPr lang="en-US" sz="1600" i="1" dirty="0">
                <a:solidFill>
                  <a:schemeClr val="tx1"/>
                </a:solidFill>
              </a:rPr>
              <a:t>security features of room housing server </a:t>
            </a:r>
            <a:r>
              <a:rPr lang="en-US" sz="1600" i="1" dirty="0" smtClean="0">
                <a:solidFill>
                  <a:schemeClr val="tx1"/>
                </a:solidFill>
              </a:rPr>
              <a:t>holding </a:t>
            </a:r>
            <a:r>
              <a:rPr lang="en-US" sz="1600" i="1" dirty="0">
                <a:solidFill>
                  <a:schemeClr val="tx1"/>
                </a:solidFill>
              </a:rPr>
              <a:t>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68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Security and Integrity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600" dirty="0" smtClean="0">
                <a:latin typeface="+mn-lt"/>
              </a:rPr>
              <a:t>Added questions unique to either application: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u="sng" dirty="0" smtClean="0">
                <a:latin typeface="+mn-lt"/>
              </a:rPr>
              <a:t>Governmental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+mn-lt"/>
              </a:rPr>
              <a:t>Compliant </a:t>
            </a:r>
            <a:r>
              <a:rPr lang="en-US" sz="1600" i="1" dirty="0">
                <a:latin typeface="+mn-lt"/>
              </a:rPr>
              <a:t>with EO504 (state) or FISMA (</a:t>
            </a:r>
            <a:r>
              <a:rPr lang="en-US" sz="1600" i="1" dirty="0" smtClean="0">
                <a:latin typeface="+mn-lt"/>
              </a:rPr>
              <a:t>federal)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+mn-lt"/>
              </a:rPr>
              <a:t>Enterprise </a:t>
            </a:r>
            <a:r>
              <a:rPr lang="en-US" sz="1600" i="1" dirty="0">
                <a:latin typeface="+mn-lt"/>
              </a:rPr>
              <a:t>Information Security questions (for </a:t>
            </a:r>
            <a:r>
              <a:rPr lang="en-US" sz="1600" i="1" dirty="0" smtClean="0">
                <a:latin typeface="+mn-lt"/>
              </a:rPr>
              <a:t>information security person</a:t>
            </a:r>
            <a:r>
              <a:rPr lang="en-US" sz="1600" i="1" dirty="0">
                <a:latin typeface="+mn-lt"/>
              </a:rPr>
              <a:t>)</a:t>
            </a:r>
          </a:p>
          <a:p>
            <a:r>
              <a:rPr lang="en-US" sz="1600" dirty="0">
                <a:latin typeface="+mn-lt"/>
              </a:rPr>
              <a:t> </a:t>
            </a:r>
          </a:p>
          <a:p>
            <a:r>
              <a:rPr lang="en-US" sz="1600" u="sng" dirty="0" smtClean="0">
                <a:latin typeface="+mn-lt"/>
              </a:rPr>
              <a:t>Non-governmental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+mn-lt"/>
              </a:rPr>
              <a:t>Cyber </a:t>
            </a:r>
            <a:r>
              <a:rPr lang="en-US" sz="1600" i="1" dirty="0">
                <a:latin typeface="+mn-lt"/>
              </a:rPr>
              <a:t>security awareness training in last 2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latin typeface="+mn-lt"/>
              </a:rPr>
              <a:t>Breach of PHI or </a:t>
            </a:r>
            <a:r>
              <a:rPr lang="en-US" sz="1600" i="1" dirty="0" smtClean="0">
                <a:latin typeface="+mn-lt"/>
              </a:rPr>
              <a:t>PII in last 7 years</a:t>
            </a:r>
            <a:endParaRPr lang="en-US" sz="1600" i="1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latin typeface="+mn-lt"/>
              </a:rPr>
              <a:t>L</a:t>
            </a:r>
            <a:r>
              <a:rPr lang="en-US" sz="1600" i="1" dirty="0" smtClean="0">
                <a:latin typeface="+mn-lt"/>
              </a:rPr>
              <a:t>ast </a:t>
            </a:r>
            <a:r>
              <a:rPr lang="en-US" sz="1600" i="1" dirty="0">
                <a:latin typeface="+mn-lt"/>
              </a:rPr>
              <a:t>risk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latin typeface="+mn-lt"/>
              </a:rPr>
              <a:t>L</a:t>
            </a:r>
            <a:r>
              <a:rPr lang="en-US" sz="1600" i="1" dirty="0" smtClean="0">
                <a:latin typeface="+mn-lt"/>
              </a:rPr>
              <a:t>ast </a:t>
            </a:r>
            <a:r>
              <a:rPr lang="en-US" sz="1600" i="1" dirty="0">
                <a:latin typeface="+mn-lt"/>
              </a:rPr>
              <a:t>audit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6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Medicaid Data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+mn-lt"/>
              </a:rPr>
              <a:t>To request Medicaid data: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Check the box on the application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Provide support that work is “directly connected” to the administration of Medicaid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tx2"/>
                </a:solidFill>
                <a:latin typeface="+mn-lt"/>
              </a:rPr>
              <a:t>MassHealth</a:t>
            </a:r>
            <a:r>
              <a:rPr lang="en-US" sz="2400" dirty="0" smtClean="0">
                <a:solidFill>
                  <a:schemeClr val="tx2"/>
                </a:solidFill>
                <a:latin typeface="+mn-lt"/>
              </a:rPr>
              <a:t> Review – “Directly Connected”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30-day goal for response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tx2"/>
                </a:solidFill>
              </a:rPr>
              <a:t>MassHealth</a:t>
            </a:r>
            <a:r>
              <a:rPr lang="en-US" sz="2400" dirty="0" smtClean="0">
                <a:solidFill>
                  <a:schemeClr val="tx2"/>
                </a:solidFill>
              </a:rPr>
              <a:t> may impose additional requirements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+mn-lt"/>
              </a:rPr>
              <a:t>Default substance </a:t>
            </a:r>
            <a:r>
              <a:rPr lang="en-US" sz="2400" dirty="0">
                <a:solidFill>
                  <a:schemeClr val="tx2"/>
                </a:solidFill>
                <a:latin typeface="+mn-lt"/>
              </a:rPr>
              <a:t>a</a:t>
            </a:r>
            <a:r>
              <a:rPr lang="en-US" sz="2400" dirty="0" smtClean="0">
                <a:solidFill>
                  <a:schemeClr val="tx2"/>
                </a:solidFill>
                <a:latin typeface="+mn-lt"/>
              </a:rPr>
              <a:t>buse filter is applied to all requests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11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Medicare Data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+mn-lt"/>
              </a:rPr>
              <a:t>To request Medicare data:</a:t>
            </a:r>
            <a:endParaRPr lang="en-US" sz="3600" dirty="0" smtClean="0">
              <a:solidFill>
                <a:schemeClr val="tx2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Only available to state agencies and/or entities directed and partially funded by the state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Check the box on the application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Complete the Medicare data request form (available on IRBNet)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+mn-lt"/>
              </a:rPr>
              <a:t>Applicants must execute the Medicare Addendum to CHIA’s Data Use Agreement (available on IRBNet)</a:t>
            </a:r>
            <a:endParaRPr lang="en-US" sz="28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902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IT January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tent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HIT January 2014.potx</Template>
  <TotalTime>724</TotalTime>
  <Words>708</Words>
  <Application>Microsoft Office PowerPoint</Application>
  <PresentationFormat>On-screen Show (4:3)</PresentationFormat>
  <Paragraphs>164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HIT January 2014</vt:lpstr>
      <vt:lpstr>content option A</vt:lpstr>
      <vt:lpstr>Monthly APCD User Workgroup Webinar</vt:lpstr>
      <vt:lpstr>Agenda</vt:lpstr>
      <vt:lpstr>Release 2.0 Highlights</vt:lpstr>
      <vt:lpstr>Release 2.1</vt:lpstr>
      <vt:lpstr>Application Updates</vt:lpstr>
      <vt:lpstr>Data Security and Integrity</vt:lpstr>
      <vt:lpstr>Data Security and Integrity</vt:lpstr>
      <vt:lpstr>Medicaid Data Update</vt:lpstr>
      <vt:lpstr>Medicare Data Update</vt:lpstr>
      <vt:lpstr>Claims Versioning Update</vt:lpstr>
      <vt:lpstr>Claims Versioning Update</vt:lpstr>
      <vt:lpstr>Claims Versioning Update</vt:lpstr>
      <vt:lpstr>Claims Versioning Update</vt:lpstr>
      <vt:lpstr>SME Office Hours Every Meeting!</vt:lpstr>
      <vt:lpstr>Questions?</vt:lpstr>
      <vt:lpstr>Calendar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 Team Meeting</dc:title>
  <dc:creator>Bob Kramer</dc:creator>
  <cp:lastModifiedBy>sysadmin</cp:lastModifiedBy>
  <cp:revision>18</cp:revision>
  <cp:lastPrinted>2014-01-28T18:44:05Z</cp:lastPrinted>
  <dcterms:created xsi:type="dcterms:W3CDTF">2014-01-20T16:49:18Z</dcterms:created>
  <dcterms:modified xsi:type="dcterms:W3CDTF">2014-01-28T19:43:47Z</dcterms:modified>
</cp:coreProperties>
</file>