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4" r:id="rId4"/>
    <p:sldId id="260" r:id="rId5"/>
    <p:sldId id="265" r:id="rId6"/>
    <p:sldId id="278" r:id="rId7"/>
    <p:sldId id="276" r:id="rId8"/>
    <p:sldId id="277" r:id="rId9"/>
    <p:sldId id="279" r:id="rId10"/>
    <p:sldId id="284" r:id="rId11"/>
    <p:sldId id="281" r:id="rId12"/>
    <p:sldId id="282" r:id="rId13"/>
    <p:sldId id="283" r:id="rId14"/>
    <p:sldId id="270" r:id="rId15"/>
    <p:sldId id="271" r:id="rId16"/>
    <p:sldId id="272" r:id="rId17"/>
  </p:sldIdLst>
  <p:sldSz cx="9144000" cy="6858000" type="screen4x3"/>
  <p:notesSz cx="68580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1" d="100"/>
          <a:sy n="101" d="100"/>
        </p:scale>
        <p:origin x="-102" y="-540"/>
      </p:cViewPr>
      <p:guideLst>
        <p:guide orient="horz" pos="973"/>
        <p:guide pos="11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2EB98B30-1BD2-4536-9459-AC41928C2B4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8904872D-EBD7-405C-8347-3ECF78F40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10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88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5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9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4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89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0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7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51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39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8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2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46100" y="2497138"/>
            <a:ext cx="8039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Title 2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3752850"/>
            <a:ext cx="8221663" cy="1065213"/>
          </a:xfrm>
        </p:spPr>
        <p:txBody>
          <a:bodyPr/>
          <a:lstStyle/>
          <a:p>
            <a:pPr lvl="0"/>
            <a:r>
              <a:rPr lang="en-US" dirty="0" smtClean="0"/>
              <a:t>Name, Position Title  | 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0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638" y="1195700"/>
            <a:ext cx="8147660" cy="45545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4638" y="1900590"/>
            <a:ext cx="7611814" cy="2687792"/>
          </a:xfrm>
        </p:spPr>
        <p:txBody>
          <a:bodyPr/>
          <a:lstStyle>
            <a:lvl2pPr>
              <a:defRPr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Bullet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 |  Name, Position Title  |  Date       </a:t>
            </a:r>
            <a:fld id="{2548CC2D-D126-AE45-A823-B3BC8C3553A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cha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04638" y="1195700"/>
            <a:ext cx="8147660" cy="45545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4638" y="1866138"/>
            <a:ext cx="7734717" cy="12310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Bullet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959155" y="3195638"/>
            <a:ext cx="6915150" cy="27209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 |  Name, Position Title  |  Date       </a:t>
            </a:r>
            <a:fld id="{177842BD-5C13-F640-91D6-10A494791A7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ignaturelogoSQ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55613"/>
            <a:ext cx="122713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100" y="2497138"/>
            <a:ext cx="8039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Title 2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36588" y="3789363"/>
            <a:ext cx="7899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Name, Position Title  |  Date</a:t>
            </a:r>
          </a:p>
          <a:p>
            <a:pPr lvl="0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2800" b="1" i="0" kern="1200">
          <a:solidFill>
            <a:schemeClr val="tx1"/>
          </a:solidFill>
          <a:latin typeface="Times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ctr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ignaturelogoSQ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55613"/>
            <a:ext cx="122713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704850" y="6351588"/>
            <a:ext cx="8020050" cy="381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704850" y="1195388"/>
            <a:ext cx="8147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4850" y="1903413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29300" y="6350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Title  |  Name, Position Title  |  Date       </a:t>
            </a:r>
            <a:fld id="{991A67FE-21E2-BA4B-95F0-61DAAE58B1B4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Times"/>
          <a:ea typeface="ＭＳ Ｐゴシック" charset="0"/>
          <a:cs typeface="Times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14400" indent="-457200" algn="l" defTabSz="457200" rtl="0" fontAlgn="base">
        <a:spcBef>
          <a:spcPts val="1500"/>
        </a:spcBef>
        <a:spcAft>
          <a:spcPct val="0"/>
        </a:spcAft>
        <a:buFont typeface="Wingdings" charset="0"/>
        <a:buChar char="§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HIA-APCD@state.ma.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semix.data@state.ma.us" TargetMode="External"/><Relationship Id="rId4" Type="http://schemas.openxmlformats.org/officeDocument/2006/relationships/hyperlink" Target="mailto:apcd.data@state.ma.u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chia/apc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chia/researcher/hcf-data-resources/apcd/accessing-the-apcd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chia/researcher/hcf-data-resources/apcd/accessing-the-apcd.html#application_inf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chia/researcher/hcf-data-resources/apcd/accessing-the-apcd.html#DataGuid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chia/researcher/hcf-data-resources/case-mix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chia/researcher/hcf-data-resources/case-mix/application-and-instruction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PCD.data@state.ma.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extLs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Calibri" charset="0"/>
              </a:rPr>
              <a:t>Monthly APCD User Workgroup Webinar</a:t>
            </a:r>
            <a:endParaRPr lang="en-US" sz="48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4098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February 25, 2014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FAQs from Current Users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Question</a:t>
            </a:r>
            <a:r>
              <a:rPr lang="en-US" dirty="0" smtClean="0"/>
              <a:t>: </a:t>
            </a:r>
            <a:r>
              <a:rPr lang="en-US" dirty="0"/>
              <a:t>We need to link/define members across the files we received (</a:t>
            </a:r>
            <a:r>
              <a:rPr lang="en-US" dirty="0" err="1"/>
              <a:t>e.g</a:t>
            </a:r>
            <a:r>
              <a:rPr lang="en-US" dirty="0"/>
              <a:t>,. Medical Claims, Member Eligibility, Pharmacy</a:t>
            </a:r>
            <a:r>
              <a:rPr lang="en-US" dirty="0" smtClean="0"/>
              <a:t>), but we are not sure how to do this.  Are there variables that allow us to do this?</a:t>
            </a:r>
          </a:p>
          <a:p>
            <a:pPr lvl="0"/>
            <a:r>
              <a:rPr lang="en-US" u="sng" dirty="0" smtClean="0"/>
              <a:t>Answer</a:t>
            </a:r>
            <a:r>
              <a:rPr lang="en-US" dirty="0" smtClean="0"/>
              <a:t>: </a:t>
            </a:r>
            <a:r>
              <a:rPr lang="en-US" dirty="0"/>
              <a:t>R</a:t>
            </a:r>
            <a:r>
              <a:rPr lang="en-US" dirty="0" smtClean="0"/>
              <a:t>ecords </a:t>
            </a:r>
            <a:r>
              <a:rPr lang="en-US" dirty="0"/>
              <a:t>between claims files and eligibility files should be linked via the </a:t>
            </a:r>
            <a:r>
              <a:rPr lang="en-US" dirty="0" err="1"/>
              <a:t>OrgID</a:t>
            </a:r>
            <a:r>
              <a:rPr lang="en-US" dirty="0"/>
              <a:t> and the Hashed Carrier Specific Unique Member </a:t>
            </a:r>
            <a:r>
              <a:rPr lang="en-US" dirty="0" smtClean="0"/>
              <a:t>ID. This </a:t>
            </a:r>
            <a:r>
              <a:rPr lang="en-US" dirty="0"/>
              <a:t>may not always work, due to variation in submission by the carriers. The anticipated Master Member Index, to be release in mid-2014, may alleviate this issue. </a:t>
            </a:r>
          </a:p>
        </p:txBody>
      </p:sp>
    </p:spTree>
    <p:extLst>
      <p:ext uri="{BB962C8B-B14F-4D97-AF65-F5344CB8AC3E}">
        <p14:creationId xmlns:p14="http://schemas.microsoft.com/office/powerpoint/2010/main" val="118379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FAQs from Current Users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Question</a:t>
            </a:r>
            <a:r>
              <a:rPr lang="en-US" dirty="0" smtClean="0"/>
              <a:t>: </a:t>
            </a:r>
            <a:r>
              <a:rPr lang="en-US" dirty="0"/>
              <a:t>How do we determine “final” paid adjudicated status claim.  Do we use the version identity of the claim?  Do we use the fact that a “former” version of the claim is populated?</a:t>
            </a:r>
          </a:p>
          <a:p>
            <a:r>
              <a:rPr lang="en-US" u="sng" dirty="0" smtClean="0"/>
              <a:t>Answer</a:t>
            </a:r>
            <a:r>
              <a:rPr lang="en-US" dirty="0" smtClean="0"/>
              <a:t>: </a:t>
            </a:r>
            <a:r>
              <a:rPr lang="en-US" dirty="0"/>
              <a:t>CHIA has a standard version logic that’s based on the APCD submission </a:t>
            </a:r>
            <a:r>
              <a:rPr lang="en-US" dirty="0" smtClean="0"/>
              <a:t>guide. </a:t>
            </a:r>
            <a:r>
              <a:rPr lang="en-US" dirty="0"/>
              <a:t>This logic may need to be modified depending on how each carrier submits their data to APCD. </a:t>
            </a:r>
            <a:endParaRPr lang="en-US" dirty="0" smtClean="0"/>
          </a:p>
          <a:p>
            <a:r>
              <a:rPr lang="en-US" dirty="0"/>
              <a:t>In Release 2.0, CHIA included a “highest version” flag for seven of the largest carriers.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more details on this, please see relevant sections of APCD Release 2.0 Documentation </a:t>
            </a:r>
            <a:r>
              <a:rPr lang="en-US" dirty="0" smtClean="0"/>
              <a:t>Guides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9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FAQs from Current Users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Question</a:t>
            </a:r>
            <a:r>
              <a:rPr lang="en-US" dirty="0" smtClean="0"/>
              <a:t>:  </a:t>
            </a:r>
            <a:r>
              <a:rPr lang="en-US" dirty="0"/>
              <a:t>Some Plans submitted lookup tables for medical specialties and some did not.  How do we determine medical specialties for those Plans that did not submit lookup tables?  Can we </a:t>
            </a:r>
            <a:r>
              <a:rPr lang="en-US" dirty="0" smtClean="0"/>
              <a:t>assume that </a:t>
            </a:r>
            <a:r>
              <a:rPr lang="en-US" dirty="0"/>
              <a:t>they use some form of national taxonomy</a:t>
            </a:r>
            <a:r>
              <a:rPr lang="en-US" dirty="0" smtClean="0"/>
              <a:t>?</a:t>
            </a:r>
          </a:p>
          <a:p>
            <a:pPr lvl="0"/>
            <a:r>
              <a:rPr lang="en-US" u="sng" dirty="0" smtClean="0"/>
              <a:t>Answer</a:t>
            </a:r>
            <a:r>
              <a:rPr lang="en-US" dirty="0" smtClean="0"/>
              <a:t>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descriptions of Specialty data element codes, users should first link </a:t>
            </a:r>
            <a:r>
              <a:rPr lang="en-US" dirty="0" err="1"/>
              <a:t>orgid</a:t>
            </a:r>
            <a:r>
              <a:rPr lang="en-US" dirty="0"/>
              <a:t> + </a:t>
            </a:r>
            <a:r>
              <a:rPr lang="en-US" dirty="0" err="1"/>
              <a:t>data_element_code</a:t>
            </a:r>
            <a:r>
              <a:rPr lang="en-US" dirty="0"/>
              <a:t> to </a:t>
            </a:r>
            <a:r>
              <a:rPr lang="en-US" dirty="0" err="1"/>
              <a:t>TlkpCarrierSpecificCodes_All_Redacted</a:t>
            </a:r>
            <a:r>
              <a:rPr lang="en-US" dirty="0"/>
              <a:t>. Then, the unmatched should be linked to the standard provider specialty codes as described in the relevant Data Documentation Guide</a:t>
            </a:r>
            <a:r>
              <a:rPr lang="en-US" dirty="0" smtClean="0"/>
              <a:t>. 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For description codes of PV029, users should link </a:t>
            </a:r>
            <a:r>
              <a:rPr lang="en-US" dirty="0" err="1"/>
              <a:t>orgid</a:t>
            </a:r>
            <a:r>
              <a:rPr lang="en-US" dirty="0"/>
              <a:t> + </a:t>
            </a:r>
            <a:r>
              <a:rPr lang="en-US" dirty="0" err="1"/>
              <a:t>data_element_code</a:t>
            </a:r>
            <a:r>
              <a:rPr lang="en-US" dirty="0"/>
              <a:t> to </a:t>
            </a:r>
            <a:r>
              <a:rPr lang="en-US" dirty="0" err="1"/>
              <a:t>TlkpCarrierSpecificCodes_All_Redacted</a:t>
            </a:r>
            <a:r>
              <a:rPr lang="en-US" dirty="0"/>
              <a:t>.</a:t>
            </a:r>
          </a:p>
          <a:p>
            <a:r>
              <a:rPr lang="en-US" sz="1800" b="1" dirty="0" smtClean="0"/>
              <a:t>**We will be publishing a note related to this issue in the near future**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5059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SME Office Hours</a:t>
            </a:r>
            <a:br>
              <a:rPr lang="en-US" dirty="0" smtClean="0"/>
            </a:br>
            <a:r>
              <a:rPr lang="en-US" sz="2800" dirty="0" smtClean="0"/>
              <a:t>Every Meeting!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0" indent="-342900" fontAlgn="auto">
              <a:spcAft>
                <a:spcPts val="0"/>
              </a:spcAft>
              <a:buFont typeface="Arial"/>
              <a:buChar char="•"/>
            </a:pPr>
            <a:r>
              <a:rPr lang="en-US" sz="2400" dirty="0">
                <a:latin typeface="+mn-lt"/>
              </a:rPr>
              <a:t>Our subject matter experts are available to answer your technical questions about APCD and Case Mix data.</a:t>
            </a:r>
          </a:p>
          <a:p>
            <a:pPr marL="342900" lvl="0" indent="-342900" fontAlgn="auto">
              <a:spcAft>
                <a:spcPts val="0"/>
              </a:spcAft>
              <a:buFont typeface="Arial"/>
              <a:buChar char="•"/>
            </a:pPr>
            <a:r>
              <a:rPr lang="en-US" sz="2400" dirty="0">
                <a:latin typeface="+mn-lt"/>
              </a:rPr>
              <a:t>Please submit your questions in advance when possible</a:t>
            </a:r>
            <a:r>
              <a:rPr lang="en-US" sz="2800" dirty="0">
                <a:latin typeface="+mn-lt"/>
              </a:rPr>
              <a:t>.</a:t>
            </a:r>
          </a:p>
          <a:p>
            <a:pPr marL="742950" lvl="1" indent="-285750" algn="l" fontAlgn="auto">
              <a:spcAft>
                <a:spcPts val="0"/>
              </a:spcAft>
              <a:buFont typeface="Arial"/>
              <a:buChar char="–"/>
            </a:pPr>
            <a:r>
              <a:rPr lang="en-US" sz="2000" dirty="0">
                <a:solidFill>
                  <a:srgbClr val="004178"/>
                </a:solidFill>
                <a:cs typeface="Arial"/>
              </a:rPr>
              <a:t>Examples:</a:t>
            </a:r>
          </a:p>
          <a:p>
            <a:pPr marL="1143000" lvl="2" indent="-228600" algn="l" fontAlgn="auto"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004178"/>
                </a:solidFill>
                <a:cs typeface="Arial"/>
              </a:rPr>
              <a:t>“How stale is the data we would get from the Dental file?”</a:t>
            </a:r>
          </a:p>
          <a:p>
            <a:pPr marL="1143000" lvl="2" indent="-228600" algn="l" fontAlgn="auto"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004178"/>
                </a:solidFill>
                <a:cs typeface="Arial"/>
              </a:rPr>
              <a:t>“Are mental health and substance abuse claims contained within the APCD?</a:t>
            </a:r>
          </a:p>
          <a:p>
            <a:pPr marL="1143000" lvl="2" indent="-228600" algn="l" fontAlgn="auto"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004178"/>
                </a:solidFill>
                <a:cs typeface="Arial"/>
              </a:rPr>
              <a:t>“Can you explain discharge dispositions as they relate to Case Mix data?”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2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lvl="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3200" dirty="0">
                <a:latin typeface="+mn-lt"/>
              </a:rPr>
              <a:t>General questions about the APCD:</a:t>
            </a:r>
          </a:p>
          <a:p>
            <a:pPr marL="457200" lvl="0" indent="-457200" fontAlgn="auto">
              <a:spcAft>
                <a:spcPts val="0"/>
              </a:spcAft>
            </a:pPr>
            <a:r>
              <a:rPr lang="en-US" sz="3200" dirty="0">
                <a:latin typeface="+mn-lt"/>
              </a:rPr>
              <a:t>	(</a:t>
            </a:r>
            <a:r>
              <a:rPr lang="en-US" sz="3200" u="sng" dirty="0">
                <a:latin typeface="+mn-lt"/>
                <a:hlinkClick r:id="rId3"/>
              </a:rPr>
              <a:t>CHIA-APCD@state.ma.us</a:t>
            </a:r>
            <a:r>
              <a:rPr lang="en-US" sz="3200" dirty="0">
                <a:latin typeface="+mn-lt"/>
              </a:rPr>
              <a:t>)  </a:t>
            </a:r>
          </a:p>
          <a:p>
            <a:pPr marL="457200" lvl="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3200" dirty="0">
                <a:latin typeface="+mn-lt"/>
              </a:rPr>
              <a:t>Questions related to APCD applications: (</a:t>
            </a:r>
            <a:r>
              <a:rPr lang="en-US" sz="3200" dirty="0">
                <a:latin typeface="+mn-lt"/>
                <a:hlinkClick r:id="rId4"/>
              </a:rPr>
              <a:t>apcd.data@state.ma.us</a:t>
            </a:r>
            <a:r>
              <a:rPr lang="en-US" sz="3200" dirty="0">
                <a:latin typeface="+mn-lt"/>
              </a:rPr>
              <a:t>)</a:t>
            </a:r>
          </a:p>
          <a:p>
            <a:pPr marL="457200" lvl="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3200" dirty="0">
                <a:latin typeface="+mn-lt"/>
              </a:rPr>
              <a:t>Questions related to Casemix: (</a:t>
            </a:r>
            <a:r>
              <a:rPr lang="en-US" sz="3200" dirty="0">
                <a:latin typeface="+mn-lt"/>
                <a:hlinkClick r:id="rId5"/>
              </a:rPr>
              <a:t>casemix.data@state.ma.us</a:t>
            </a:r>
            <a:r>
              <a:rPr lang="en-US" sz="3200" dirty="0">
                <a:latin typeface="+mn-lt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3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Calendar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2/27 – February Data Release Committee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3/11 – Monthly APCD Technical Assistance Group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3/25 – Monthly APCD User Workgroup Webinar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3/27 – March Data Release Committee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2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APCD / Case Mix Website Tour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/>
              </a:rPr>
              <a:t>Frequently Asked Questions from Current APCD Users</a:t>
            </a:r>
            <a:endParaRPr lang="en-US" sz="2800" dirty="0" smtClean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SME Office Hours</a:t>
            </a:r>
          </a:p>
          <a:p>
            <a:r>
              <a:rPr lang="en-US" sz="28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654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 Tour - APCD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7761815" cy="4118804"/>
          </a:xfrm>
        </p:spPr>
        <p:txBody>
          <a:bodyPr>
            <a:normAutofit/>
          </a:bodyPr>
          <a:lstStyle/>
          <a:p>
            <a:pPr lvl="1" algn="l"/>
            <a:r>
              <a:rPr lang="en-US" sz="1800" b="1" dirty="0" smtClean="0">
                <a:hlinkClick r:id="rId3"/>
              </a:rPr>
              <a:t>www.mass.gov/chia/apcd</a:t>
            </a:r>
            <a:endParaRPr lang="en-US" sz="1800" b="1" dirty="0" smtClean="0"/>
          </a:p>
          <a:p>
            <a:pPr lvl="1" algn="l"/>
            <a:endParaRPr lang="en-US" sz="1800" b="1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1" y="2225781"/>
            <a:ext cx="7238226" cy="407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8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Tour - APCD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www.mass.gov/chia/researcher/hcf-data-resources/apcd/accessing-the-apcd.html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1" y="2613803"/>
            <a:ext cx="7085162" cy="398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81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Tour - APCD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>
                <a:hlinkClick r:id="rId3"/>
              </a:rPr>
              <a:t>Application Materials and Fee Schedule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9" y="2311402"/>
            <a:ext cx="7726281" cy="434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91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Tour - APCD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>
                <a:hlinkClick r:id="rId3"/>
              </a:rPr>
              <a:t>APCD Release 2.0 Data Guides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2" y="2398142"/>
            <a:ext cx="7405444" cy="41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68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Tour – Case Mix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www.mass.gov/chia/researcher/hcf-data-resources/case-mix/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4" y="2445723"/>
            <a:ext cx="7064866" cy="397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6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Tour – Case Mix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>
                <a:hlinkClick r:id="rId3"/>
              </a:rPr>
              <a:t>Application Materials and Fee Schedule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3" y="2402642"/>
            <a:ext cx="7089253" cy="39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73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FAQs from Current Users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Question</a:t>
            </a:r>
            <a:r>
              <a:rPr lang="en-US" dirty="0" smtClean="0"/>
              <a:t>: We received [Element X], but it is incompletely populated or not populated.</a:t>
            </a:r>
          </a:p>
          <a:p>
            <a:r>
              <a:rPr lang="en-US" u="sng" dirty="0" smtClean="0"/>
              <a:t>Answer</a:t>
            </a:r>
            <a:r>
              <a:rPr lang="en-US" dirty="0" smtClean="0"/>
              <a:t>: Consult the APCD Data Guides before requesting an element.  Note edit levels and thresholds.  In the coming months, we plan to publish data profiles on the largest carriers.</a:t>
            </a:r>
          </a:p>
          <a:p>
            <a:r>
              <a:rPr lang="en-US" dirty="0" smtClean="0"/>
              <a:t>------------------------------------------------------------------------------------------</a:t>
            </a:r>
          </a:p>
          <a:p>
            <a:r>
              <a:rPr lang="en-US" u="sng" dirty="0" smtClean="0"/>
              <a:t>Question</a:t>
            </a:r>
            <a:r>
              <a:rPr lang="en-US" dirty="0" smtClean="0"/>
              <a:t>:  We realized there are some additional elements we need, but did not request.</a:t>
            </a:r>
          </a:p>
          <a:p>
            <a:r>
              <a:rPr lang="en-US" u="sng" dirty="0" smtClean="0"/>
              <a:t>Answer</a:t>
            </a:r>
            <a:r>
              <a:rPr lang="en-US" dirty="0" smtClean="0"/>
              <a:t>:  To request an amendment, please send an email to </a:t>
            </a:r>
            <a:r>
              <a:rPr lang="en-US" dirty="0" smtClean="0">
                <a:hlinkClick r:id="rId3"/>
              </a:rPr>
              <a:t>APCD.data@state.ma.us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7962224"/>
      </p:ext>
    </p:extLst>
  </p:cSld>
  <p:clrMapOvr>
    <a:masterClrMapping/>
  </p:clrMapOvr>
</p:sld>
</file>

<file path=ppt/theme/theme1.xml><?xml version="1.0" encoding="utf-8"?>
<a:theme xmlns:a="http://schemas.openxmlformats.org/drawingml/2006/main" name="HIT January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option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HIT January 2014.potx</Template>
  <TotalTime>962</TotalTime>
  <Words>524</Words>
  <Application>Microsoft Office PowerPoint</Application>
  <PresentationFormat>On-screen Show (4:3)</PresentationFormat>
  <Paragraphs>71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HIT January 2014</vt:lpstr>
      <vt:lpstr>content option A</vt:lpstr>
      <vt:lpstr>Monthly APCD User Workgroup Webinar</vt:lpstr>
      <vt:lpstr>Agenda</vt:lpstr>
      <vt:lpstr>Website Tour - APCD</vt:lpstr>
      <vt:lpstr>Website Tour - APCD</vt:lpstr>
      <vt:lpstr>Website Tour - APCD</vt:lpstr>
      <vt:lpstr>Website Tour - APCD</vt:lpstr>
      <vt:lpstr>Website Tour – Case Mix</vt:lpstr>
      <vt:lpstr>Website Tour – Case Mix</vt:lpstr>
      <vt:lpstr>FAQs from Current Users</vt:lpstr>
      <vt:lpstr>FAQs from Current Users</vt:lpstr>
      <vt:lpstr>FAQs from Current Users</vt:lpstr>
      <vt:lpstr>FAQs from Current Users</vt:lpstr>
      <vt:lpstr>SME Office Hours Every Meeting!</vt:lpstr>
      <vt:lpstr>Questions?</vt:lpstr>
      <vt:lpstr>Calendar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 Team Meeting</dc:title>
  <dc:creator>Bob Kramer</dc:creator>
  <cp:lastModifiedBy>Rick Vogel</cp:lastModifiedBy>
  <cp:revision>22</cp:revision>
  <cp:lastPrinted>2014-02-25T18:15:46Z</cp:lastPrinted>
  <dcterms:created xsi:type="dcterms:W3CDTF">2014-01-20T16:49:18Z</dcterms:created>
  <dcterms:modified xsi:type="dcterms:W3CDTF">2014-02-25T20:29:01Z</dcterms:modified>
</cp:coreProperties>
</file>