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1"/>
  </p:notesMasterIdLst>
  <p:sldIdLst>
    <p:sldId id="256" r:id="rId3"/>
    <p:sldId id="264" r:id="rId4"/>
    <p:sldId id="295" r:id="rId5"/>
    <p:sldId id="300" r:id="rId6"/>
    <p:sldId id="294" r:id="rId7"/>
    <p:sldId id="284" r:id="rId8"/>
    <p:sldId id="299" r:id="rId9"/>
    <p:sldId id="286" r:id="rId10"/>
    <p:sldId id="301" r:id="rId11"/>
    <p:sldId id="285" r:id="rId12"/>
    <p:sldId id="302" r:id="rId13"/>
    <p:sldId id="297" r:id="rId14"/>
    <p:sldId id="298" r:id="rId15"/>
    <p:sldId id="303" r:id="rId16"/>
    <p:sldId id="292" r:id="rId17"/>
    <p:sldId id="304" r:id="rId18"/>
    <p:sldId id="272" r:id="rId19"/>
    <p:sldId id="296" r:id="rId20"/>
  </p:sldIdLst>
  <p:sldSz cx="9144000" cy="6858000" type="screen4x3"/>
  <p:notesSz cx="6858000" cy="9236075"/>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10" d="100"/>
          <a:sy n="110" d="100"/>
        </p:scale>
        <p:origin x="-1650" y="-90"/>
      </p:cViewPr>
      <p:guideLst>
        <p:guide orient="horz" pos="973"/>
        <p:guide pos="1188"/>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956" tIns="45979" rIns="91956" bIns="45979" rtlCol="0"/>
          <a:lstStyle>
            <a:lvl1pPr algn="r">
              <a:defRPr sz="1200"/>
            </a:lvl1pPr>
          </a:lstStyle>
          <a:p>
            <a:fld id="{2EB98B30-1BD2-4536-9459-AC41928C2B41}" type="datetimeFigureOut">
              <a:rPr lang="en-US" smtClean="0"/>
              <a:pPr/>
              <a:t>3/25/2014</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956" tIns="45979" rIns="91956" bIns="45979"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56" tIns="45979" rIns="91956" bIns="459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1804"/>
          </a:xfrm>
          <a:prstGeom prst="rect">
            <a:avLst/>
          </a:prstGeom>
        </p:spPr>
        <p:txBody>
          <a:bodyPr vert="horz" lIns="91956" tIns="45979" rIns="91956" bIns="45979"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a:t>
            </a:fld>
            <a:endParaRPr lang="en-US"/>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92315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4180465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209289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3909794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724296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2688039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3430293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148007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249466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1371652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2459348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164252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375967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92315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79982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325434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8092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APCD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March 25th, 2014</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Another question…</a:t>
            </a:r>
            <a:endParaRPr lang="en-US" dirty="0"/>
          </a:p>
        </p:txBody>
      </p:sp>
      <p:sp>
        <p:nvSpPr>
          <p:cNvPr id="3" name="Subtitle 2"/>
          <p:cNvSpPr>
            <a:spLocks noGrp="1"/>
          </p:cNvSpPr>
          <p:nvPr>
            <p:ph type="subTitle" idx="1"/>
          </p:nvPr>
        </p:nvSpPr>
        <p:spPr/>
        <p:txBody>
          <a:bodyPr/>
          <a:lstStyle/>
          <a:p>
            <a:r>
              <a:rPr lang="en-US" u="sng" dirty="0" smtClean="0"/>
              <a:t>Question</a:t>
            </a:r>
            <a:r>
              <a:rPr lang="en-US" dirty="0" smtClean="0"/>
              <a:t>:</a:t>
            </a:r>
            <a:r>
              <a:rPr lang="en-US" dirty="0"/>
              <a:t> </a:t>
            </a:r>
            <a:endParaRPr lang="en-US" dirty="0" smtClean="0"/>
          </a:p>
          <a:p>
            <a:r>
              <a:rPr lang="en-US" dirty="0" smtClean="0"/>
              <a:t>There </a:t>
            </a:r>
            <a:r>
              <a:rPr lang="en-US" dirty="0"/>
              <a:t>are member IDs and subscriber IDs that appear in the medical and pharmaceutical claims data that are not in the member eligibility files. What are these and how do we deal with them? </a:t>
            </a:r>
          </a:p>
          <a:p>
            <a:endParaRPr lang="en-US" dirty="0" smtClean="0"/>
          </a:p>
          <a:p>
            <a:pPr lvl="0"/>
            <a:endParaRPr lang="en-US" dirty="0"/>
          </a:p>
        </p:txBody>
      </p:sp>
    </p:spTree>
    <p:extLst>
      <p:ext uri="{BB962C8B-B14F-4D97-AF65-F5344CB8AC3E}">
        <p14:creationId xmlns:p14="http://schemas.microsoft.com/office/powerpoint/2010/main" val="4014337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Linking Rx and Medical Claims?</a:t>
            </a:r>
          </a:p>
        </p:txBody>
      </p:sp>
      <p:sp>
        <p:nvSpPr>
          <p:cNvPr id="3" name="Subtitle 2"/>
          <p:cNvSpPr>
            <a:spLocks noGrp="1"/>
          </p:cNvSpPr>
          <p:nvPr>
            <p:ph type="subTitle" idx="1"/>
          </p:nvPr>
        </p:nvSpPr>
        <p:spPr/>
        <p:txBody>
          <a:bodyPr/>
          <a:lstStyle/>
          <a:p>
            <a:r>
              <a:rPr lang="en-US" u="sng" dirty="0"/>
              <a:t>Answer</a:t>
            </a:r>
            <a:r>
              <a:rPr lang="en-US" dirty="0"/>
              <a:t>:</a:t>
            </a:r>
          </a:p>
          <a:p>
            <a:pPr marL="342900" indent="-342900">
              <a:buFont typeface="Arial" panose="020B0604020202020204" pitchFamily="34" charset="0"/>
              <a:buChar char="•"/>
            </a:pPr>
            <a:r>
              <a:rPr lang="en-US" dirty="0"/>
              <a:t>There are instances where insurers receive claims for </a:t>
            </a:r>
            <a:r>
              <a:rPr lang="en-US" dirty="0" smtClean="0"/>
              <a:t>processing that</a:t>
            </a:r>
            <a:r>
              <a:rPr lang="en-US" dirty="0"/>
              <a:t>, due to incomplete information, do not validate against their eligibility data. </a:t>
            </a:r>
            <a:endParaRPr lang="en-US" dirty="0" smtClean="0"/>
          </a:p>
          <a:p>
            <a:pPr marL="342900" indent="-342900">
              <a:buFont typeface="Arial" panose="020B0604020202020204" pitchFamily="34" charset="0"/>
              <a:buChar char="•"/>
            </a:pPr>
            <a:r>
              <a:rPr lang="en-US" dirty="0" smtClean="0"/>
              <a:t>CHIA has observed this and has worked selectively with carriers to resolve.</a:t>
            </a:r>
          </a:p>
          <a:p>
            <a:pPr marL="342900" indent="-342900">
              <a:buFont typeface="Arial" panose="020B0604020202020204" pitchFamily="34" charset="0"/>
              <a:buChar char="•"/>
            </a:pPr>
            <a:r>
              <a:rPr lang="en-US" dirty="0" smtClean="0"/>
              <a:t>Master Patient Index might help to address this, as will future enhancements to CHIA’s QA systems.</a:t>
            </a:r>
          </a:p>
          <a:p>
            <a:pPr marL="342900" indent="-342900">
              <a:buFont typeface="Arial" panose="020B0604020202020204" pitchFamily="34" charset="0"/>
              <a:buChar char="•"/>
            </a:pPr>
            <a:r>
              <a:rPr lang="en-US" dirty="0" smtClean="0"/>
              <a:t>In the meantime, depending on your analysis, you may choose to use the non-matching claims or exclude them.</a:t>
            </a:r>
            <a:endParaRPr lang="en-US" dirty="0"/>
          </a:p>
        </p:txBody>
      </p:sp>
    </p:spTree>
    <p:extLst>
      <p:ext uri="{BB962C8B-B14F-4D97-AF65-F5344CB8AC3E}">
        <p14:creationId xmlns:p14="http://schemas.microsoft.com/office/powerpoint/2010/main" val="2084940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Finding GIC Claims?</a:t>
            </a:r>
            <a:endParaRPr lang="en-US" dirty="0"/>
          </a:p>
        </p:txBody>
      </p:sp>
      <p:sp>
        <p:nvSpPr>
          <p:cNvPr id="3" name="Subtitle 2"/>
          <p:cNvSpPr>
            <a:spLocks noGrp="1"/>
          </p:cNvSpPr>
          <p:nvPr>
            <p:ph type="subTitle" idx="1"/>
          </p:nvPr>
        </p:nvSpPr>
        <p:spPr/>
        <p:txBody>
          <a:bodyPr/>
          <a:lstStyle/>
          <a:p>
            <a:r>
              <a:rPr lang="en-US" u="sng" dirty="0" smtClean="0"/>
              <a:t>Question</a:t>
            </a:r>
            <a:r>
              <a:rPr lang="en-US" dirty="0" smtClean="0"/>
              <a:t>:  </a:t>
            </a:r>
          </a:p>
          <a:p>
            <a:r>
              <a:rPr lang="en-US" dirty="0" smtClean="0"/>
              <a:t>Can </a:t>
            </a:r>
            <a:r>
              <a:rPr lang="en-US" dirty="0"/>
              <a:t>I find the MA </a:t>
            </a:r>
            <a:r>
              <a:rPr lang="en-US" dirty="0" smtClean="0"/>
              <a:t>GIC </a:t>
            </a:r>
            <a:r>
              <a:rPr lang="en-US" dirty="0"/>
              <a:t>claims payers in the APCD if I get the product name</a:t>
            </a:r>
            <a:r>
              <a:rPr lang="en-US" dirty="0" smtClean="0"/>
              <a:t>?</a:t>
            </a:r>
          </a:p>
          <a:p>
            <a:endParaRPr lang="en-US" dirty="0"/>
          </a:p>
          <a:p>
            <a:r>
              <a:rPr lang="en-US" u="sng" dirty="0" smtClean="0"/>
              <a:t>Answer</a:t>
            </a:r>
            <a:r>
              <a:rPr lang="en-US" dirty="0" smtClean="0"/>
              <a:t>:  </a:t>
            </a:r>
          </a:p>
          <a:p>
            <a:r>
              <a:rPr lang="en-US" dirty="0" smtClean="0"/>
              <a:t>You </a:t>
            </a:r>
            <a:r>
              <a:rPr lang="en-US" dirty="0"/>
              <a:t>would need </a:t>
            </a:r>
            <a:r>
              <a:rPr lang="en-US" dirty="0" smtClean="0"/>
              <a:t>ME060, which</a:t>
            </a:r>
            <a:r>
              <a:rPr lang="en-US" dirty="0"/>
              <a:t> </a:t>
            </a:r>
            <a:r>
              <a:rPr lang="en-US" dirty="0" smtClean="0"/>
              <a:t>is </a:t>
            </a:r>
            <a:r>
              <a:rPr lang="en-US" dirty="0"/>
              <a:t>a Level 3 data </a:t>
            </a:r>
            <a:r>
              <a:rPr lang="en-US" dirty="0" smtClean="0"/>
              <a:t>element.</a:t>
            </a:r>
            <a:r>
              <a:rPr lang="en-US" dirty="0"/>
              <a:t> </a:t>
            </a:r>
          </a:p>
        </p:txBody>
      </p:sp>
    </p:spTree>
    <p:extLst>
      <p:ext uri="{BB962C8B-B14F-4D97-AF65-F5344CB8AC3E}">
        <p14:creationId xmlns:p14="http://schemas.microsoft.com/office/powerpoint/2010/main" val="188104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Another question…</a:t>
            </a:r>
            <a:endParaRPr lang="en-US" dirty="0"/>
          </a:p>
        </p:txBody>
      </p:sp>
      <p:sp>
        <p:nvSpPr>
          <p:cNvPr id="3" name="Subtitle 2"/>
          <p:cNvSpPr>
            <a:spLocks noGrp="1"/>
          </p:cNvSpPr>
          <p:nvPr>
            <p:ph type="subTitle" idx="1"/>
          </p:nvPr>
        </p:nvSpPr>
        <p:spPr/>
        <p:txBody>
          <a:bodyPr/>
          <a:lstStyle/>
          <a:p>
            <a:r>
              <a:rPr lang="en-US" u="sng" dirty="0" smtClean="0"/>
              <a:t>Question</a:t>
            </a:r>
            <a:r>
              <a:rPr lang="en-US" dirty="0" smtClean="0"/>
              <a:t>:  </a:t>
            </a:r>
          </a:p>
          <a:p>
            <a:r>
              <a:rPr lang="en-US" dirty="0" smtClean="0"/>
              <a:t>In </a:t>
            </a:r>
            <a:r>
              <a:rPr lang="en-US" dirty="0"/>
              <a:t>the member eligibility file </a:t>
            </a:r>
            <a:r>
              <a:rPr lang="en-US" dirty="0" smtClean="0"/>
              <a:t>there </a:t>
            </a:r>
            <a:r>
              <a:rPr lang="en-US" dirty="0"/>
              <a:t>are fields for spouse plan types and medical </a:t>
            </a:r>
            <a:r>
              <a:rPr lang="en-US" dirty="0" smtClean="0"/>
              <a:t>coverage-GIC </a:t>
            </a:r>
            <a:r>
              <a:rPr lang="en-US" dirty="0" smtClean="0"/>
              <a:t>Only: </a:t>
            </a:r>
            <a:r>
              <a:rPr lang="en-US" dirty="0"/>
              <a:t>will we need these fields for demographic break down by coverage types?  Or would the spouse have their own record in the table</a:t>
            </a:r>
            <a:r>
              <a:rPr lang="en-US" dirty="0" smtClean="0"/>
              <a:t>?</a:t>
            </a:r>
          </a:p>
          <a:p>
            <a:endParaRPr lang="en-US" dirty="0"/>
          </a:p>
        </p:txBody>
      </p:sp>
    </p:spTree>
    <p:extLst>
      <p:ext uri="{BB962C8B-B14F-4D97-AF65-F5344CB8AC3E}">
        <p14:creationId xmlns:p14="http://schemas.microsoft.com/office/powerpoint/2010/main" val="130613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600" dirty="0" smtClean="0"/>
              <a:t>Demographic breakdown by coverage type</a:t>
            </a:r>
            <a:endParaRPr lang="en-US" sz="2600" dirty="0"/>
          </a:p>
        </p:txBody>
      </p:sp>
      <p:sp>
        <p:nvSpPr>
          <p:cNvPr id="3" name="Subtitle 2"/>
          <p:cNvSpPr>
            <a:spLocks noGrp="1"/>
          </p:cNvSpPr>
          <p:nvPr>
            <p:ph type="subTitle" idx="1"/>
          </p:nvPr>
        </p:nvSpPr>
        <p:spPr/>
        <p:txBody>
          <a:bodyPr/>
          <a:lstStyle/>
          <a:p>
            <a:r>
              <a:rPr lang="en-US" u="sng" dirty="0"/>
              <a:t>Answer</a:t>
            </a:r>
            <a:r>
              <a:rPr lang="en-US" dirty="0"/>
              <a:t>:  </a:t>
            </a:r>
            <a:endParaRPr lang="en-US" dirty="0" smtClean="0"/>
          </a:p>
          <a:p>
            <a:pPr marL="342900" indent="-342900">
              <a:buFont typeface="Arial" panose="020B0604020202020204" pitchFamily="34" charset="0"/>
              <a:buChar char="•"/>
            </a:pPr>
            <a:r>
              <a:rPr lang="en-US" dirty="0" smtClean="0"/>
              <a:t>These are Level </a:t>
            </a:r>
            <a:r>
              <a:rPr lang="en-US" dirty="0"/>
              <a:t>3 data elements (ME067-70).  </a:t>
            </a:r>
            <a:endParaRPr lang="en-US" dirty="0" smtClean="0"/>
          </a:p>
          <a:p>
            <a:pPr marL="342900" indent="-342900">
              <a:buFont typeface="Arial" panose="020B0604020202020204" pitchFamily="34" charset="0"/>
              <a:buChar char="•"/>
            </a:pPr>
            <a:r>
              <a:rPr lang="en-US" dirty="0" smtClean="0"/>
              <a:t>Note </a:t>
            </a:r>
            <a:r>
              <a:rPr lang="en-US" dirty="0"/>
              <a:t>they are C fields with a 1% threshold in Release 2.0 (</a:t>
            </a:r>
            <a:r>
              <a:rPr lang="en-US" dirty="0" smtClean="0"/>
              <a:t>Page </a:t>
            </a:r>
            <a:r>
              <a:rPr lang="en-US" dirty="0"/>
              <a:t>21 of the ME </a:t>
            </a:r>
            <a:r>
              <a:rPr lang="en-US" dirty="0" smtClean="0"/>
              <a:t>documentation).</a:t>
            </a:r>
            <a:r>
              <a:rPr lang="en-US" dirty="0"/>
              <a:t>  This means that these </a:t>
            </a:r>
            <a:r>
              <a:rPr lang="en-US" dirty="0" smtClean="0"/>
              <a:t>carrier-defined </a:t>
            </a:r>
            <a:r>
              <a:rPr lang="en-US" dirty="0"/>
              <a:t>reference tables will not be well populated in Release 2.0.  </a:t>
            </a:r>
            <a:endParaRPr lang="en-US" dirty="0" smtClean="0"/>
          </a:p>
          <a:p>
            <a:pPr marL="342900" indent="-342900">
              <a:buFont typeface="Arial" panose="020B0604020202020204" pitchFamily="34" charset="0"/>
              <a:buChar char="•"/>
            </a:pPr>
            <a:r>
              <a:rPr lang="en-US" dirty="0" smtClean="0"/>
              <a:t>The </a:t>
            </a:r>
            <a:r>
              <a:rPr lang="en-US" dirty="0"/>
              <a:t>GIC data elements are coming in as part of </a:t>
            </a:r>
            <a:r>
              <a:rPr lang="en-US" dirty="0" smtClean="0"/>
              <a:t>Version 3 submission (effective Dec. 2013) </a:t>
            </a:r>
            <a:r>
              <a:rPr lang="en-US" dirty="0"/>
              <a:t>and, assuming carriers submit the data, will be in future releases.</a:t>
            </a:r>
          </a:p>
          <a:p>
            <a:endParaRPr lang="en-US" dirty="0"/>
          </a:p>
        </p:txBody>
      </p:sp>
    </p:spTree>
    <p:extLst>
      <p:ext uri="{BB962C8B-B14F-4D97-AF65-F5344CB8AC3E}">
        <p14:creationId xmlns:p14="http://schemas.microsoft.com/office/powerpoint/2010/main" val="2575074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Another question…</a:t>
            </a:r>
            <a:endParaRPr lang="en-US" dirty="0"/>
          </a:p>
        </p:txBody>
      </p:sp>
      <p:sp>
        <p:nvSpPr>
          <p:cNvPr id="3" name="Subtitle 2"/>
          <p:cNvSpPr>
            <a:spLocks noGrp="1"/>
          </p:cNvSpPr>
          <p:nvPr>
            <p:ph type="subTitle" idx="1"/>
          </p:nvPr>
        </p:nvSpPr>
        <p:spPr/>
        <p:txBody>
          <a:bodyPr/>
          <a:lstStyle/>
          <a:p>
            <a:r>
              <a:rPr lang="en-US" u="sng" dirty="0" smtClean="0"/>
              <a:t>Question</a:t>
            </a:r>
            <a:r>
              <a:rPr lang="en-US" dirty="0" smtClean="0"/>
              <a:t>: </a:t>
            </a:r>
          </a:p>
          <a:p>
            <a:r>
              <a:rPr lang="en-US" dirty="0"/>
              <a:t>In the MC003 field, Insurance Code Type, I have a list of descriptions, but the list is missing codes MO and SP.  Are there descriptions for those two codes? </a:t>
            </a:r>
            <a:endParaRPr lang="en-US" dirty="0" smtClean="0"/>
          </a:p>
          <a:p>
            <a:endParaRPr lang="en-US" u="sng" dirty="0"/>
          </a:p>
          <a:p>
            <a:endParaRPr lang="en-US" dirty="0" smtClean="0"/>
          </a:p>
        </p:txBody>
      </p:sp>
    </p:spTree>
    <p:extLst>
      <p:ext uri="{BB962C8B-B14F-4D97-AF65-F5344CB8AC3E}">
        <p14:creationId xmlns:p14="http://schemas.microsoft.com/office/powerpoint/2010/main" val="1331096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Insurance code type descriptions</a:t>
            </a:r>
            <a:endParaRPr lang="en-US" sz="3200" dirty="0"/>
          </a:p>
        </p:txBody>
      </p:sp>
      <p:sp>
        <p:nvSpPr>
          <p:cNvPr id="3" name="Subtitle 2"/>
          <p:cNvSpPr>
            <a:spLocks noGrp="1"/>
          </p:cNvSpPr>
          <p:nvPr>
            <p:ph type="subTitle" idx="1"/>
          </p:nvPr>
        </p:nvSpPr>
        <p:spPr/>
        <p:txBody>
          <a:bodyPr/>
          <a:lstStyle/>
          <a:p>
            <a:r>
              <a:rPr lang="en-US" u="sng" dirty="0"/>
              <a:t>Answer</a:t>
            </a:r>
            <a:r>
              <a:rPr lang="en-US" dirty="0"/>
              <a:t>: </a:t>
            </a:r>
          </a:p>
          <a:p>
            <a:pPr marL="342900" indent="-342900">
              <a:buFont typeface="Arial" panose="020B0604020202020204" pitchFamily="34" charset="0"/>
              <a:buChar char="•"/>
            </a:pPr>
            <a:r>
              <a:rPr lang="en-US" dirty="0" smtClean="0"/>
              <a:t>As reported on Page 14 of the MC file documentation, this </a:t>
            </a:r>
            <a:r>
              <a:rPr lang="en-US" dirty="0"/>
              <a:t>is a “C” level field and thus are not </a:t>
            </a:r>
            <a:r>
              <a:rPr lang="en-US" dirty="0" smtClean="0"/>
              <a:t>edited for compliance against the lookup table.</a:t>
            </a:r>
          </a:p>
          <a:p>
            <a:pPr marL="342900" indent="-342900">
              <a:buFont typeface="Arial" panose="020B0604020202020204" pitchFamily="34" charset="0"/>
              <a:buChar char="•"/>
            </a:pPr>
            <a:r>
              <a:rPr lang="en-US" dirty="0" smtClean="0"/>
              <a:t>MO </a:t>
            </a:r>
            <a:r>
              <a:rPr lang="en-US" dirty="0"/>
              <a:t>is </a:t>
            </a:r>
            <a:r>
              <a:rPr lang="en-US" dirty="0" smtClean="0"/>
              <a:t>likely Medicaid </a:t>
            </a:r>
            <a:r>
              <a:rPr lang="en-US" dirty="0"/>
              <a:t>Managed </a:t>
            </a:r>
            <a:r>
              <a:rPr lang="en-US" dirty="0" smtClean="0"/>
              <a:t>Care.  SP is likely Supplemental Policy</a:t>
            </a:r>
            <a:r>
              <a:rPr lang="en-US" dirty="0"/>
              <a:t>. </a:t>
            </a:r>
          </a:p>
          <a:p>
            <a:endParaRPr lang="en-US" dirty="0"/>
          </a:p>
        </p:txBody>
      </p:sp>
    </p:spTree>
    <p:extLst>
      <p:ext uri="{BB962C8B-B14F-4D97-AF65-F5344CB8AC3E}">
        <p14:creationId xmlns:p14="http://schemas.microsoft.com/office/powerpoint/2010/main" val="3804908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April Dates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latin typeface="+mn-lt"/>
              </a:rPr>
              <a:t>4/8 – Monthly APCD Technical Assistance Group Meeting</a:t>
            </a:r>
          </a:p>
          <a:p>
            <a:pPr marL="342900" indent="-342900">
              <a:buFont typeface="Arial" panose="020B0604020202020204" pitchFamily="34" charset="0"/>
              <a:buChar char="•"/>
            </a:pPr>
            <a:r>
              <a:rPr lang="en-US" sz="2400" dirty="0" smtClean="0">
                <a:latin typeface="+mn-lt"/>
              </a:rPr>
              <a:t>4/22 – Monthly APCD User Workgroup Webinar</a:t>
            </a:r>
          </a:p>
          <a:p>
            <a:pPr marL="342900" indent="-342900">
              <a:buFont typeface="Arial" panose="020B0604020202020204" pitchFamily="34" charset="0"/>
              <a:buChar char="•"/>
            </a:pPr>
            <a:r>
              <a:rPr lang="en-US" sz="2400" dirty="0" smtClean="0">
                <a:latin typeface="+mn-lt"/>
              </a:rPr>
              <a:t>4/24 – Data Release Committee (DRC) Meeting</a:t>
            </a:r>
          </a:p>
          <a:p>
            <a:endParaRPr lang="en-US" sz="2400" dirty="0" smtClean="0">
              <a:latin typeface="+mn-lt"/>
            </a:endParaRPr>
          </a:p>
          <a:p>
            <a:endParaRPr lang="en-US" dirty="0"/>
          </a:p>
        </p:txBody>
      </p:sp>
    </p:spTree>
    <p:extLst>
      <p:ext uri="{BB962C8B-B14F-4D97-AF65-F5344CB8AC3E}">
        <p14:creationId xmlns:p14="http://schemas.microsoft.com/office/powerpoint/2010/main" val="157552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Calibri"/>
              </a:rPr>
              <a:t>Release 2.1 Announcements / Application Information</a:t>
            </a:r>
          </a:p>
          <a:p>
            <a:pPr marL="571500" lvl="0" indent="-571500">
              <a:buFont typeface="+mj-lt"/>
              <a:buAutoNum type="romanUcPeriod"/>
            </a:pPr>
            <a:r>
              <a:rPr lang="en-US" sz="2800" dirty="0" smtClean="0">
                <a:latin typeface="Calibri"/>
              </a:rPr>
              <a:t>Release 2.1 Upgrades</a:t>
            </a:r>
          </a:p>
          <a:p>
            <a:pPr marL="571500" lvl="0" indent="-571500">
              <a:buFont typeface="+mj-lt"/>
              <a:buAutoNum type="romanUcPeriod"/>
            </a:pPr>
            <a:r>
              <a:rPr lang="en-US" sz="2800" dirty="0" smtClean="0">
                <a:latin typeface="Calibri"/>
              </a:rPr>
              <a:t>Questions from Current APCD Users</a:t>
            </a:r>
            <a:endParaRPr lang="en-US" sz="2800" dirty="0" smtClean="0">
              <a:latin typeface="+mn-lt"/>
            </a:endParaRPr>
          </a:p>
          <a:p>
            <a:pPr marL="571500" indent="-571500">
              <a:buFont typeface="+mj-lt"/>
              <a:buAutoNum type="romanUcPeriod"/>
            </a:pPr>
            <a:r>
              <a:rPr lang="en-US" sz="2800" dirty="0" smtClean="0">
                <a:latin typeface="+mn-lt"/>
              </a:rPr>
              <a:t>SME Office Hours</a:t>
            </a:r>
          </a:p>
          <a:p>
            <a:r>
              <a:rPr lang="en-US" sz="2800" dirty="0" smtClean="0">
                <a:latin typeface="+mn-lt"/>
              </a:rPr>
              <a:t> </a:t>
            </a:r>
            <a:endParaRPr lang="en-US" sz="2000" dirty="0">
              <a:latin typeface="+mn-lt"/>
            </a:endParaRPr>
          </a:p>
          <a:p>
            <a:endParaRPr lang="en-US" sz="2000" dirty="0"/>
          </a:p>
        </p:txBody>
      </p:sp>
    </p:spTree>
    <p:extLst>
      <p:ext uri="{BB962C8B-B14F-4D97-AF65-F5344CB8AC3E}">
        <p14:creationId xmlns:p14="http://schemas.microsoft.com/office/powerpoint/2010/main" val="75654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2.1 Features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Same data as in Release 2.0</a:t>
            </a:r>
          </a:p>
          <a:p>
            <a:pPr marL="800100" lvl="1" indent="-342900" algn="l">
              <a:buFont typeface="Arial" panose="020B0604020202020204" pitchFamily="34" charset="0"/>
              <a:buChar char="•"/>
            </a:pPr>
            <a:r>
              <a:rPr lang="en-US" sz="2400" dirty="0" smtClean="0"/>
              <a:t>Dates of service (2009-12 paid thru June 13)</a:t>
            </a:r>
          </a:p>
          <a:p>
            <a:pPr marL="800100" lvl="1" indent="-342900" algn="l">
              <a:buFont typeface="Arial" panose="020B0604020202020204" pitchFamily="34" charset="0"/>
              <a:buChar char="•"/>
            </a:pPr>
            <a:r>
              <a:rPr lang="en-US" sz="2400" dirty="0" smtClean="0"/>
              <a:t>No new data submissions</a:t>
            </a:r>
          </a:p>
          <a:p>
            <a:pPr marL="342900" indent="-342900">
              <a:buFont typeface="Arial" panose="020B0604020202020204" pitchFamily="34" charset="0"/>
              <a:buChar char="•"/>
            </a:pPr>
            <a:r>
              <a:rPr lang="en-US" sz="2400" dirty="0" smtClean="0"/>
              <a:t>Important data enhancements</a:t>
            </a:r>
          </a:p>
          <a:p>
            <a:pPr marL="800100" lvl="1" indent="-342900" algn="l">
              <a:buFont typeface="Arial" panose="020B0604020202020204" pitchFamily="34" charset="0"/>
              <a:buChar char="•"/>
            </a:pPr>
            <a:r>
              <a:rPr lang="en-US" sz="2400" dirty="0" smtClean="0"/>
              <a:t>Highest version flags for three more payers</a:t>
            </a:r>
          </a:p>
          <a:p>
            <a:pPr marL="800100" lvl="1" indent="-342900" algn="l">
              <a:buFont typeface="Arial" panose="020B0604020202020204" pitchFamily="34" charset="0"/>
              <a:buChar char="•"/>
            </a:pPr>
            <a:r>
              <a:rPr lang="en-US" sz="2400" dirty="0" smtClean="0"/>
              <a:t>Master Patient Index</a:t>
            </a:r>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83328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Master Patient Index Preview</a:t>
            </a:r>
            <a:endParaRPr lang="en-US" dirty="0"/>
          </a:p>
        </p:txBody>
      </p:sp>
      <p:sp>
        <p:nvSpPr>
          <p:cNvPr id="3" name="Subtitle 2"/>
          <p:cNvSpPr>
            <a:spLocks noGrp="1"/>
          </p:cNvSpPr>
          <p:nvPr>
            <p:ph type="subTitle" idx="1"/>
          </p:nvPr>
        </p:nvSpPr>
        <p:spPr>
          <a:xfrm>
            <a:off x="485415" y="1895499"/>
            <a:ext cx="8458560" cy="4362426"/>
          </a:xfrm>
        </p:spPr>
        <p:txBody>
          <a:bodyPr/>
          <a:lstStyle/>
          <a:p>
            <a:pPr marL="342900" indent="-342900">
              <a:buFont typeface="Arial" panose="020B0604020202020204" pitchFamily="34" charset="0"/>
              <a:buChar char="•"/>
            </a:pPr>
            <a:r>
              <a:rPr lang="en-US" sz="2400" dirty="0" smtClean="0"/>
              <a:t>Customized probabilistic matching algorithm based on MA APCD data submissions</a:t>
            </a:r>
          </a:p>
          <a:p>
            <a:pPr marL="800100" lvl="1" indent="-342900" algn="l">
              <a:buFont typeface="Arial" panose="020B0604020202020204" pitchFamily="34" charset="0"/>
              <a:buChar char="•"/>
            </a:pPr>
            <a:r>
              <a:rPr lang="en-US" sz="2000" dirty="0" smtClean="0"/>
              <a:t>IBM Initiate Software</a:t>
            </a:r>
          </a:p>
          <a:p>
            <a:pPr marL="800100" lvl="1" indent="-342900" algn="l">
              <a:buFont typeface="Arial" panose="020B0604020202020204" pitchFamily="34" charset="0"/>
              <a:buChar char="•"/>
            </a:pPr>
            <a:r>
              <a:rPr lang="en-US" sz="2000" dirty="0" smtClean="0"/>
              <a:t>More than 12,000 manual reviews by CHIA staff</a:t>
            </a:r>
          </a:p>
          <a:p>
            <a:pPr marL="342900" indent="-342900">
              <a:buFont typeface="Arial" panose="020B0604020202020204" pitchFamily="34" charset="0"/>
              <a:buChar char="•"/>
            </a:pPr>
            <a:r>
              <a:rPr lang="en-US" sz="2400" dirty="0" smtClean="0"/>
              <a:t>Fields used include Member Name, </a:t>
            </a:r>
            <a:r>
              <a:rPr lang="en-US" sz="2400" dirty="0" smtClean="0"/>
              <a:t>Member SSN</a:t>
            </a:r>
            <a:r>
              <a:rPr lang="en-US" sz="2400" dirty="0" smtClean="0"/>
              <a:t>, DOB, Address, Gender, Subscriber SSN, Carrier ID, Org ID</a:t>
            </a:r>
          </a:p>
          <a:p>
            <a:pPr marL="342900" indent="-342900">
              <a:buFont typeface="Arial" panose="020B0604020202020204" pitchFamily="34" charset="0"/>
              <a:buChar char="•"/>
            </a:pPr>
            <a:r>
              <a:rPr lang="en-US" sz="2400" dirty="0" smtClean="0"/>
              <a:t>Resulting data elements</a:t>
            </a:r>
          </a:p>
          <a:p>
            <a:pPr marL="800100" lvl="1" indent="-342900" algn="l">
              <a:buFont typeface="Arial" panose="020B0604020202020204" pitchFamily="34" charset="0"/>
              <a:buChar char="•"/>
            </a:pPr>
            <a:r>
              <a:rPr lang="en-US" sz="2000" dirty="0"/>
              <a:t>EID – Enterprise ID</a:t>
            </a:r>
          </a:p>
          <a:p>
            <a:pPr marL="800100" lvl="1" indent="-342900" algn="l">
              <a:buFont typeface="Arial" panose="020B0604020202020204" pitchFamily="34" charset="0"/>
              <a:buChar char="•"/>
            </a:pPr>
            <a:r>
              <a:rPr lang="en-US" sz="2000" dirty="0"/>
              <a:t>Categorical Variable summarizing “goodness of match”</a:t>
            </a:r>
          </a:p>
          <a:p>
            <a:pPr algn="ctr"/>
            <a:r>
              <a:rPr lang="en-US" b="1" i="1" dirty="0" smtClean="0">
                <a:solidFill>
                  <a:srgbClr val="FF0000"/>
                </a:solidFill>
              </a:rPr>
              <a:t/>
            </a:r>
            <a:br>
              <a:rPr lang="en-US" b="1" i="1" dirty="0" smtClean="0">
                <a:solidFill>
                  <a:srgbClr val="FF0000"/>
                </a:solidFill>
              </a:rPr>
            </a:br>
            <a:r>
              <a:rPr lang="en-US" b="1" i="1" dirty="0" smtClean="0">
                <a:solidFill>
                  <a:srgbClr val="FF0000"/>
                </a:solidFill>
              </a:rPr>
              <a:t>More to follow next month and in Release 2.1 documentation.</a:t>
            </a:r>
            <a:endParaRPr lang="en-US" b="1" i="1" dirty="0">
              <a:solidFill>
                <a:srgbClr val="FF0000"/>
              </a:solidFill>
            </a:endParaRPr>
          </a:p>
        </p:txBody>
      </p:sp>
    </p:spTree>
    <p:extLst>
      <p:ext uri="{BB962C8B-B14F-4D97-AF65-F5344CB8AC3E}">
        <p14:creationId xmlns:p14="http://schemas.microsoft.com/office/powerpoint/2010/main" val="375502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Receiving Release 2.1</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New documentation available on/around April 30</a:t>
            </a:r>
            <a:r>
              <a:rPr lang="en-US" baseline="30000" dirty="0" smtClean="0"/>
              <a:t>th</a:t>
            </a:r>
            <a:r>
              <a:rPr lang="en-US" dirty="0" smtClean="0"/>
              <a:t>, when Release 2.1 goes live</a:t>
            </a:r>
          </a:p>
          <a:p>
            <a:pPr marL="342900" indent="-342900">
              <a:buFont typeface="Arial" panose="020B0604020202020204" pitchFamily="34" charset="0"/>
              <a:buChar char="•"/>
            </a:pPr>
            <a:r>
              <a:rPr lang="en-US" dirty="0" smtClean="0"/>
              <a:t>Fulfillment times are not expected to change (3 months from initial application to delivery of data, on average)</a:t>
            </a:r>
          </a:p>
          <a:p>
            <a:pPr marL="342900" indent="-342900">
              <a:buFont typeface="Arial" panose="020B0604020202020204" pitchFamily="34" charset="0"/>
              <a:buChar char="•"/>
            </a:pPr>
            <a:r>
              <a:rPr lang="en-US" dirty="0" smtClean="0"/>
              <a:t>You can apply for Release 2.1 on current documentation and start the review process now</a:t>
            </a:r>
          </a:p>
        </p:txBody>
      </p:sp>
    </p:spTree>
    <p:extLst>
      <p:ext uri="{BB962C8B-B14F-4D97-AF65-F5344CB8AC3E}">
        <p14:creationId xmlns:p14="http://schemas.microsoft.com/office/powerpoint/2010/main" val="205066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Recent Questions from Users</a:t>
            </a:r>
            <a:endParaRPr lang="en-US" dirty="0"/>
          </a:p>
        </p:txBody>
      </p:sp>
      <p:sp>
        <p:nvSpPr>
          <p:cNvPr id="3" name="Subtitle 2"/>
          <p:cNvSpPr>
            <a:spLocks noGrp="1"/>
          </p:cNvSpPr>
          <p:nvPr>
            <p:ph type="subTitle" idx="1"/>
          </p:nvPr>
        </p:nvSpPr>
        <p:spPr/>
        <p:txBody>
          <a:bodyPr/>
          <a:lstStyle/>
          <a:p>
            <a:pPr lvl="0"/>
            <a:r>
              <a:rPr lang="en-US" u="sng" dirty="0" smtClean="0"/>
              <a:t>Question</a:t>
            </a:r>
            <a:r>
              <a:rPr lang="en-US" dirty="0" smtClean="0"/>
              <a:t>: </a:t>
            </a:r>
            <a:br>
              <a:rPr lang="en-US" dirty="0" smtClean="0"/>
            </a:br>
            <a:endParaRPr lang="en-US" dirty="0" smtClean="0"/>
          </a:p>
          <a:p>
            <a:pPr lvl="0"/>
            <a:r>
              <a:rPr lang="en-US" dirty="0" smtClean="0"/>
              <a:t>Taking </a:t>
            </a:r>
            <a:r>
              <a:rPr lang="en-US" dirty="0"/>
              <a:t>the [Payer/</a:t>
            </a:r>
            <a:r>
              <a:rPr lang="en-US" dirty="0" err="1"/>
              <a:t>OrgID</a:t>
            </a:r>
            <a:r>
              <a:rPr lang="en-US" dirty="0"/>
              <a:t>] </a:t>
            </a:r>
            <a:r>
              <a:rPr lang="en-US" dirty="0" smtClean="0"/>
              <a:t>and [</a:t>
            </a:r>
            <a:r>
              <a:rPr lang="en-US" dirty="0" err="1" smtClean="0"/>
              <a:t>HashCarrierSpecificUniqueMemebrID</a:t>
            </a:r>
            <a:r>
              <a:rPr lang="en-US" dirty="0"/>
              <a:t>] </a:t>
            </a:r>
            <a:r>
              <a:rPr lang="en-US" dirty="0" smtClean="0"/>
              <a:t>together</a:t>
            </a:r>
            <a:r>
              <a:rPr lang="en-US" dirty="0"/>
              <a:t>, we still have approximately </a:t>
            </a:r>
            <a:r>
              <a:rPr lang="en-US" dirty="0" smtClean="0"/>
              <a:t>15M unique </a:t>
            </a:r>
            <a:r>
              <a:rPr lang="en-US" dirty="0"/>
              <a:t>member </a:t>
            </a:r>
            <a:r>
              <a:rPr lang="en-US" dirty="0" smtClean="0"/>
              <a:t>IDs </a:t>
            </a:r>
            <a:r>
              <a:rPr lang="en-US" dirty="0"/>
              <a:t>per </a:t>
            </a:r>
            <a:r>
              <a:rPr lang="en-US" dirty="0" smtClean="0"/>
              <a:t>year. </a:t>
            </a:r>
            <a:endParaRPr lang="en-US" dirty="0"/>
          </a:p>
          <a:p>
            <a:pPr lvl="0"/>
            <a:endParaRPr lang="en-US" b="1" i="1" dirty="0" smtClean="0">
              <a:solidFill>
                <a:srgbClr val="FF0000"/>
              </a:solidFill>
            </a:endParaRPr>
          </a:p>
          <a:p>
            <a:pPr lvl="0"/>
            <a:r>
              <a:rPr lang="en-US" b="1" i="1" dirty="0" smtClean="0">
                <a:solidFill>
                  <a:srgbClr val="FF0000"/>
                </a:solidFill>
              </a:rPr>
              <a:t>Can </a:t>
            </a:r>
            <a:r>
              <a:rPr lang="en-US" b="1" i="1" dirty="0">
                <a:solidFill>
                  <a:srgbClr val="FF0000"/>
                </a:solidFill>
              </a:rPr>
              <a:t>you explain why there are so many unique ids</a:t>
            </a:r>
            <a:r>
              <a:rPr lang="en-US" b="1" i="1" dirty="0" smtClean="0">
                <a:solidFill>
                  <a:srgbClr val="FF0000"/>
                </a:solidFill>
              </a:rPr>
              <a:t>?</a:t>
            </a:r>
          </a:p>
          <a:p>
            <a:pPr lvl="0"/>
            <a:endParaRPr lang="en-US" dirty="0"/>
          </a:p>
        </p:txBody>
      </p:sp>
    </p:spTree>
    <p:extLst>
      <p:ext uri="{BB962C8B-B14F-4D97-AF65-F5344CB8AC3E}">
        <p14:creationId xmlns:p14="http://schemas.microsoft.com/office/powerpoint/2010/main" val="737962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So</a:t>
            </a:r>
            <a:r>
              <a:rPr lang="en-US" smtClean="0"/>
              <a:t> </a:t>
            </a:r>
            <a:r>
              <a:rPr lang="en-US" dirty="0" smtClean="0"/>
              <a:t>Many Unique Identifiers?</a:t>
            </a:r>
            <a:endParaRPr lang="en-US" dirty="0"/>
          </a:p>
        </p:txBody>
      </p:sp>
      <p:sp>
        <p:nvSpPr>
          <p:cNvPr id="3" name="Subtitle 2"/>
          <p:cNvSpPr>
            <a:spLocks noGrp="1"/>
          </p:cNvSpPr>
          <p:nvPr>
            <p:ph type="subTitle" idx="1"/>
          </p:nvPr>
        </p:nvSpPr>
        <p:spPr/>
        <p:txBody>
          <a:bodyPr/>
          <a:lstStyle/>
          <a:p>
            <a:pPr lvl="0"/>
            <a:r>
              <a:rPr lang="en-US" u="sng" dirty="0"/>
              <a:t>Answer</a:t>
            </a:r>
            <a:r>
              <a:rPr lang="en-US" dirty="0"/>
              <a:t>:</a:t>
            </a:r>
          </a:p>
          <a:p>
            <a:pPr marL="342900" lvl="0" indent="-342900">
              <a:buFont typeface="Arial" panose="020B0604020202020204" pitchFamily="34" charset="0"/>
              <a:buChar char="•"/>
            </a:pPr>
            <a:r>
              <a:rPr lang="en-US" dirty="0" smtClean="0"/>
              <a:t>To </a:t>
            </a:r>
            <a:r>
              <a:rPr lang="en-US" dirty="0"/>
              <a:t>uniquely identify a member within a carrier, use the combination of: [Payer] and [</a:t>
            </a:r>
            <a:r>
              <a:rPr lang="en-US" dirty="0" err="1"/>
              <a:t>CarrierSpecificUniqueMemberID</a:t>
            </a:r>
            <a:r>
              <a:rPr lang="en-US" dirty="0"/>
              <a:t>]. </a:t>
            </a:r>
            <a:endParaRPr lang="en-US" dirty="0" smtClean="0"/>
          </a:p>
          <a:p>
            <a:pPr marL="342900" lvl="0" indent="-342900">
              <a:buFont typeface="Arial" panose="020B0604020202020204" pitchFamily="34" charset="0"/>
              <a:buChar char="•"/>
            </a:pPr>
            <a:r>
              <a:rPr lang="en-US" dirty="0" smtClean="0"/>
              <a:t>We ran internal tests using this method and got similar results as this questioner.  This may be the result of poor data capture on the part of some payers. </a:t>
            </a:r>
            <a:endParaRPr lang="en-US" dirty="0"/>
          </a:p>
          <a:p>
            <a:pPr marL="342900" lvl="0" indent="-342900">
              <a:buFont typeface="Arial" panose="020B0604020202020204" pitchFamily="34" charset="0"/>
              <a:buChar char="•"/>
            </a:pPr>
            <a:r>
              <a:rPr lang="en-US" dirty="0" smtClean="0"/>
              <a:t>Master Patient Index (in Release 2.1) will help </a:t>
            </a:r>
            <a:r>
              <a:rPr lang="en-US" dirty="0"/>
              <a:t>to reduce this number, as it </a:t>
            </a:r>
            <a:r>
              <a:rPr lang="en-US" dirty="0" smtClean="0"/>
              <a:t>uses a matching algorithm to match </a:t>
            </a:r>
            <a:r>
              <a:rPr lang="en-US" dirty="0"/>
              <a:t>members with similar attributes across claims and member eligibility </a:t>
            </a:r>
            <a:r>
              <a:rPr lang="en-US" dirty="0" smtClean="0"/>
              <a:t>files.</a:t>
            </a:r>
            <a:endParaRPr lang="en-US" dirty="0"/>
          </a:p>
          <a:p>
            <a:endParaRPr lang="en-US" dirty="0"/>
          </a:p>
        </p:txBody>
      </p:sp>
    </p:spTree>
    <p:extLst>
      <p:ext uri="{BB962C8B-B14F-4D97-AF65-F5344CB8AC3E}">
        <p14:creationId xmlns:p14="http://schemas.microsoft.com/office/powerpoint/2010/main" val="1487538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Another Question…</a:t>
            </a:r>
            <a:endParaRPr lang="en-US" dirty="0"/>
          </a:p>
        </p:txBody>
      </p:sp>
      <p:sp>
        <p:nvSpPr>
          <p:cNvPr id="3" name="Subtitle 2"/>
          <p:cNvSpPr>
            <a:spLocks noGrp="1"/>
          </p:cNvSpPr>
          <p:nvPr>
            <p:ph type="subTitle" idx="1"/>
          </p:nvPr>
        </p:nvSpPr>
        <p:spPr/>
        <p:txBody>
          <a:bodyPr/>
          <a:lstStyle/>
          <a:p>
            <a:r>
              <a:rPr lang="en-US" u="sng" dirty="0" smtClean="0"/>
              <a:t>Question</a:t>
            </a:r>
            <a:r>
              <a:rPr lang="en-US" dirty="0" smtClean="0"/>
              <a:t>:</a:t>
            </a:r>
            <a:r>
              <a:rPr lang="en-US" dirty="0"/>
              <a:t> </a:t>
            </a:r>
            <a:endParaRPr lang="en-US" dirty="0" smtClean="0"/>
          </a:p>
          <a:p>
            <a:r>
              <a:rPr lang="en-US" dirty="0" smtClean="0"/>
              <a:t>Is </a:t>
            </a:r>
            <a:r>
              <a:rPr lang="en-US" dirty="0"/>
              <a:t>there a way to identify overlap between submissions from carriers and Third Party Administrators in the data and eliminate duplicate enrollees/data? </a:t>
            </a:r>
          </a:p>
          <a:p>
            <a:endParaRPr lang="en-US" dirty="0" smtClean="0"/>
          </a:p>
        </p:txBody>
      </p:sp>
    </p:spTree>
    <p:extLst>
      <p:ext uri="{BB962C8B-B14F-4D97-AF65-F5344CB8AC3E}">
        <p14:creationId xmlns:p14="http://schemas.microsoft.com/office/powerpoint/2010/main" val="427678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Identifying overlap between submissions</a:t>
            </a:r>
            <a:endParaRPr lang="en-US" dirty="0"/>
          </a:p>
        </p:txBody>
      </p:sp>
      <p:sp>
        <p:nvSpPr>
          <p:cNvPr id="3" name="Subtitle 2"/>
          <p:cNvSpPr>
            <a:spLocks noGrp="1"/>
          </p:cNvSpPr>
          <p:nvPr>
            <p:ph type="subTitle" idx="1"/>
          </p:nvPr>
        </p:nvSpPr>
        <p:spPr/>
        <p:txBody>
          <a:bodyPr/>
          <a:lstStyle/>
          <a:p>
            <a:r>
              <a:rPr lang="en-US" u="sng" dirty="0" smtClean="0"/>
              <a:t>Answer</a:t>
            </a:r>
            <a:r>
              <a:rPr lang="en-US" dirty="0" smtClean="0"/>
              <a:t>:</a:t>
            </a:r>
          </a:p>
          <a:p>
            <a:pPr marL="342900" indent="-342900">
              <a:buFont typeface="Arial" panose="020B0604020202020204" pitchFamily="34" charset="0"/>
              <a:buChar char="•"/>
            </a:pPr>
            <a:r>
              <a:rPr lang="en-US" dirty="0" smtClean="0"/>
              <a:t>Use ME028 (</a:t>
            </a:r>
            <a:r>
              <a:rPr lang="en-US" dirty="0"/>
              <a:t>P</a:t>
            </a:r>
            <a:r>
              <a:rPr lang="en-US" dirty="0" smtClean="0"/>
              <a:t>rimary </a:t>
            </a:r>
            <a:r>
              <a:rPr lang="en-US" dirty="0"/>
              <a:t>I</a:t>
            </a:r>
            <a:r>
              <a:rPr lang="en-US" dirty="0" smtClean="0"/>
              <a:t>nsurance Indicator), MC038 (Claim </a:t>
            </a:r>
            <a:r>
              <a:rPr lang="en-US" dirty="0"/>
              <a:t>S</a:t>
            </a:r>
            <a:r>
              <a:rPr lang="en-US" dirty="0" smtClean="0"/>
              <a:t>tatus), MC095 (COB / Third Party Liability), and MC096 (Other Insurance Paid Amount) to capture instances of COB.</a:t>
            </a:r>
          </a:p>
          <a:p>
            <a:pPr marL="342900" indent="-342900">
              <a:buFont typeface="Arial" panose="020B0604020202020204" pitchFamily="34" charset="0"/>
              <a:buChar char="•"/>
            </a:pPr>
            <a:r>
              <a:rPr lang="en-US" dirty="0" smtClean="0"/>
              <a:t>All of these are “A” level fields.</a:t>
            </a:r>
            <a:endParaRPr lang="en-US" dirty="0"/>
          </a:p>
        </p:txBody>
      </p:sp>
    </p:spTree>
    <p:extLst>
      <p:ext uri="{BB962C8B-B14F-4D97-AF65-F5344CB8AC3E}">
        <p14:creationId xmlns:p14="http://schemas.microsoft.com/office/powerpoint/2010/main" val="1640002588"/>
      </p:ext>
    </p:extLst>
  </p:cSld>
  <p:clrMapOvr>
    <a:masterClrMapping/>
  </p:clrMapOvr>
</p:sld>
</file>

<file path=ppt/theme/theme1.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1939</TotalTime>
  <Words>711</Words>
  <Application>Microsoft Office PowerPoint</Application>
  <PresentationFormat>On-screen Show (4:3)</PresentationFormat>
  <Paragraphs>102</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HIT January 2014</vt:lpstr>
      <vt:lpstr>content option A</vt:lpstr>
      <vt:lpstr>Monthly APCD User Workgroup Webinar</vt:lpstr>
      <vt:lpstr>Agenda</vt:lpstr>
      <vt:lpstr>Release 2.1 Features</vt:lpstr>
      <vt:lpstr>Master Patient Index Preview</vt:lpstr>
      <vt:lpstr>Receiving Release 2.1</vt:lpstr>
      <vt:lpstr>Recent Questions from Users</vt:lpstr>
      <vt:lpstr>So Many Unique Identifiers?</vt:lpstr>
      <vt:lpstr>Another Question…</vt:lpstr>
      <vt:lpstr>Identifying overlap between submissions</vt:lpstr>
      <vt:lpstr>Another question…</vt:lpstr>
      <vt:lpstr>Linking Rx and Medical Claims?</vt:lpstr>
      <vt:lpstr>Finding GIC Claims?</vt:lpstr>
      <vt:lpstr>Another question…</vt:lpstr>
      <vt:lpstr>Demographic breakdown by coverage type</vt:lpstr>
      <vt:lpstr>Another question…</vt:lpstr>
      <vt:lpstr>Insurance code type descriptions</vt:lpstr>
      <vt:lpstr>April Dates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sysadmin</cp:lastModifiedBy>
  <cp:revision>51</cp:revision>
  <cp:lastPrinted>2014-03-25T16:59:01Z</cp:lastPrinted>
  <dcterms:created xsi:type="dcterms:W3CDTF">2014-01-20T16:49:18Z</dcterms:created>
  <dcterms:modified xsi:type="dcterms:W3CDTF">2014-03-25T17:48:33Z</dcterms:modified>
</cp:coreProperties>
</file>