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7" r:id="rId2"/>
    <p:sldMasterId id="2147483681" r:id="rId3"/>
  </p:sldMasterIdLst>
  <p:notesMasterIdLst>
    <p:notesMasterId r:id="rId23"/>
  </p:notesMasterIdLst>
  <p:sldIdLst>
    <p:sldId id="256" r:id="rId4"/>
    <p:sldId id="264" r:id="rId5"/>
    <p:sldId id="295" r:id="rId6"/>
    <p:sldId id="300" r:id="rId7"/>
    <p:sldId id="307" r:id="rId8"/>
    <p:sldId id="310" r:id="rId9"/>
    <p:sldId id="308" r:id="rId10"/>
    <p:sldId id="311" r:id="rId11"/>
    <p:sldId id="316" r:id="rId12"/>
    <p:sldId id="302" r:id="rId13"/>
    <p:sldId id="314" r:id="rId14"/>
    <p:sldId id="305" r:id="rId15"/>
    <p:sldId id="306" r:id="rId16"/>
    <p:sldId id="304" r:id="rId17"/>
    <p:sldId id="303" r:id="rId18"/>
    <p:sldId id="315" r:id="rId19"/>
    <p:sldId id="294" r:id="rId20"/>
    <p:sldId id="272" r:id="rId21"/>
    <p:sldId id="296" r:id="rId22"/>
  </p:sldIdLst>
  <p:sldSz cx="9144000" cy="6858000" type="screen4x3"/>
  <p:notesSz cx="7010400" cy="923607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73">
          <p15:clr>
            <a:srgbClr val="A4A3A4"/>
          </p15:clr>
        </p15:guide>
        <p15:guide id="2" pos="118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6" autoAdjust="0"/>
    <p:restoredTop sz="94703" autoAdjust="0"/>
  </p:normalViewPr>
  <p:slideViewPr>
    <p:cSldViewPr snapToGrid="0" snapToObjects="1" showGuides="1">
      <p:cViewPr varScale="1">
        <p:scale>
          <a:sx n="98" d="100"/>
          <a:sy n="98" d="100"/>
        </p:scale>
        <p:origin x="1896" y="90"/>
      </p:cViewPr>
      <p:guideLst>
        <p:guide orient="horz" pos="973"/>
        <p:guide pos="1188"/>
      </p:guideLst>
    </p:cSldViewPr>
  </p:slideViewPr>
  <p:outlineViewPr>
    <p:cViewPr>
      <p:scale>
        <a:sx n="33" d="100"/>
        <a:sy n="33" d="100"/>
      </p:scale>
      <p:origin x="0" y="4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83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1956" tIns="45979" rIns="91956" bIns="459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1956" tIns="45979" rIns="91956" bIns="45979" rtlCol="0"/>
          <a:lstStyle>
            <a:lvl1pPr algn="r">
              <a:defRPr sz="1200"/>
            </a:lvl1pPr>
          </a:lstStyle>
          <a:p>
            <a:fld id="{2EB98B30-1BD2-4536-9459-AC41928C2B41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56" tIns="45979" rIns="91956" bIns="4597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956" tIns="45979" rIns="91956" bIns="4597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1804"/>
          </a:xfrm>
          <a:prstGeom prst="rect">
            <a:avLst/>
          </a:prstGeom>
        </p:spPr>
        <p:txBody>
          <a:bodyPr vert="horz" lIns="91956" tIns="45979" rIns="91956" bIns="459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1804"/>
          </a:xfrm>
          <a:prstGeom prst="rect">
            <a:avLst/>
          </a:prstGeom>
        </p:spPr>
        <p:txBody>
          <a:bodyPr vert="horz" lIns="91956" tIns="45979" rIns="91956" bIns="45979" rtlCol="0" anchor="b"/>
          <a:lstStyle>
            <a:lvl1pPr algn="r">
              <a:defRPr sz="1200"/>
            </a:lvl1pPr>
          </a:lstStyle>
          <a:p>
            <a:fld id="{8904872D-EBD7-405C-8347-3ECF78F409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115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110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920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20B636-349E-604B-BDD8-A11FE0641D37}" type="slidenum">
              <a:rPr lang="en-US"/>
              <a:pPr/>
              <a:t>5</a:t>
            </a:fld>
            <a:endParaRPr lang="en-US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263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6E82FC-377B-F240-A7C3-39D9E55C5593}" type="slidenum">
              <a:rPr lang="en-US"/>
              <a:pPr/>
              <a:t>7</a:t>
            </a:fld>
            <a:endParaRPr lang="en-US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1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544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2B98ED93-4A01-4FC3-9843-6F48A89C50E1}" type="slidenum">
              <a:rPr lang="en-US" altLang="en-US" smtClean="0">
                <a:solidFill>
                  <a:prstClr val="black"/>
                </a:solidFill>
              </a:rPr>
              <a:pPr eaLnBrk="1" hangingPunct="1"/>
              <a:t>9</a:t>
            </a:fld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4" y="4386190"/>
            <a:ext cx="5146675" cy="415749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7208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0072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19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589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ex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4638" y="1195700"/>
            <a:ext cx="8147660" cy="45545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704638" y="1900590"/>
            <a:ext cx="7611814" cy="2687792"/>
          </a:xfrm>
        </p:spPr>
        <p:txBody>
          <a:bodyPr/>
          <a:lstStyle>
            <a:lvl2pPr>
              <a:defRPr>
                <a:latin typeface="Arial"/>
                <a:cs typeface="Arial"/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Bullet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Title  |  Name, Position Title  |  Date       </a:t>
            </a:r>
            <a:fld id="{2548CC2D-D126-AE45-A823-B3BC8C3553AC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616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546100" y="2497138"/>
            <a:ext cx="80391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Title</a:t>
            </a:r>
            <a:br>
              <a:rPr lang="en-US" dirty="0" smtClean="0"/>
            </a:br>
            <a:r>
              <a:rPr lang="en-US" dirty="0" smtClean="0"/>
              <a:t>Title 2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546100" y="3752850"/>
            <a:ext cx="8221663" cy="1065213"/>
          </a:xfrm>
        </p:spPr>
        <p:txBody>
          <a:bodyPr/>
          <a:lstStyle/>
          <a:p>
            <a:pPr lvl="0"/>
            <a:r>
              <a:rPr lang="en-US" dirty="0" smtClean="0"/>
              <a:t>Name, Position Title  |  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3440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98092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1"/>
          <p:cNvSpPr>
            <a:spLocks noChangeShapeType="1"/>
          </p:cNvSpPr>
          <p:nvPr userDrawn="1"/>
        </p:nvSpPr>
        <p:spPr bwMode="auto">
          <a:xfrm>
            <a:off x="434975" y="1017588"/>
            <a:ext cx="4035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>
              <a:spcBef>
                <a:spcPct val="20000"/>
              </a:spcBef>
              <a:buClr>
                <a:srgbClr val="A4111B"/>
              </a:buClr>
              <a:buFont typeface="Wingdings 3" pitchFamily="18" charset="2"/>
              <a:buNone/>
            </a:pPr>
            <a:endParaRPr lang="en-US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" name="Text Box 22"/>
          <p:cNvSpPr txBox="1">
            <a:spLocks noChangeArrowheads="1"/>
          </p:cNvSpPr>
          <p:nvPr userDrawn="1"/>
        </p:nvSpPr>
        <p:spPr bwMode="auto">
          <a:xfrm>
            <a:off x="355600" y="5842000"/>
            <a:ext cx="28781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914400">
              <a:spcBef>
                <a:spcPct val="50000"/>
              </a:spcBef>
            </a:pPr>
            <a:fld id="{7A7EFDBA-2EF7-4CD1-AF3B-3EE8C0864E61}" type="datetime3">
              <a:rPr lang="en-US" altLang="en-US" sz="1200">
                <a:solidFill>
                  <a:srgbClr val="000000"/>
                </a:solidFill>
              </a:rPr>
              <a:pPr defTabSz="914400">
                <a:spcBef>
                  <a:spcPct val="50000"/>
                </a:spcBef>
              </a:pPr>
              <a:t>28 April 2014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pic>
        <p:nvPicPr>
          <p:cNvPr id="6" name="Picture 34" descr="white green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3" y="2663825"/>
            <a:ext cx="8586787" cy="223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5"/>
          <p:cNvSpPr>
            <a:spLocks noChangeArrowheads="1"/>
          </p:cNvSpPr>
          <p:nvPr userDrawn="1"/>
        </p:nvSpPr>
        <p:spPr bwMode="black">
          <a:xfrm>
            <a:off x="7589838" y="6537325"/>
            <a:ext cx="13716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defTabSz="914400" eaLnBrk="1" hangingPunct="1">
              <a:spcBef>
                <a:spcPct val="20000"/>
              </a:spcBef>
              <a:buClr>
                <a:srgbClr val="A4111B"/>
              </a:buClr>
              <a:buFont typeface="Wingdings 3" pitchFamily="18" charset="2"/>
              <a:buNone/>
            </a:pPr>
            <a:r>
              <a:rPr lang="en-US" altLang="en-US" sz="800">
                <a:solidFill>
                  <a:srgbClr val="000000"/>
                </a:solidFill>
              </a:rPr>
              <a:t>© 2011 IBM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8" name="Picture 6" descr="R120_G137_B251-200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75" y="455613"/>
            <a:ext cx="588963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15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55600" y="1863725"/>
            <a:ext cx="4135438" cy="749300"/>
          </a:xfrm>
          <a:ln algn="ctr"/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A4111B"/>
              </a:buClr>
              <a:buFont typeface="Wingdings 3" pitchFamily="18" charset="2"/>
              <a:buNone/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215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55600" y="4975225"/>
            <a:ext cx="4130675" cy="274638"/>
          </a:xfrm>
        </p:spPr>
        <p:txBody>
          <a:bodyPr>
            <a:spAutoFit/>
          </a:bodyPr>
          <a:lstStyle>
            <a:lvl1pPr marL="0" indent="0">
              <a:buFont typeface="Wingdings 3" pitchFamily="18" charset="2"/>
              <a:buNone/>
              <a:defRPr sz="1200" b="1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9535713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7350" y="431346"/>
            <a:ext cx="8756650" cy="84137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588" y="1382485"/>
            <a:ext cx="8418512" cy="456428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4033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29621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2588" y="1000125"/>
            <a:ext cx="4132262" cy="4946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7250" y="1000125"/>
            <a:ext cx="4133850" cy="4946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654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ext char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704638" y="1195700"/>
            <a:ext cx="8147660" cy="45545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704638" y="1866138"/>
            <a:ext cx="7734717" cy="123102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Bullet</a:t>
            </a:r>
          </a:p>
        </p:txBody>
      </p:sp>
      <p:sp>
        <p:nvSpPr>
          <p:cNvPr id="9" name="Chart Placeholder 8"/>
          <p:cNvSpPr>
            <a:spLocks noGrp="1"/>
          </p:cNvSpPr>
          <p:nvPr>
            <p:ph type="chart" sz="quarter" idx="12"/>
          </p:nvPr>
        </p:nvSpPr>
        <p:spPr>
          <a:xfrm>
            <a:off x="959155" y="3195638"/>
            <a:ext cx="6915150" cy="2720975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Title  |  Name, Position Title  |  Date       </a:t>
            </a:r>
            <a:fld id="{177842BD-5C13-F640-91D6-10A494791A7D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8163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2180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2290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25395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9818406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54711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1655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24675" y="104775"/>
            <a:ext cx="2189163" cy="584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7188" y="104775"/>
            <a:ext cx="6415087" cy="5842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675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9C83-62AE-4C40-983D-6EB0EF7F37A0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signaturelogoSQ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763" y="455613"/>
            <a:ext cx="1227137" cy="12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" name="Straight Connector 17"/>
          <p:cNvCxnSpPr/>
          <p:nvPr/>
        </p:nvCxnSpPr>
        <p:spPr>
          <a:xfrm flipV="1">
            <a:off x="704850" y="6351588"/>
            <a:ext cx="8020050" cy="381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52" name="Title Placeholder 1"/>
          <p:cNvSpPr>
            <a:spLocks noGrp="1"/>
          </p:cNvSpPr>
          <p:nvPr>
            <p:ph type="title"/>
          </p:nvPr>
        </p:nvSpPr>
        <p:spPr bwMode="auto">
          <a:xfrm>
            <a:off x="704850" y="1195388"/>
            <a:ext cx="814705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mv="urn:schemas-microsoft-com:mac:vml" xmlns:mc="http://schemas.openxmlformats.org/markup-compatibility/2006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04850" y="1903413"/>
            <a:ext cx="822960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mv="urn:schemas-microsoft-com:mac:vml" xmlns:mc="http://schemas.openxmlformats.org/markup-compatibility/2006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Bullet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829300" y="63500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Title  |  Name, Position Title  |  Date       </a:t>
            </a:r>
            <a:fld id="{991A67FE-21E2-BA4B-95F0-61DAAE58B1B4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2400" b="1" kern="1200">
          <a:solidFill>
            <a:schemeClr val="tx1"/>
          </a:solidFill>
          <a:latin typeface="Times"/>
          <a:ea typeface="ＭＳ Ｐゴシック" charset="0"/>
          <a:cs typeface="Times"/>
        </a:defRPr>
      </a:lvl1pPr>
      <a:lvl2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9pPr>
    </p:titleStyle>
    <p:bodyStyle>
      <a:lvl1pPr algn="l" defTabSz="457200" rtl="0" fontAlgn="base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marL="914400" indent="-457200" algn="l" defTabSz="457200" rtl="0" fontAlgn="base">
        <a:spcBef>
          <a:spcPts val="1500"/>
        </a:spcBef>
        <a:spcAft>
          <a:spcPct val="0"/>
        </a:spcAft>
        <a:buFont typeface="Wingdings" charset="0"/>
        <a:buChar char="§"/>
        <a:defRPr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29C83-62AE-4C40-983D-6EB0EF7F37A0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1CF7A-3B80-804E-8F86-4FAB9875F9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2"/>
          <p:cNvSpPr>
            <a:spLocks noGrp="1" noChangeArrowheads="1"/>
          </p:cNvSpPr>
          <p:nvPr>
            <p:ph type="title"/>
          </p:nvPr>
        </p:nvSpPr>
        <p:spPr bwMode="auto">
          <a:xfrm>
            <a:off x="357188" y="104775"/>
            <a:ext cx="8756650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2588" y="1000125"/>
            <a:ext cx="8418512" cy="494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Text Box 40"/>
          <p:cNvSpPr txBox="1">
            <a:spLocks noChangeArrowheads="1"/>
          </p:cNvSpPr>
          <p:nvPr userDrawn="1"/>
        </p:nvSpPr>
        <p:spPr bwMode="auto">
          <a:xfrm>
            <a:off x="368300" y="6434138"/>
            <a:ext cx="30797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914400" eaLnBrk="1" hangingPunct="1">
              <a:spcBef>
                <a:spcPct val="20000"/>
              </a:spcBef>
              <a:buClr>
                <a:srgbClr val="A4111B"/>
              </a:buClr>
              <a:buFont typeface="Wingdings 3" pitchFamily="18" charset="2"/>
              <a:buNone/>
            </a:pPr>
            <a:fld id="{918C0AF2-9AE7-4C00-990C-AC67AF4C60B9}" type="slidenum">
              <a:rPr lang="en-US" altLang="en-US" sz="800">
                <a:solidFill>
                  <a:srgbClr val="000000"/>
                </a:solidFill>
              </a:rPr>
              <a:pPr defTabSz="914400" eaLnBrk="1" hangingPunct="1">
                <a:spcBef>
                  <a:spcPct val="20000"/>
                </a:spcBef>
                <a:buClr>
                  <a:srgbClr val="A4111B"/>
                </a:buClr>
                <a:buFont typeface="Wingdings 3" pitchFamily="18" charset="2"/>
                <a:buNone/>
              </a:pPr>
              <a:t>‹#›</a:t>
            </a:fld>
            <a:endParaRPr lang="en-US" altLang="en-US" sz="800">
              <a:solidFill>
                <a:srgbClr val="000000"/>
              </a:solidFill>
            </a:endParaRPr>
          </a:p>
        </p:txBody>
      </p:sp>
      <p:pic>
        <p:nvPicPr>
          <p:cNvPr id="1029" name="Picture 20" descr="white-green-banner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6"/>
          <p:cNvSpPr>
            <a:spLocks noChangeArrowheads="1"/>
          </p:cNvSpPr>
          <p:nvPr userDrawn="1"/>
        </p:nvSpPr>
        <p:spPr bwMode="black">
          <a:xfrm>
            <a:off x="7589838" y="6537325"/>
            <a:ext cx="13716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defTabSz="914400" eaLnBrk="1" hangingPunct="1">
              <a:spcBef>
                <a:spcPct val="20000"/>
              </a:spcBef>
              <a:buClr>
                <a:srgbClr val="A4111B"/>
              </a:buClr>
              <a:buFont typeface="Wingdings 3" pitchFamily="18" charset="2"/>
              <a:buNone/>
            </a:pPr>
            <a:r>
              <a:rPr lang="en-US" altLang="en-US" sz="800">
                <a:solidFill>
                  <a:srgbClr val="000000"/>
                </a:solidFill>
              </a:rPr>
              <a:t>© 2010 IBM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" name="Rectangle 7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182563" y="6537325"/>
            <a:ext cx="36671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 defTabSz="914400">
              <a:spcBef>
                <a:spcPct val="20000"/>
              </a:spcBef>
              <a:buClr>
                <a:srgbClr val="A4111B"/>
              </a:buClr>
              <a:buFont typeface="Wingdings 3" pitchFamily="18" charset="2"/>
              <a:buNone/>
              <a:defRPr/>
            </a:pPr>
            <a:fld id="{9CCAA0B8-294F-4145-8F6F-DEB962B122A2}" type="slidenum">
              <a:rPr lang="en-US">
                <a:solidFill>
                  <a:srgbClr val="000000"/>
                </a:solidFill>
              </a:rPr>
              <a:pPr defTabSz="914400">
                <a:spcBef>
                  <a:spcPct val="20000"/>
                </a:spcBef>
                <a:buClr>
                  <a:srgbClr val="A4111B"/>
                </a:buClr>
                <a:buFont typeface="Wingdings 3" pitchFamily="18" charset="2"/>
                <a:buNone/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554163" y="6537325"/>
            <a:ext cx="59436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 defTabSz="914400">
              <a:spcBef>
                <a:spcPct val="20000"/>
              </a:spcBef>
              <a:buClr>
                <a:srgbClr val="A4111B"/>
              </a:buClr>
              <a:buFont typeface="Wingdings 3" pitchFamily="18" charset="2"/>
              <a:buNone/>
              <a:defRPr/>
            </a:pPr>
            <a:r>
              <a:rPr lang="en-US">
                <a:solidFill>
                  <a:srgbClr val="000000"/>
                </a:solidFill>
              </a:rPr>
              <a:t>IBM Confidential</a:t>
            </a:r>
          </a:p>
        </p:txBody>
      </p:sp>
      <p:sp>
        <p:nvSpPr>
          <p:cNvPr id="12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49275" y="6537325"/>
            <a:ext cx="100488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 defTabSz="914400">
              <a:spcBef>
                <a:spcPct val="20000"/>
              </a:spcBef>
              <a:buClr>
                <a:srgbClr val="A4111B"/>
              </a:buClr>
              <a:buFont typeface="Wingdings 3" pitchFamily="18" charset="2"/>
              <a:buNone/>
              <a:defRPr/>
            </a:pPr>
            <a:fld id="{86CB4EF2-740B-4EA0-83E6-8DA211B78AA7}" type="datetime3">
              <a:rPr lang="en-US">
                <a:solidFill>
                  <a:srgbClr val="000000"/>
                </a:solidFill>
              </a:rPr>
              <a:pPr defTabSz="914400">
                <a:spcBef>
                  <a:spcPct val="20000"/>
                </a:spcBef>
                <a:buClr>
                  <a:srgbClr val="A4111B"/>
                </a:buClr>
                <a:buFont typeface="Wingdings 3" pitchFamily="18" charset="2"/>
                <a:buNone/>
                <a:defRPr/>
              </a:pPr>
              <a:t>28 April 2014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034" name="Picture 6" descr="R120_G137_B251-200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5138" y="444500"/>
            <a:ext cx="588962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9156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2B5C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2B5C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2B5C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2B5C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2B5C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2B5C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2B5C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2B5C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2B5C"/>
          </a:solidFill>
          <a:latin typeface="Arial" charset="0"/>
        </a:defRPr>
      </a:lvl9pPr>
    </p:titleStyle>
    <p:bodyStyle>
      <a:lvl1pPr marL="177800" indent="-177800" algn="l" rtl="0" eaLnBrk="0" fontAlgn="base" hangingPunct="0">
        <a:spcBef>
          <a:spcPct val="30000"/>
        </a:spcBef>
        <a:spcAft>
          <a:spcPct val="0"/>
        </a:spcAft>
        <a:buClr>
          <a:schemeClr val="hlink"/>
        </a:buClr>
        <a:buFont typeface="Wingdings 3" pitchFamily="18" charset="2"/>
        <a:buChar char="ê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71500" indent="-166688" algn="l" rtl="0" eaLnBrk="0" fontAlgn="base" hangingPunct="0">
        <a:spcBef>
          <a:spcPct val="30000"/>
        </a:spcBef>
        <a:spcAft>
          <a:spcPct val="0"/>
        </a:spcAft>
        <a:buClr>
          <a:schemeClr val="hlink"/>
        </a:buClr>
        <a:buSzPct val="120000"/>
        <a:buFont typeface="Wingdings 3" pitchFamily="18" charset="2"/>
        <a:buChar char="­"/>
        <a:defRPr>
          <a:solidFill>
            <a:schemeClr val="tx1"/>
          </a:solidFill>
          <a:latin typeface="+mn-lt"/>
        </a:defRPr>
      </a:lvl2pPr>
      <a:lvl3pPr marL="919163" indent="-171450" algn="l" rtl="0" eaLnBrk="0" fontAlgn="base" hangingPunct="0">
        <a:spcBef>
          <a:spcPct val="30000"/>
        </a:spcBef>
        <a:spcAft>
          <a:spcPct val="0"/>
        </a:spcAft>
        <a:buClr>
          <a:schemeClr val="hlink"/>
        </a:buClr>
        <a:buFont typeface="Arial" pitchFamily="34" charset="0"/>
        <a:buChar char="›"/>
        <a:defRPr sz="1600">
          <a:solidFill>
            <a:schemeClr val="tx1"/>
          </a:solidFill>
          <a:latin typeface="+mn-lt"/>
        </a:defRPr>
      </a:lvl3pPr>
      <a:lvl4pPr marL="1204913" indent="-171450" algn="l" rtl="0" eaLnBrk="0" fontAlgn="base" hangingPunct="0">
        <a:spcBef>
          <a:spcPct val="30000"/>
        </a:spcBef>
        <a:spcAft>
          <a:spcPct val="0"/>
        </a:spcAft>
        <a:buClr>
          <a:schemeClr val="hlink"/>
        </a:buClr>
        <a:buChar char="•"/>
        <a:defRPr sz="1400">
          <a:solidFill>
            <a:schemeClr val="tx1"/>
          </a:solidFill>
          <a:latin typeface="+mn-lt"/>
        </a:defRPr>
      </a:lvl4pPr>
      <a:lvl5pPr marL="1490663" indent="-171450" algn="l" rtl="0" eaLnBrk="0" fontAlgn="base" hangingPunct="0">
        <a:spcBef>
          <a:spcPct val="30000"/>
        </a:spcBef>
        <a:spcAft>
          <a:spcPct val="0"/>
        </a:spcAft>
        <a:buClr>
          <a:schemeClr val="hlink"/>
        </a:buClr>
        <a:buSzPct val="80000"/>
        <a:buFont typeface="Arial" pitchFamily="34" charset="0"/>
        <a:buChar char="○"/>
        <a:defRPr sz="1200">
          <a:solidFill>
            <a:schemeClr val="tx1"/>
          </a:solidFill>
          <a:latin typeface="+mn-lt"/>
        </a:defRPr>
      </a:lvl5pPr>
      <a:lvl6pPr marL="1947863" indent="-171450" algn="l" rtl="0" fontAlgn="base">
        <a:spcBef>
          <a:spcPct val="30000"/>
        </a:spcBef>
        <a:spcAft>
          <a:spcPct val="0"/>
        </a:spcAft>
        <a:buClr>
          <a:schemeClr val="hlink"/>
        </a:buClr>
        <a:buSzPct val="80000"/>
        <a:buFont typeface="Arial" charset="0"/>
        <a:buChar char="○"/>
        <a:defRPr sz="1200">
          <a:solidFill>
            <a:schemeClr val="tx1"/>
          </a:solidFill>
          <a:latin typeface="+mn-lt"/>
        </a:defRPr>
      </a:lvl6pPr>
      <a:lvl7pPr marL="2405063" indent="-171450" algn="l" rtl="0" fontAlgn="base">
        <a:spcBef>
          <a:spcPct val="30000"/>
        </a:spcBef>
        <a:spcAft>
          <a:spcPct val="0"/>
        </a:spcAft>
        <a:buClr>
          <a:schemeClr val="hlink"/>
        </a:buClr>
        <a:buSzPct val="80000"/>
        <a:buFont typeface="Arial" charset="0"/>
        <a:buChar char="○"/>
        <a:defRPr sz="1200">
          <a:solidFill>
            <a:schemeClr val="tx1"/>
          </a:solidFill>
          <a:latin typeface="+mn-lt"/>
        </a:defRPr>
      </a:lvl7pPr>
      <a:lvl8pPr marL="2862263" indent="-171450" algn="l" rtl="0" fontAlgn="base">
        <a:spcBef>
          <a:spcPct val="30000"/>
        </a:spcBef>
        <a:spcAft>
          <a:spcPct val="0"/>
        </a:spcAft>
        <a:buClr>
          <a:schemeClr val="hlink"/>
        </a:buClr>
        <a:buSzPct val="80000"/>
        <a:buFont typeface="Arial" charset="0"/>
        <a:buChar char="○"/>
        <a:defRPr sz="1200">
          <a:solidFill>
            <a:schemeClr val="tx1"/>
          </a:solidFill>
          <a:latin typeface="+mn-lt"/>
        </a:defRPr>
      </a:lvl8pPr>
      <a:lvl9pPr marL="3319463" indent="-171450" algn="l" rtl="0" fontAlgn="base">
        <a:spcBef>
          <a:spcPct val="30000"/>
        </a:spcBef>
        <a:spcAft>
          <a:spcPct val="0"/>
        </a:spcAft>
        <a:buClr>
          <a:schemeClr val="hlink"/>
        </a:buClr>
        <a:buSzPct val="80000"/>
        <a:buFont typeface="Arial" charset="0"/>
        <a:buChar char="○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CHIA-APCD@state.ma.u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Relationship Id="rId5" Type="http://schemas.openxmlformats.org/officeDocument/2006/relationships/hyperlink" Target="mailto:casemix.data@state.ma.us" TargetMode="External"/><Relationship Id="rId4" Type="http://schemas.openxmlformats.org/officeDocument/2006/relationships/hyperlink" Target="mailto:apcd.data@state.ma.u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itle 1"/>
          <p:cNvSpPr>
            <a:spLocks noGrp="1"/>
          </p:cNvSpPr>
          <p:nvPr>
            <p:ph type="title"/>
          </p:nvPr>
        </p:nvSpPr>
        <p:spPr bwMode="auto">
          <a:xfrm>
            <a:off x="685800" y="2130425"/>
            <a:ext cx="7772400" cy="1470025"/>
          </a:xfrm>
          <a:extLst>
            <a:ext uri="{FAA26D3D-D897-4be2-8F04-BA451C77F1D7}">
              <ma14:placeholderFlag xmlns:ma14="http://schemas.microsoft.com/office/mac/drawingml/2011/main" xmlns="" xmlns:mv="urn:schemas-microsoft-com:mac:vml" xmlns:mc="http://schemas.openxmlformats.org/markup-compatibility/2006" val="1"/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APCD User Workgroup Webinar</a:t>
            </a:r>
            <a:endParaRPr lang="en-US" sz="4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8" name="Subtitle 2"/>
          <p:cNvSpPr>
            <a:spLocks noGrp="1"/>
          </p:cNvSpPr>
          <p:nvPr>
            <p:ph type="body" sz="quarter" idx="10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algn="ctr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April 22, 2014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Result:  Member Enterprise ID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+mn-lt"/>
              </a:rPr>
              <a:t>19 digit number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+mn-lt"/>
              </a:rPr>
              <a:t>Assigned by the system to each “entity group”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+mn-lt"/>
              </a:rPr>
              <a:t>No embedded intelligence in the number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+mn-lt"/>
              </a:rPr>
              <a:t>Appears on the Member Eligibility and Claims files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7491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Entity Group Simplified Example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55910" y="2138680"/>
          <a:ext cx="7639740" cy="27499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7948"/>
                <a:gridCol w="1878690"/>
                <a:gridCol w="1753713"/>
                <a:gridCol w="1249773"/>
                <a:gridCol w="1229616"/>
              </a:tblGrid>
              <a:tr h="38796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Address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Gender</a:t>
                      </a:r>
                      <a:endParaRPr lang="en-US" dirty="0"/>
                    </a:p>
                  </a:txBody>
                  <a:tcPr/>
                </a:tc>
              </a:tr>
              <a:tr h="387961">
                <a:tc>
                  <a:txBody>
                    <a:bodyPr/>
                    <a:lstStyle/>
                    <a:p>
                      <a:r>
                        <a:rPr lang="en-US" dirty="0" smtClean="0"/>
                        <a:t>MC Record</a:t>
                      </a:r>
                      <a:r>
                        <a:rPr lang="en-US" baseline="0" dirty="0" smtClean="0"/>
                        <a:t>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Charles M</a:t>
                      </a:r>
                      <a:r>
                        <a:rPr lang="en-US" baseline="0" dirty="0" smtClean="0"/>
                        <a:t> Smith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 Main Street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12/12/94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</a:t>
                      </a:r>
                      <a:endParaRPr lang="en-US" dirty="0"/>
                    </a:p>
                  </a:txBody>
                  <a:tcPr/>
                </a:tc>
              </a:tr>
              <a:tr h="387961">
                <a:tc>
                  <a:txBody>
                    <a:bodyPr/>
                    <a:lstStyle/>
                    <a:p>
                      <a:r>
                        <a:rPr lang="en-US" dirty="0" smtClean="0"/>
                        <a:t>MC Record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Charles  Smith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 Main 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12/12/95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</a:t>
                      </a:r>
                      <a:endParaRPr lang="en-US" dirty="0"/>
                    </a:p>
                  </a:txBody>
                  <a:tcPr/>
                </a:tc>
              </a:tr>
              <a:tr h="387961">
                <a:tc>
                  <a:txBody>
                    <a:bodyPr/>
                    <a:lstStyle/>
                    <a:p>
                      <a:r>
                        <a:rPr lang="en-US" dirty="0" smtClean="0"/>
                        <a:t>MC</a:t>
                      </a:r>
                      <a:r>
                        <a:rPr lang="en-US" baseline="0" dirty="0" smtClean="0"/>
                        <a:t> Record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CM</a:t>
                      </a:r>
                      <a:r>
                        <a:rPr lang="en-US" baseline="0" dirty="0" smtClean="0"/>
                        <a:t> Smith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18Main</a:t>
                      </a:r>
                      <a:r>
                        <a:rPr lang="en-US" baseline="0" dirty="0" smtClean="0"/>
                        <a:t>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12/12/94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</a:t>
                      </a:r>
                      <a:endParaRPr lang="en-US" dirty="0"/>
                    </a:p>
                  </a:txBody>
                  <a:tcPr/>
                </a:tc>
              </a:tr>
              <a:tr h="391769">
                <a:tc>
                  <a:txBody>
                    <a:bodyPr/>
                    <a:lstStyle/>
                    <a:p>
                      <a:r>
                        <a:rPr lang="en-US" dirty="0" smtClean="0"/>
                        <a:t>ME</a:t>
                      </a:r>
                      <a:r>
                        <a:rPr lang="en-US" baseline="0" dirty="0" smtClean="0"/>
                        <a:t> Record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Charlie Smith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 Main 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12/2/94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Unknown</a:t>
                      </a:r>
                      <a:endParaRPr lang="en-US" dirty="0"/>
                    </a:p>
                  </a:txBody>
                  <a:tcPr/>
                </a:tc>
              </a:tr>
              <a:tr h="403189">
                <a:tc>
                  <a:txBody>
                    <a:bodyPr/>
                    <a:lstStyle/>
                    <a:p>
                      <a:r>
                        <a:rPr lang="en-US" dirty="0" smtClean="0"/>
                        <a:t>ME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Record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Charles</a:t>
                      </a:r>
                      <a:r>
                        <a:rPr lang="en-US" baseline="0" dirty="0" smtClean="0"/>
                        <a:t> Smith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</a:t>
                      </a:r>
                      <a:r>
                        <a:rPr lang="en-US" baseline="0" dirty="0" smtClean="0"/>
                        <a:t> Main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12/12/94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</a:tr>
              <a:tr h="403189">
                <a:tc>
                  <a:txBody>
                    <a:bodyPr/>
                    <a:lstStyle/>
                    <a:p>
                      <a:r>
                        <a:rPr lang="en-US" dirty="0" smtClean="0"/>
                        <a:t>PC Record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Charles N Smith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 Main</a:t>
                      </a:r>
                      <a:r>
                        <a:rPr lang="en-US" baseline="0" dirty="0" smtClean="0"/>
                        <a:t> Street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12/12/84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Master Patient Validation</a:t>
            </a:r>
            <a:br>
              <a:rPr lang="en-US" dirty="0" smtClean="0"/>
            </a:br>
            <a:r>
              <a:rPr lang="en-US" sz="2000" b="0" dirty="0" smtClean="0">
                <a:solidFill>
                  <a:srgbClr val="7F7F7F"/>
                </a:solidFill>
              </a:rPr>
              <a:t>Distribution of Member Enterprise IDs by Age </a:t>
            </a:r>
            <a:br>
              <a:rPr lang="en-US" sz="2000" b="0" dirty="0" smtClean="0">
                <a:solidFill>
                  <a:srgbClr val="7F7F7F"/>
                </a:solidFill>
              </a:rPr>
            </a:br>
            <a:r>
              <a:rPr lang="en-US" sz="2000" b="0" dirty="0" smtClean="0">
                <a:solidFill>
                  <a:srgbClr val="7F7F7F"/>
                </a:solidFill>
              </a:rPr>
              <a:t>YE 2011 and 2012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550" y="2019160"/>
            <a:ext cx="6438900" cy="38989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Master Patient Validation</a:t>
            </a:r>
            <a:br>
              <a:rPr lang="en-US" dirty="0" smtClean="0"/>
            </a:br>
            <a:r>
              <a:rPr lang="en-US" sz="2000" b="0" dirty="0" smtClean="0">
                <a:solidFill>
                  <a:srgbClr val="7F7F7F"/>
                </a:solidFill>
              </a:rPr>
              <a:t>Number or Org IDs for Member Enterprise ID in 2011 and 2012</a:t>
            </a:r>
            <a:br>
              <a:rPr lang="en-US" sz="2000" b="0" dirty="0" smtClean="0">
                <a:solidFill>
                  <a:srgbClr val="7F7F7F"/>
                </a:solidFill>
              </a:rPr>
            </a:br>
            <a:endParaRPr lang="en-US" sz="2000" b="0" dirty="0">
              <a:solidFill>
                <a:srgbClr val="7F7F7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864" y="1975703"/>
            <a:ext cx="6946900" cy="40386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5" name="TextBox 4"/>
          <p:cNvSpPr txBox="1"/>
          <p:nvPr/>
        </p:nvSpPr>
        <p:spPr>
          <a:xfrm>
            <a:off x="758383" y="6368061"/>
            <a:ext cx="2184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*Excludes carve outs.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Master Patient Validation</a:t>
            </a:r>
            <a:br>
              <a:rPr lang="en-US" dirty="0" smtClean="0"/>
            </a:br>
            <a:r>
              <a:rPr lang="en-US" sz="2000" b="0" dirty="0" smtClean="0">
                <a:solidFill>
                  <a:schemeClr val="bg1">
                    <a:lumMod val="50000"/>
                  </a:schemeClr>
                </a:solidFill>
              </a:rPr>
              <a:t>Member Enterprise ID Compared to US Census Estimate </a:t>
            </a:r>
            <a:br>
              <a:rPr lang="en-US" sz="2000" b="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2000" b="0" dirty="0" smtClean="0">
                <a:solidFill>
                  <a:schemeClr val="bg1">
                    <a:lumMod val="50000"/>
                  </a:schemeClr>
                </a:solidFill>
              </a:rPr>
              <a:t>by MA 3 Digit Zip Code</a:t>
            </a:r>
            <a:endParaRPr lang="en-US" sz="2000" b="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9562" y="1886862"/>
            <a:ext cx="5534025" cy="45434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Matching Confidence Level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Assigned by CHIA to each entity group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Based on lowest match value…weakest link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Three values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2336172"/>
              </p:ext>
            </p:extLst>
          </p:nvPr>
        </p:nvGraphicFramePr>
        <p:xfrm>
          <a:off x="1332503" y="3638784"/>
          <a:ext cx="6599520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2255"/>
                <a:gridCol w="5247265"/>
              </a:tblGrid>
              <a:tr h="59992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Meaning</a:t>
                      </a:r>
                      <a:endParaRPr lang="en-US" dirty="0"/>
                    </a:p>
                  </a:txBody>
                  <a:tcPr/>
                </a:tc>
              </a:tr>
              <a:tr h="34757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 Confidence Level</a:t>
                      </a:r>
                      <a:endParaRPr lang="en-US" dirty="0"/>
                    </a:p>
                  </a:txBody>
                  <a:tcPr/>
                </a:tc>
              </a:tr>
              <a:tr h="34757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 Confidence</a:t>
                      </a:r>
                      <a:r>
                        <a:rPr lang="en-US" baseline="0" dirty="0" smtClean="0"/>
                        <a:t> Level</a:t>
                      </a:r>
                      <a:endParaRPr lang="en-US" dirty="0"/>
                    </a:p>
                  </a:txBody>
                  <a:tcPr/>
                </a:tc>
              </a:tr>
              <a:tr h="59992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Singleton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Member</a:t>
                      </a:r>
                      <a:r>
                        <a:rPr lang="en-US" baseline="0" dirty="0" smtClean="0"/>
                        <a:t> Enterprise ID appears in just one file type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425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Among Topics CHIA is Analyzing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282575">
              <a:buFont typeface="Arial"/>
              <a:buChar char="•"/>
            </a:pPr>
            <a:r>
              <a:rPr lang="en-US" dirty="0" smtClean="0">
                <a:latin typeface="+mn-lt"/>
              </a:rPr>
              <a:t>Whether singletons are more prevalent in certain payers and/or file types</a:t>
            </a:r>
          </a:p>
          <a:p>
            <a:pPr marL="342900" indent="-282575">
              <a:buFont typeface="Arial"/>
              <a:buChar char="•"/>
            </a:pPr>
            <a:r>
              <a:rPr lang="en-US" dirty="0" smtClean="0">
                <a:latin typeface="+mn-lt"/>
              </a:rPr>
              <a:t>Linkages between carve out vendors and primary risk holders</a:t>
            </a:r>
          </a:p>
          <a:p>
            <a:pPr marL="342900" indent="-282575">
              <a:buFont typeface="Arial"/>
              <a:buChar char="•"/>
            </a:pPr>
            <a:r>
              <a:rPr lang="en-US" dirty="0" smtClean="0">
                <a:latin typeface="+mn-lt"/>
              </a:rPr>
              <a:t>Turnover, persistency, etc.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Receiving Release 2.1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New documentation and application forms available on/around April 30</a:t>
            </a:r>
            <a:r>
              <a:rPr lang="en-US" baseline="30000" dirty="0" smtClean="0"/>
              <a:t>th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Fulfillment times are not expected to change (3 months from initial application to delivery of data, on average)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You can apply for Release 2.1 on current forms and start the review process now</a:t>
            </a:r>
          </a:p>
        </p:txBody>
      </p:sp>
    </p:spTree>
    <p:extLst>
      <p:ext uri="{BB962C8B-B14F-4D97-AF65-F5344CB8AC3E}">
        <p14:creationId xmlns:p14="http://schemas.microsoft.com/office/powerpoint/2010/main" val="205066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May Dates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</a:rPr>
              <a:t>– Monthly APCD Technical Assistance Group Meeting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</a:rPr>
              <a:t>– Monthly APCD User Workgroup Webinar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</a:rPr>
              <a:t>– Data Release Committee (DRC) Meeting</a:t>
            </a:r>
          </a:p>
          <a:p>
            <a:endParaRPr lang="en-US" sz="2400" dirty="0" smtClean="0">
              <a:latin typeface="+mn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5220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57200" lvl="0" indent="-457200" fontAlgn="auto">
              <a:spcAft>
                <a:spcPts val="0"/>
              </a:spcAft>
              <a:buFont typeface="Arial"/>
              <a:buChar char="•"/>
            </a:pPr>
            <a:r>
              <a:rPr lang="en-US" sz="3200" dirty="0">
                <a:latin typeface="+mn-lt"/>
              </a:rPr>
              <a:t>General questions about the APCD:</a:t>
            </a:r>
          </a:p>
          <a:p>
            <a:pPr marL="457200" lvl="0" indent="-457200" fontAlgn="auto">
              <a:spcAft>
                <a:spcPts val="0"/>
              </a:spcAft>
            </a:pPr>
            <a:r>
              <a:rPr lang="en-US" sz="3200" dirty="0">
                <a:latin typeface="+mn-lt"/>
              </a:rPr>
              <a:t>	(</a:t>
            </a:r>
            <a:r>
              <a:rPr lang="en-US" sz="3200" u="sng" dirty="0">
                <a:latin typeface="+mn-lt"/>
                <a:hlinkClick r:id="rId3"/>
              </a:rPr>
              <a:t>CHIA-APCD@state.ma.us</a:t>
            </a:r>
            <a:r>
              <a:rPr lang="en-US" sz="3200" dirty="0">
                <a:latin typeface="+mn-lt"/>
              </a:rPr>
              <a:t>)  </a:t>
            </a:r>
          </a:p>
          <a:p>
            <a:pPr marL="457200" lvl="0" indent="-457200" fontAlgn="auto">
              <a:spcAft>
                <a:spcPts val="0"/>
              </a:spcAft>
              <a:buFont typeface="Arial"/>
              <a:buChar char="•"/>
            </a:pPr>
            <a:r>
              <a:rPr lang="en-US" sz="3200" dirty="0">
                <a:latin typeface="+mn-lt"/>
              </a:rPr>
              <a:t>Questions related to APCD applications: (</a:t>
            </a:r>
            <a:r>
              <a:rPr lang="en-US" sz="3200" dirty="0">
                <a:latin typeface="+mn-lt"/>
                <a:hlinkClick r:id="rId4"/>
              </a:rPr>
              <a:t>apcd.data@state.ma.us</a:t>
            </a:r>
            <a:r>
              <a:rPr lang="en-US" sz="3200" dirty="0">
                <a:latin typeface="+mn-lt"/>
              </a:rPr>
              <a:t>)</a:t>
            </a:r>
          </a:p>
          <a:p>
            <a:pPr marL="457200" lvl="0" indent="-457200" fontAlgn="auto">
              <a:spcAft>
                <a:spcPts val="0"/>
              </a:spcAft>
              <a:buFont typeface="Arial"/>
              <a:buChar char="•"/>
            </a:pPr>
            <a:r>
              <a:rPr lang="en-US" sz="3200" dirty="0">
                <a:latin typeface="+mn-lt"/>
              </a:rPr>
              <a:t>Questions related to Casemix: (</a:t>
            </a:r>
            <a:r>
              <a:rPr lang="en-US" sz="3200" dirty="0">
                <a:latin typeface="+mn-lt"/>
                <a:hlinkClick r:id="rId5"/>
              </a:rPr>
              <a:t>casemix.data@state.ma.us</a:t>
            </a:r>
            <a:r>
              <a:rPr lang="en-US" sz="3200" dirty="0">
                <a:latin typeface="+mn-lt"/>
              </a:rPr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542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71500" lvl="0" indent="-571500">
              <a:buFont typeface="+mj-lt"/>
              <a:buAutoNum type="romanUcPeriod"/>
            </a:pPr>
            <a:r>
              <a:rPr lang="en-US" sz="2800" dirty="0" smtClean="0">
                <a:latin typeface="Calibri"/>
              </a:rPr>
              <a:t>Release 2.1</a:t>
            </a:r>
          </a:p>
          <a:p>
            <a:pPr marL="571500" lvl="0" indent="-571500">
              <a:buFont typeface="+mj-lt"/>
              <a:buAutoNum type="romanUcPeriod"/>
            </a:pPr>
            <a:r>
              <a:rPr lang="en-US" sz="2800" dirty="0" smtClean="0">
                <a:latin typeface="Calibri"/>
              </a:rPr>
              <a:t>Master Patient Index</a:t>
            </a:r>
          </a:p>
          <a:p>
            <a:pPr marL="571500" lvl="0" indent="-571500">
              <a:buFont typeface="+mj-lt"/>
              <a:buAutoNum type="romanUcPeriod"/>
            </a:pPr>
            <a:r>
              <a:rPr lang="en-US" sz="2800" dirty="0" smtClean="0">
                <a:latin typeface="Calibri"/>
              </a:rPr>
              <a:t>Applying for Release 2.1</a:t>
            </a:r>
          </a:p>
          <a:p>
            <a:pPr marL="571500" lvl="0" indent="-571500">
              <a:buFont typeface="+mj-lt"/>
              <a:buAutoNum type="romanUcPeriod"/>
            </a:pPr>
            <a:r>
              <a:rPr lang="en-US" sz="2800" dirty="0" smtClean="0">
                <a:latin typeface="Calibri"/>
              </a:rPr>
              <a:t>Questions/SME Office Hours</a:t>
            </a:r>
            <a:endParaRPr lang="en-US" sz="2000" dirty="0" smtClean="0">
              <a:latin typeface="+mn-lt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5654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Release 2.1 Features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Same data as in Release 2.0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/>
              <a:t>Dates of service (2009-12 paid thru June 13)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/>
              <a:t>No new data submissions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Important data enhancements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/>
              <a:t>Highest version flags for three more payers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/>
              <a:t>Master Patient Index on CY 2011 and 2012* data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5269" y="5855677"/>
            <a:ext cx="3201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Including 6 months of run out.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28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Master Patient Index - Summary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895499"/>
            <a:ext cx="8458560" cy="4362426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Custom probabilistic matching algorithm based on MA APCD data submissions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IBM Initiate Software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Refined by 12,000+ manual reviews of proposed matches by CHIA staff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Resulting data elements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MEID </a:t>
            </a:r>
            <a:r>
              <a:rPr lang="en-US" sz="2000" dirty="0"/>
              <a:t>– </a:t>
            </a:r>
            <a:r>
              <a:rPr lang="en-US" sz="2000" dirty="0" smtClean="0"/>
              <a:t>Member Enterprise ID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MCL - Matching Confidence Level</a:t>
            </a:r>
            <a:endParaRPr lang="en-US" sz="2000" dirty="0"/>
          </a:p>
          <a:p>
            <a:pPr algn="ctr"/>
            <a:r>
              <a:rPr lang="en-US" b="1" i="1" dirty="0" smtClean="0">
                <a:solidFill>
                  <a:srgbClr val="FF0000"/>
                </a:solidFill>
              </a:rPr>
              <a:t/>
            </a:r>
            <a:br>
              <a:rPr lang="en-US" b="1" i="1" dirty="0" smtClean="0">
                <a:solidFill>
                  <a:srgbClr val="FF0000"/>
                </a:solidFill>
              </a:rPr>
            </a:br>
            <a:endParaRPr lang="en-US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02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11138" y="420687"/>
            <a:ext cx="8756650" cy="841375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sz="3600" b="1" dirty="0" smtClean="0">
                <a:solidFill>
                  <a:schemeClr val="tx2"/>
                </a:solidFill>
              </a:rPr>
              <a:t>The Problem </a:t>
            </a:r>
            <a:endParaRPr lang="en-US" sz="3600" b="1" dirty="0">
              <a:solidFill>
                <a:schemeClr val="tx2"/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211138" y="1482725"/>
            <a:ext cx="3873500" cy="494665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latin typeface="Arial"/>
                <a:cs typeface="Arial"/>
              </a:rPr>
              <a:t>Over 100 sources of data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latin typeface="Arial"/>
                <a:cs typeface="Arial"/>
              </a:rPr>
              <a:t>Rolling 24 months of eligibility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latin typeface="Arial"/>
                <a:cs typeface="Arial"/>
              </a:rPr>
              <a:t>65M records/month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latin typeface="Arial"/>
                <a:cs typeface="Arial"/>
              </a:rPr>
              <a:t>Probabilistic model: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latin typeface="Arial"/>
                <a:cs typeface="Arial"/>
              </a:rPr>
              <a:t>Low tolerance for false positives</a:t>
            </a:r>
          </a:p>
          <a:p>
            <a:pPr lvl="1">
              <a:lnSpc>
                <a:spcPct val="90000"/>
              </a:lnSpc>
            </a:pPr>
            <a:r>
              <a:rPr lang="en-US" sz="1600" dirty="0">
                <a:latin typeface="Arial"/>
                <a:cs typeface="Arial"/>
              </a:rPr>
              <a:t>Minimize false </a:t>
            </a:r>
            <a:r>
              <a:rPr lang="en-US" sz="1600" dirty="0" smtClean="0">
                <a:latin typeface="Arial"/>
                <a:cs typeface="Arial"/>
              </a:rPr>
              <a:t>negatives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latin typeface="Arial"/>
                <a:cs typeface="Arial"/>
              </a:rPr>
              <a:t>No </a:t>
            </a:r>
            <a:r>
              <a:rPr lang="en-US" sz="1600" dirty="0">
                <a:latin typeface="Arial"/>
                <a:cs typeface="Arial"/>
              </a:rPr>
              <a:t>manual </a:t>
            </a:r>
            <a:r>
              <a:rPr lang="en-US" sz="1600" dirty="0" smtClean="0">
                <a:latin typeface="Arial"/>
                <a:cs typeface="Arial"/>
              </a:rPr>
              <a:t>reviews</a:t>
            </a:r>
            <a:endParaRPr lang="en-US" sz="2000" dirty="0" smtClean="0">
              <a:latin typeface="Arial"/>
              <a:cs typeface="Arial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en-US" dirty="0" smtClean="0">
              <a:latin typeface="Arial"/>
              <a:cs typeface="Arial"/>
            </a:endParaRPr>
          </a:p>
        </p:txBody>
      </p:sp>
      <p:pic>
        <p:nvPicPr>
          <p:cNvPr id="24580" name="Picture 4" descr="BOX-POSITIVE-GREE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14950" y="2600325"/>
            <a:ext cx="1628775" cy="102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5" descr="BOX-FALSE-RED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6900" y="2598738"/>
            <a:ext cx="1654175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2" name="Picture 6" descr="BOX-POSITIVE-GREE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3725" y="3617913"/>
            <a:ext cx="1652588" cy="101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3" name="Picture 7" descr="BOX-FALSE-RED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14950" y="3616325"/>
            <a:ext cx="1638300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4" name="Picture 8" descr="BIG-LONG-GREY-BOX"/>
          <p:cNvPicPr>
            <a:picLocks noChangeAspect="1" noChangeArrowheads="1"/>
          </p:cNvPicPr>
          <p:nvPr/>
        </p:nvPicPr>
        <p:blipFill>
          <a:blip r:embed="rId5">
            <a:lum bright="24000"/>
          </a:blip>
          <a:srcRect/>
          <a:stretch>
            <a:fillRect/>
          </a:stretch>
        </p:blipFill>
        <p:spPr bwMode="auto">
          <a:xfrm>
            <a:off x="4711700" y="2601913"/>
            <a:ext cx="600075" cy="101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5" name="Picture 9" descr="BIG-LONG-GREY-BOX"/>
          <p:cNvPicPr>
            <a:picLocks noChangeAspect="1" noChangeArrowheads="1"/>
          </p:cNvPicPr>
          <p:nvPr/>
        </p:nvPicPr>
        <p:blipFill>
          <a:blip r:embed="rId5">
            <a:lum bright="24000"/>
          </a:blip>
          <a:srcRect/>
          <a:stretch>
            <a:fillRect/>
          </a:stretch>
        </p:blipFill>
        <p:spPr bwMode="auto">
          <a:xfrm>
            <a:off x="4711700" y="3614738"/>
            <a:ext cx="6000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6" name="Picture 10" descr="BIG-LONG-GREY-BOX"/>
          <p:cNvPicPr>
            <a:picLocks noChangeAspect="1" noChangeArrowheads="1"/>
          </p:cNvPicPr>
          <p:nvPr/>
        </p:nvPicPr>
        <p:blipFill>
          <a:blip r:embed="rId5">
            <a:lum bright="24000"/>
          </a:blip>
          <a:srcRect/>
          <a:stretch>
            <a:fillRect/>
          </a:stretch>
        </p:blipFill>
        <p:spPr bwMode="auto">
          <a:xfrm>
            <a:off x="4294188" y="2601913"/>
            <a:ext cx="417512" cy="203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7" name="Picture 11" descr="BIG-LONG-GREY-BOX"/>
          <p:cNvPicPr>
            <a:picLocks noChangeAspect="1" noChangeArrowheads="1"/>
          </p:cNvPicPr>
          <p:nvPr/>
        </p:nvPicPr>
        <p:blipFill>
          <a:blip r:embed="rId6">
            <a:lum bright="24000"/>
          </a:blip>
          <a:srcRect/>
          <a:stretch>
            <a:fillRect/>
          </a:stretch>
        </p:blipFill>
        <p:spPr bwMode="auto">
          <a:xfrm>
            <a:off x="5316538" y="2184400"/>
            <a:ext cx="1628775" cy="41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8" name="Picture 12" descr="BIG-LONG-GREY-BOX"/>
          <p:cNvPicPr>
            <a:picLocks noChangeAspect="1" noChangeArrowheads="1"/>
          </p:cNvPicPr>
          <p:nvPr/>
        </p:nvPicPr>
        <p:blipFill>
          <a:blip r:embed="rId6">
            <a:lum bright="24000"/>
          </a:blip>
          <a:srcRect/>
          <a:stretch>
            <a:fillRect/>
          </a:stretch>
        </p:blipFill>
        <p:spPr bwMode="auto">
          <a:xfrm>
            <a:off x="6950075" y="2184400"/>
            <a:ext cx="1651000" cy="41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9" name="Rectangle 13"/>
          <p:cNvSpPr>
            <a:spLocks noChangeArrowheads="1"/>
          </p:cNvSpPr>
          <p:nvPr/>
        </p:nvSpPr>
        <p:spPr bwMode="blackWhite">
          <a:xfrm>
            <a:off x="4294188" y="2600325"/>
            <a:ext cx="420687" cy="2036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blackWhite">
          <a:xfrm>
            <a:off x="5314950" y="2600325"/>
            <a:ext cx="1631950" cy="10175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1" name="Rectangle 15"/>
          <p:cNvSpPr>
            <a:spLocks noChangeArrowheads="1"/>
          </p:cNvSpPr>
          <p:nvPr/>
        </p:nvSpPr>
        <p:spPr bwMode="ltGray">
          <a:xfrm>
            <a:off x="5314950" y="3617913"/>
            <a:ext cx="1631950" cy="10191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2" name="Rectangle 16"/>
          <p:cNvSpPr>
            <a:spLocks noChangeArrowheads="1"/>
          </p:cNvSpPr>
          <p:nvPr/>
        </p:nvSpPr>
        <p:spPr bwMode="ltGray">
          <a:xfrm>
            <a:off x="6946900" y="2600325"/>
            <a:ext cx="1654175" cy="1020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3" name="Rectangle 17"/>
          <p:cNvSpPr>
            <a:spLocks noChangeArrowheads="1"/>
          </p:cNvSpPr>
          <p:nvPr/>
        </p:nvSpPr>
        <p:spPr bwMode="blackWhite">
          <a:xfrm>
            <a:off x="6946900" y="3617913"/>
            <a:ext cx="1654175" cy="10191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 rot="-5400000">
            <a:off x="4121944" y="3439319"/>
            <a:ext cx="7286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</a:pPr>
            <a:r>
              <a:rPr lang="en-US" sz="1400" b="1">
                <a:latin typeface="Verdana" pitchFamily="-110" charset="0"/>
              </a:rPr>
              <a:t>Truth</a:t>
            </a:r>
          </a:p>
        </p:txBody>
      </p:sp>
      <p:sp>
        <p:nvSpPr>
          <p:cNvPr id="845843" name="Text Box 19"/>
          <p:cNvSpPr txBox="1">
            <a:spLocks noChangeArrowheads="1"/>
          </p:cNvSpPr>
          <p:nvPr/>
        </p:nvSpPr>
        <p:spPr bwMode="auto">
          <a:xfrm>
            <a:off x="5619750" y="2787650"/>
            <a:ext cx="1030288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defRPr/>
            </a:pPr>
            <a:r>
              <a:rPr lang="en-US" sz="1400" b="1" dirty="0">
                <a:solidFill>
                  <a:schemeClr val="bg1"/>
                </a:solidFill>
                <a:latin typeface="Verdana" pitchFamily="34" charset="0"/>
              </a:rPr>
              <a:t>Correct</a:t>
            </a:r>
          </a:p>
          <a:p>
            <a:pPr algn="ctr" eaLnBrk="0" hangingPunct="0">
              <a:spcBef>
                <a:spcPct val="0"/>
              </a:spcBef>
              <a:buClrTx/>
              <a:buFontTx/>
              <a:buNone/>
              <a:defRPr/>
            </a:pPr>
            <a:r>
              <a:rPr lang="en-US" sz="1400" b="1" dirty="0">
                <a:solidFill>
                  <a:schemeClr val="bg1"/>
                </a:solidFill>
                <a:latin typeface="Verdana" pitchFamily="34" charset="0"/>
              </a:rPr>
              <a:t>Decision</a:t>
            </a:r>
          </a:p>
        </p:txBody>
      </p:sp>
      <p:sp>
        <p:nvSpPr>
          <p:cNvPr id="845844" name="Text Box 20"/>
          <p:cNvSpPr txBox="1">
            <a:spLocks noChangeArrowheads="1"/>
          </p:cNvSpPr>
          <p:nvPr/>
        </p:nvSpPr>
        <p:spPr bwMode="auto">
          <a:xfrm>
            <a:off x="7223125" y="2787650"/>
            <a:ext cx="107156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defRPr/>
            </a:pPr>
            <a:r>
              <a:rPr lang="en-US" sz="1400" b="1" dirty="0">
                <a:solidFill>
                  <a:schemeClr val="bg1"/>
                </a:solidFill>
                <a:latin typeface="Verdana" pitchFamily="34" charset="0"/>
              </a:rPr>
              <a:t>False</a:t>
            </a:r>
          </a:p>
          <a:p>
            <a:pPr algn="ctr" eaLnBrk="0" hangingPunct="0">
              <a:spcBef>
                <a:spcPct val="0"/>
              </a:spcBef>
              <a:buClrTx/>
              <a:buFontTx/>
              <a:buNone/>
              <a:defRPr/>
            </a:pPr>
            <a:r>
              <a:rPr lang="en-US" sz="1400" b="1" dirty="0">
                <a:solidFill>
                  <a:schemeClr val="bg1"/>
                </a:solidFill>
                <a:latin typeface="Verdana" pitchFamily="34" charset="0"/>
              </a:rPr>
              <a:t>Negative</a:t>
            </a:r>
          </a:p>
        </p:txBody>
      </p:sp>
      <p:sp>
        <p:nvSpPr>
          <p:cNvPr id="845845" name="Text Box 21"/>
          <p:cNvSpPr txBox="1">
            <a:spLocks noChangeArrowheads="1"/>
          </p:cNvSpPr>
          <p:nvPr/>
        </p:nvSpPr>
        <p:spPr bwMode="auto">
          <a:xfrm>
            <a:off x="5643563" y="3802063"/>
            <a:ext cx="9779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defRPr/>
            </a:pPr>
            <a:r>
              <a:rPr lang="en-US" sz="1400" b="1" dirty="0">
                <a:solidFill>
                  <a:schemeClr val="bg1"/>
                </a:solidFill>
                <a:latin typeface="Verdana" pitchFamily="34" charset="0"/>
              </a:rPr>
              <a:t>False</a:t>
            </a:r>
          </a:p>
          <a:p>
            <a:pPr algn="ctr" eaLnBrk="0" hangingPunct="0">
              <a:spcBef>
                <a:spcPct val="0"/>
              </a:spcBef>
              <a:buClrTx/>
              <a:buFontTx/>
              <a:buNone/>
              <a:defRPr/>
            </a:pPr>
            <a:r>
              <a:rPr lang="en-US" sz="1400" b="1" dirty="0">
                <a:solidFill>
                  <a:schemeClr val="bg1"/>
                </a:solidFill>
                <a:latin typeface="Verdana" pitchFamily="34" charset="0"/>
              </a:rPr>
              <a:t>Positive</a:t>
            </a:r>
          </a:p>
        </p:txBody>
      </p:sp>
      <p:sp>
        <p:nvSpPr>
          <p:cNvPr id="845846" name="Text Box 22"/>
          <p:cNvSpPr txBox="1">
            <a:spLocks noChangeArrowheads="1"/>
          </p:cNvSpPr>
          <p:nvPr/>
        </p:nvSpPr>
        <p:spPr bwMode="auto">
          <a:xfrm>
            <a:off x="7248525" y="3802063"/>
            <a:ext cx="1030288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defRPr/>
            </a:pPr>
            <a:r>
              <a:rPr lang="en-US" sz="1400" b="1" dirty="0">
                <a:solidFill>
                  <a:schemeClr val="bg1"/>
                </a:solidFill>
                <a:latin typeface="Verdana" pitchFamily="34" charset="0"/>
              </a:rPr>
              <a:t>Correct</a:t>
            </a:r>
          </a:p>
          <a:p>
            <a:pPr algn="ctr" eaLnBrk="0" hangingPunct="0">
              <a:spcBef>
                <a:spcPct val="0"/>
              </a:spcBef>
              <a:buClrTx/>
              <a:buFontTx/>
              <a:buNone/>
              <a:defRPr/>
            </a:pPr>
            <a:r>
              <a:rPr lang="en-US" sz="1400" b="1" dirty="0">
                <a:solidFill>
                  <a:schemeClr val="bg1"/>
                </a:solidFill>
                <a:latin typeface="Verdana" pitchFamily="34" charset="0"/>
              </a:rPr>
              <a:t>Decision</a:t>
            </a:r>
          </a:p>
        </p:txBody>
      </p:sp>
      <p:sp>
        <p:nvSpPr>
          <p:cNvPr id="24599" name="Rectangle 23"/>
          <p:cNvSpPr>
            <a:spLocks noChangeArrowheads="1"/>
          </p:cNvSpPr>
          <p:nvPr/>
        </p:nvSpPr>
        <p:spPr bwMode="blackWhite">
          <a:xfrm>
            <a:off x="5316538" y="2178050"/>
            <a:ext cx="3286125" cy="4238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00" name="Rectangle 24"/>
          <p:cNvSpPr>
            <a:spLocks noChangeArrowheads="1"/>
          </p:cNvSpPr>
          <p:nvPr/>
        </p:nvSpPr>
        <p:spPr bwMode="blackWhite">
          <a:xfrm>
            <a:off x="4714875" y="2600325"/>
            <a:ext cx="601663" cy="2036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01" name="Text Box 25"/>
          <p:cNvSpPr txBox="1">
            <a:spLocks noChangeArrowheads="1"/>
          </p:cNvSpPr>
          <p:nvPr/>
        </p:nvSpPr>
        <p:spPr bwMode="auto">
          <a:xfrm>
            <a:off x="5767388" y="2238375"/>
            <a:ext cx="741362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</a:pPr>
            <a:r>
              <a:rPr lang="en-US" sz="1300" b="1" dirty="0">
                <a:latin typeface="Verdana" pitchFamily="-110" charset="0"/>
              </a:rPr>
              <a:t>Match</a:t>
            </a:r>
          </a:p>
        </p:txBody>
      </p:sp>
      <p:sp>
        <p:nvSpPr>
          <p:cNvPr id="24602" name="Text Box 26"/>
          <p:cNvSpPr txBox="1">
            <a:spLocks noChangeArrowheads="1"/>
          </p:cNvSpPr>
          <p:nvPr/>
        </p:nvSpPr>
        <p:spPr bwMode="auto">
          <a:xfrm>
            <a:off x="7112000" y="2238375"/>
            <a:ext cx="12954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</a:pPr>
            <a:r>
              <a:rPr lang="en-US" sz="1300" b="1">
                <a:latin typeface="Verdana" pitchFamily="-110" charset="0"/>
              </a:rPr>
              <a:t>Don’t Match</a:t>
            </a:r>
          </a:p>
        </p:txBody>
      </p:sp>
      <p:sp>
        <p:nvSpPr>
          <p:cNvPr id="24603" name="Text Box 27"/>
          <p:cNvSpPr txBox="1">
            <a:spLocks noChangeArrowheads="1"/>
          </p:cNvSpPr>
          <p:nvPr/>
        </p:nvSpPr>
        <p:spPr bwMode="auto">
          <a:xfrm rot="-5400000">
            <a:off x="4534694" y="2867819"/>
            <a:ext cx="9318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</a:pPr>
            <a:r>
              <a:rPr lang="en-US" sz="1300" b="1">
                <a:latin typeface="Verdana" pitchFamily="-110" charset="0"/>
              </a:rPr>
              <a:t>Same</a:t>
            </a:r>
          </a:p>
          <a:p>
            <a:pPr algn="ctr" eaLnBrk="0" hangingPunct="0">
              <a:spcBef>
                <a:spcPct val="0"/>
              </a:spcBef>
              <a:buClrTx/>
              <a:buFontTx/>
              <a:buNone/>
            </a:pPr>
            <a:r>
              <a:rPr lang="en-US" sz="1300" b="1">
                <a:latin typeface="Verdana" pitchFamily="-110" charset="0"/>
              </a:rPr>
              <a:t>Member</a:t>
            </a:r>
          </a:p>
        </p:txBody>
      </p:sp>
      <p:sp>
        <p:nvSpPr>
          <p:cNvPr id="24604" name="Text Box 28"/>
          <p:cNvSpPr txBox="1">
            <a:spLocks noChangeArrowheads="1"/>
          </p:cNvSpPr>
          <p:nvPr/>
        </p:nvSpPr>
        <p:spPr bwMode="auto">
          <a:xfrm rot="-5400000">
            <a:off x="4496594" y="3883819"/>
            <a:ext cx="1011238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</a:pPr>
            <a:r>
              <a:rPr lang="en-US" sz="1300" b="1">
                <a:latin typeface="Verdana" pitchFamily="-110" charset="0"/>
              </a:rPr>
              <a:t>Different</a:t>
            </a:r>
          </a:p>
          <a:p>
            <a:pPr algn="ctr" eaLnBrk="0" hangingPunct="0">
              <a:spcBef>
                <a:spcPct val="0"/>
              </a:spcBef>
              <a:buClrTx/>
              <a:buFontTx/>
              <a:buNone/>
            </a:pPr>
            <a:r>
              <a:rPr lang="en-US" sz="1300" b="1">
                <a:latin typeface="Verdana" pitchFamily="-110" charset="0"/>
              </a:rPr>
              <a:t>Member</a:t>
            </a:r>
          </a:p>
        </p:txBody>
      </p:sp>
      <p:sp>
        <p:nvSpPr>
          <p:cNvPr id="24605" name="Line 29"/>
          <p:cNvSpPr>
            <a:spLocks noChangeShapeType="1"/>
          </p:cNvSpPr>
          <p:nvPr/>
        </p:nvSpPr>
        <p:spPr bwMode="auto">
          <a:xfrm flipH="1">
            <a:off x="4711700" y="3617913"/>
            <a:ext cx="6016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06" name="Line 30"/>
          <p:cNvSpPr>
            <a:spLocks noChangeShapeType="1"/>
          </p:cNvSpPr>
          <p:nvPr/>
        </p:nvSpPr>
        <p:spPr bwMode="auto">
          <a:xfrm flipV="1">
            <a:off x="6946900" y="2178050"/>
            <a:ext cx="0" cy="427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4609" name="Picture 33" descr="BIG-LONG-GREY-BOX"/>
          <p:cNvPicPr>
            <a:picLocks noChangeAspect="1" noChangeArrowheads="1"/>
          </p:cNvPicPr>
          <p:nvPr/>
        </p:nvPicPr>
        <p:blipFill>
          <a:blip r:embed="rId6">
            <a:lum bright="24000"/>
          </a:blip>
          <a:srcRect/>
          <a:stretch>
            <a:fillRect/>
          </a:stretch>
        </p:blipFill>
        <p:spPr bwMode="auto">
          <a:xfrm>
            <a:off x="5311775" y="1811338"/>
            <a:ext cx="32845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610" name="Text Box 34"/>
          <p:cNvSpPr txBox="1">
            <a:spLocks noChangeArrowheads="1"/>
          </p:cNvSpPr>
          <p:nvPr/>
        </p:nvSpPr>
        <p:spPr bwMode="auto">
          <a:xfrm>
            <a:off x="5954713" y="1816100"/>
            <a:ext cx="20018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</a:pPr>
            <a:r>
              <a:rPr lang="en-US" sz="1400" b="1">
                <a:latin typeface="Verdana" pitchFamily="-110" charset="0"/>
              </a:rPr>
              <a:t>Matching Decision</a:t>
            </a:r>
          </a:p>
        </p:txBody>
      </p:sp>
      <p:sp>
        <p:nvSpPr>
          <p:cNvPr id="24611" name="Rectangle 35"/>
          <p:cNvSpPr>
            <a:spLocks noChangeArrowheads="1"/>
          </p:cNvSpPr>
          <p:nvPr/>
        </p:nvSpPr>
        <p:spPr bwMode="blackWhite">
          <a:xfrm>
            <a:off x="5316538" y="1806575"/>
            <a:ext cx="3286125" cy="3730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527689" y="5679596"/>
            <a:ext cx="1974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Adapted from IBM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Data Elements Used in Model</a:t>
            </a:r>
            <a:br>
              <a:rPr lang="en-US" dirty="0" smtClean="0"/>
            </a:br>
            <a:r>
              <a:rPr lang="en-US" sz="2000" b="0" dirty="0" smtClean="0">
                <a:solidFill>
                  <a:srgbClr val="7F7F7F"/>
                </a:solidFill>
              </a:rPr>
              <a:t>Partial List</a:t>
            </a:r>
            <a:endParaRPr lang="en-US" sz="2000" b="0" dirty="0">
              <a:solidFill>
                <a:srgbClr val="7F7F7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455613" lvl="1" indent="-169863" algn="l">
              <a:spcBef>
                <a:spcPts val="720"/>
              </a:spcBef>
              <a:buClr>
                <a:schemeClr val="tx1"/>
              </a:buClr>
              <a:buFont typeface="Arial"/>
              <a:buChar char="•"/>
              <a:defRPr/>
            </a:pPr>
            <a:r>
              <a:rPr lang="en-US" sz="2000" kern="0" dirty="0" smtClean="0">
                <a:solidFill>
                  <a:schemeClr val="tx1"/>
                </a:solidFill>
              </a:rPr>
              <a:t>Member Name</a:t>
            </a:r>
          </a:p>
          <a:p>
            <a:pPr marL="455613" lvl="1" indent="-169863" algn="l">
              <a:spcBef>
                <a:spcPts val="720"/>
              </a:spcBef>
              <a:buClr>
                <a:schemeClr val="tx1"/>
              </a:buClr>
              <a:buFont typeface="Arial"/>
              <a:buChar char="•"/>
              <a:defRPr/>
            </a:pPr>
            <a:r>
              <a:rPr lang="en-US" sz="2000" kern="0" dirty="0" smtClean="0">
                <a:solidFill>
                  <a:schemeClr val="tx1"/>
                </a:solidFill>
              </a:rPr>
              <a:t>Member SSN</a:t>
            </a:r>
          </a:p>
          <a:p>
            <a:pPr marL="455613" lvl="1" indent="-169863" algn="l">
              <a:spcBef>
                <a:spcPts val="720"/>
              </a:spcBef>
              <a:buClr>
                <a:schemeClr val="tx1"/>
              </a:buClr>
              <a:buFont typeface="Arial"/>
              <a:buChar char="•"/>
              <a:defRPr/>
            </a:pPr>
            <a:r>
              <a:rPr lang="en-US" sz="2000" kern="0" dirty="0" smtClean="0">
                <a:solidFill>
                  <a:schemeClr val="tx1"/>
                </a:solidFill>
              </a:rPr>
              <a:t>Member DOB</a:t>
            </a:r>
          </a:p>
          <a:p>
            <a:pPr marL="455613" lvl="1" indent="-169863" algn="l">
              <a:spcBef>
                <a:spcPts val="720"/>
              </a:spcBef>
              <a:buClr>
                <a:schemeClr val="tx1"/>
              </a:buClr>
              <a:buFont typeface="Arial"/>
              <a:buChar char="•"/>
              <a:defRPr/>
            </a:pPr>
            <a:r>
              <a:rPr lang="en-US" sz="2000" kern="0" dirty="0" smtClean="0">
                <a:solidFill>
                  <a:schemeClr val="tx1"/>
                </a:solidFill>
              </a:rPr>
              <a:t>Member Address</a:t>
            </a:r>
          </a:p>
          <a:p>
            <a:pPr marL="455613" lvl="1" indent="-169863" algn="l">
              <a:spcBef>
                <a:spcPts val="720"/>
              </a:spcBef>
              <a:buClr>
                <a:schemeClr val="tx1"/>
              </a:buClr>
              <a:buFont typeface="Arial"/>
              <a:buChar char="•"/>
              <a:defRPr/>
            </a:pPr>
            <a:r>
              <a:rPr lang="en-US" sz="2000" kern="0" dirty="0" smtClean="0">
                <a:solidFill>
                  <a:schemeClr val="tx1"/>
                </a:solidFill>
              </a:rPr>
              <a:t>Member Gender</a:t>
            </a:r>
          </a:p>
          <a:p>
            <a:pPr marL="455613" lvl="1" indent="-169863" algn="l">
              <a:spcBef>
                <a:spcPts val="720"/>
              </a:spcBef>
              <a:buClr>
                <a:schemeClr val="tx1"/>
              </a:buClr>
              <a:buFont typeface="Arial"/>
              <a:buChar char="•"/>
              <a:defRPr/>
            </a:pPr>
            <a:r>
              <a:rPr lang="en-US" sz="2054" kern="0" dirty="0" smtClean="0">
                <a:solidFill>
                  <a:schemeClr val="tx1"/>
                </a:solidFill>
              </a:rPr>
              <a:t>Subscriber SSN</a:t>
            </a:r>
          </a:p>
          <a:p>
            <a:pPr marL="455613" lvl="1" indent="-169863" algn="l">
              <a:spcBef>
                <a:spcPts val="720"/>
              </a:spcBef>
              <a:buClr>
                <a:schemeClr val="tx1"/>
              </a:buClr>
              <a:buFont typeface="Arial"/>
              <a:buChar char="•"/>
              <a:defRPr/>
            </a:pPr>
            <a:r>
              <a:rPr lang="en-US" sz="2054" kern="0" dirty="0" err="1">
                <a:solidFill>
                  <a:schemeClr val="tx1"/>
                </a:solidFill>
              </a:rPr>
              <a:t>CarrierSpecificUniqueMemberID</a:t>
            </a:r>
            <a:r>
              <a:rPr lang="en-US" sz="2054" kern="0" dirty="0">
                <a:solidFill>
                  <a:schemeClr val="tx1"/>
                </a:solidFill>
              </a:rPr>
              <a:t> and Organization ID</a:t>
            </a:r>
          </a:p>
          <a:p>
            <a:pPr marL="455613" lvl="1" indent="-169863" algn="l">
              <a:spcBef>
                <a:spcPts val="720"/>
              </a:spcBef>
              <a:buClr>
                <a:schemeClr val="tx1"/>
              </a:buClr>
              <a:buFont typeface="Arial"/>
              <a:buChar char="•"/>
              <a:defRPr/>
            </a:pPr>
            <a:endParaRPr lang="en-US" sz="2054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eaLnBrk="1" hangingPunct="1"/>
            <a:r>
              <a:rPr lang="en-US" sz="3600" b="1" dirty="0">
                <a:solidFill>
                  <a:schemeClr val="tx2"/>
                </a:solidFill>
              </a:rPr>
              <a:t>Comparison Components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1800" dirty="0"/>
              <a:t>False negatives are often caused by variation in data – nicknames, spelling error, transpositions, etc.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/>
              <a:t>The comparison functions compare attribute values from two records and determine how closely they match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/>
              <a:t>They are empirically derived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/>
              <a:t>When you compare attributes, what types of errors do you observe?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/>
              <a:t>How do you measure “close”?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/>
              <a:t>IBM Initiate has a library of these functions which include 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/>
              <a:t>General routines which can be applied to arbitrary attributes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400" dirty="0"/>
              <a:t>Edit distance – 555059552 and 554045952 are 2 apart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400" dirty="0"/>
              <a:t>Resolution-based – postal codes agree exactly or on the first </a:t>
            </a:r>
            <a:r>
              <a:rPr lang="en-US" sz="1400" dirty="0" err="1"/>
              <a:t>n</a:t>
            </a:r>
            <a:r>
              <a:rPr lang="en-US" sz="1400" dirty="0"/>
              <a:t> digits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/>
              <a:t>Specific routines</a:t>
            </a:r>
            <a:r>
              <a:rPr lang="en-US" sz="1600" dirty="0" smtClean="0"/>
              <a:t> based on IBM experience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400" dirty="0"/>
              <a:t>Person names – Exact match, nickname match, phonetic match, name-to-initial match, edit distance – check all alignments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400" dirty="0"/>
              <a:t>Address – Consider different weights for numeric tokens versus alpha </a:t>
            </a:r>
            <a:r>
              <a:rPr lang="en-US" sz="1400" dirty="0" smtClean="0"/>
              <a:t>tokens</a:t>
            </a:r>
            <a:endParaRPr 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733398" y="6025803"/>
            <a:ext cx="1370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Source:  IBM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Modeling Process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pitchFamily="-110" charset="0"/>
                <a:cs typeface="+mn-cs"/>
              </a:rPr>
              <a:t>   The IBM MDM Weight Generation Process</a:t>
            </a:r>
          </a:p>
          <a:p>
            <a:pPr>
              <a:buFont typeface="Arial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pitchFamily="-110" charset="0"/>
                <a:cs typeface="+mn-cs"/>
              </a:rPr>
              <a:t>   Manual Adjustment and Adding of Weights</a:t>
            </a:r>
          </a:p>
          <a:p>
            <a:pPr lvl="1" algn="l">
              <a:buFont typeface="Arial"/>
              <a:buChar char="•"/>
            </a:pPr>
            <a:r>
              <a:rPr lang="en-US" sz="1600" dirty="0" smtClean="0">
                <a:solidFill>
                  <a:srgbClr val="000000"/>
                </a:solidFill>
                <a:latin typeface="Arial" pitchFamily="-110" charset="0"/>
              </a:rPr>
              <a:t>   </a:t>
            </a:r>
            <a:r>
              <a:rPr lang="en-US" sz="1600" dirty="0" smtClean="0">
                <a:solidFill>
                  <a:srgbClr val="000000"/>
                </a:solidFill>
                <a:latin typeface="Arial" pitchFamily="-110" charset="0"/>
                <a:cs typeface="+mn-cs"/>
              </a:rPr>
              <a:t>Based on feedback from Sample Pairs Review process</a:t>
            </a:r>
          </a:p>
          <a:p>
            <a:pPr lvl="1" algn="l">
              <a:buFont typeface="Arial"/>
              <a:buChar char="•"/>
            </a:pPr>
            <a:r>
              <a:rPr lang="en-US" sz="1600" dirty="0" smtClean="0">
                <a:solidFill>
                  <a:srgbClr val="000000"/>
                </a:solidFill>
                <a:latin typeface="Arial" pitchFamily="-110" charset="0"/>
              </a:rPr>
              <a:t>   Over 12,000 samples reviewed by hand</a:t>
            </a:r>
          </a:p>
          <a:p>
            <a:pPr marL="285750" indent="-285750">
              <a:buFont typeface="Arial"/>
              <a:buChar char="•"/>
              <a:tabLst>
                <a:tab pos="231775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Arial" pitchFamily="-110" charset="0"/>
                <a:cs typeface="+mn-cs"/>
              </a:rPr>
              <a:t>Creation of filters to reduce false positives, for example to assure the following types of matches can not be linked even with some similar data fields:</a:t>
            </a:r>
          </a:p>
          <a:p>
            <a:pPr marL="688975" lvl="1" indent="-231775" algn="l">
              <a:buFont typeface="Arial"/>
              <a:buChar char="•"/>
            </a:pPr>
            <a:r>
              <a:rPr lang="en-US" sz="1600" dirty="0" smtClean="0">
                <a:solidFill>
                  <a:srgbClr val="000000"/>
                </a:solidFill>
                <a:latin typeface="Arial" pitchFamily="-110" charset="0"/>
                <a:cs typeface="+mn-cs"/>
              </a:rPr>
              <a:t>Father/Son, Mother/Daughter</a:t>
            </a:r>
          </a:p>
          <a:p>
            <a:pPr marL="688975" lvl="1" indent="-231775" algn="l">
              <a:buFont typeface="Arial"/>
              <a:buChar char="•"/>
            </a:pPr>
            <a:r>
              <a:rPr lang="en-US" sz="1600" dirty="0" smtClean="0">
                <a:solidFill>
                  <a:srgbClr val="000000"/>
                </a:solidFill>
                <a:latin typeface="Arial" pitchFamily="-110" charset="0"/>
                <a:cs typeface="+mn-cs"/>
              </a:rPr>
              <a:t>Siblings</a:t>
            </a:r>
          </a:p>
          <a:p>
            <a:pPr marL="688975" lvl="1" indent="-231775" algn="l">
              <a:buFont typeface="Arial"/>
              <a:buChar char="•"/>
            </a:pPr>
            <a:r>
              <a:rPr lang="en-US" sz="1600" dirty="0" smtClean="0">
                <a:solidFill>
                  <a:srgbClr val="000000"/>
                </a:solidFill>
                <a:latin typeface="Arial" pitchFamily="-110" charset="0"/>
                <a:cs typeface="+mn-cs"/>
              </a:rPr>
              <a:t>Twins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ChangeArrowheads="1"/>
          </p:cNvSpPr>
          <p:nvPr/>
        </p:nvSpPr>
        <p:spPr bwMode="auto">
          <a:xfrm>
            <a:off x="6858000" y="2057400"/>
            <a:ext cx="1676400" cy="3352800"/>
          </a:xfrm>
          <a:prstGeom prst="can">
            <a:avLst>
              <a:gd name="adj" fmla="val 25241"/>
            </a:avLst>
          </a:prstGeom>
          <a:gradFill rotWithShape="1">
            <a:gsLst>
              <a:gs pos="0">
                <a:srgbClr val="FFE59B"/>
              </a:gs>
              <a:gs pos="100000">
                <a:schemeClr val="accent1"/>
              </a:gs>
            </a:gsLst>
            <a:lin ang="2700000" scaled="1"/>
          </a:gra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914400" eaLnBrk="1" hangingPunct="1">
              <a:spcBef>
                <a:spcPct val="20000"/>
              </a:spcBef>
              <a:buClr>
                <a:srgbClr val="A4111B"/>
              </a:buClr>
              <a:buFont typeface="Wingdings 3" pitchFamily="18" charset="2"/>
              <a:buNone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39683" name="Rectangle 3"/>
          <p:cNvSpPr>
            <a:spLocks noChangeArrowheads="1"/>
          </p:cNvSpPr>
          <p:nvPr/>
        </p:nvSpPr>
        <p:spPr bwMode="auto">
          <a:xfrm>
            <a:off x="7010400" y="4267200"/>
            <a:ext cx="5334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914400"/>
            <a:r>
              <a:rPr lang="en-US" altLang="en-US" sz="1200" b="1">
                <a:solidFill>
                  <a:srgbClr val="000000"/>
                </a:solidFill>
                <a:latin typeface="Verdana" pitchFamily="34" charset="0"/>
              </a:rPr>
              <a:t>SPNR</a:t>
            </a:r>
          </a:p>
        </p:txBody>
      </p:sp>
      <p:sp>
        <p:nvSpPr>
          <p:cNvPr id="839684" name="Rectangle 4"/>
          <p:cNvSpPr>
            <a:spLocks noChangeArrowheads="1"/>
          </p:cNvSpPr>
          <p:nvPr/>
        </p:nvSpPr>
        <p:spPr bwMode="auto">
          <a:xfrm>
            <a:off x="7848600" y="3733800"/>
            <a:ext cx="5334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914400"/>
            <a:r>
              <a:rPr lang="en-US" altLang="en-US" sz="1200" b="1">
                <a:solidFill>
                  <a:srgbClr val="000000"/>
                </a:solidFill>
                <a:latin typeface="Verdana" pitchFamily="34" charset="0"/>
              </a:rPr>
              <a:t>RLF</a:t>
            </a:r>
          </a:p>
        </p:txBody>
      </p:sp>
      <p:sp>
        <p:nvSpPr>
          <p:cNvPr id="839685" name="Rectangle 5"/>
          <p:cNvSpPr>
            <a:spLocks noChangeArrowheads="1"/>
          </p:cNvSpPr>
          <p:nvPr/>
        </p:nvSpPr>
        <p:spPr bwMode="auto">
          <a:xfrm>
            <a:off x="7010400" y="2667000"/>
            <a:ext cx="5334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914400"/>
            <a:r>
              <a:rPr lang="en-US" altLang="en-US" sz="1200" b="1">
                <a:solidFill>
                  <a:srgbClr val="000000"/>
                </a:solidFill>
                <a:latin typeface="Verdana" pitchFamily="34" charset="0"/>
              </a:rPr>
              <a:t>SMZT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title"/>
          </p:nvPr>
        </p:nvSpPr>
        <p:spPr>
          <a:xfrm>
            <a:off x="387350" y="431800"/>
            <a:ext cx="8756650" cy="841375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The Matching &amp; Linking Process</a:t>
            </a:r>
          </a:p>
        </p:txBody>
      </p:sp>
      <p:sp>
        <p:nvSpPr>
          <p:cNvPr id="839687" name="Oval 7"/>
          <p:cNvSpPr>
            <a:spLocks noChangeArrowheads="1"/>
          </p:cNvSpPr>
          <p:nvPr/>
        </p:nvSpPr>
        <p:spPr bwMode="auto">
          <a:xfrm>
            <a:off x="3886200" y="1752600"/>
            <a:ext cx="1371600" cy="685800"/>
          </a:xfrm>
          <a:prstGeom prst="ellipse">
            <a:avLst/>
          </a:pr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100000">
                <a:schemeClr val="hlink"/>
              </a:gs>
            </a:gsLst>
            <a:lin ang="5400000" scaled="1"/>
          </a:gradFill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914400" eaLnBrk="0" hangingPunct="0">
              <a:defRPr/>
            </a:pPr>
            <a:r>
              <a:rPr lang="en-US" sz="1200" b="1" dirty="0">
                <a:solidFill>
                  <a:srgbClr val="FFFFFF"/>
                </a:solidFill>
                <a:latin typeface="Verdana" pitchFamily="34" charset="0"/>
              </a:rPr>
              <a:t>Standardize</a:t>
            </a:r>
          </a:p>
          <a:p>
            <a:pPr algn="ctr" defTabSz="914400" eaLnBrk="0" hangingPunct="0">
              <a:defRPr/>
            </a:pPr>
            <a:r>
              <a:rPr lang="en-US" sz="1200" b="1" dirty="0">
                <a:solidFill>
                  <a:srgbClr val="FFFFFF"/>
                </a:solidFill>
                <a:latin typeface="Verdana" pitchFamily="34" charset="0"/>
              </a:rPr>
              <a:t>And Derive</a:t>
            </a:r>
          </a:p>
        </p:txBody>
      </p:sp>
      <p:sp>
        <p:nvSpPr>
          <p:cNvPr id="839688" name="Oval 8"/>
          <p:cNvSpPr>
            <a:spLocks noChangeArrowheads="1"/>
          </p:cNvSpPr>
          <p:nvPr/>
        </p:nvSpPr>
        <p:spPr bwMode="auto">
          <a:xfrm>
            <a:off x="3886200" y="2667000"/>
            <a:ext cx="1371600" cy="685800"/>
          </a:xfrm>
          <a:prstGeom prst="ellipse">
            <a:avLst/>
          </a:prstGeom>
          <a:gradFill rotWithShape="1">
            <a:gsLst>
              <a:gs pos="0">
                <a:schemeClr val="tx2">
                  <a:gamma/>
                  <a:shade val="46275"/>
                  <a:invGamma/>
                </a:schemeClr>
              </a:gs>
              <a:gs pos="100000">
                <a:schemeClr val="tx2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914400" eaLnBrk="0" hangingPunct="0">
              <a:defRPr/>
            </a:pPr>
            <a:r>
              <a:rPr lang="en-US" sz="1200" b="1" dirty="0">
                <a:solidFill>
                  <a:srgbClr val="FFFFFF"/>
                </a:solidFill>
                <a:latin typeface="Verdana" pitchFamily="34" charset="0"/>
              </a:rPr>
              <a:t>Select </a:t>
            </a:r>
          </a:p>
          <a:p>
            <a:pPr algn="ctr" defTabSz="914400" eaLnBrk="0" hangingPunct="0">
              <a:defRPr/>
            </a:pPr>
            <a:r>
              <a:rPr lang="en-US" sz="1200" b="1" dirty="0">
                <a:solidFill>
                  <a:srgbClr val="FFFFFF"/>
                </a:solidFill>
                <a:latin typeface="Verdana" pitchFamily="34" charset="0"/>
              </a:rPr>
              <a:t>Candidates</a:t>
            </a:r>
          </a:p>
        </p:txBody>
      </p:sp>
      <p:sp>
        <p:nvSpPr>
          <p:cNvPr id="839689" name="Oval 9"/>
          <p:cNvSpPr>
            <a:spLocks noChangeArrowheads="1"/>
          </p:cNvSpPr>
          <p:nvPr/>
        </p:nvSpPr>
        <p:spPr bwMode="auto">
          <a:xfrm>
            <a:off x="3886200" y="3581400"/>
            <a:ext cx="1371600" cy="6858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914400" eaLnBrk="0" hangingPunct="0">
              <a:defRPr/>
            </a:pPr>
            <a:r>
              <a:rPr lang="en-US" sz="1200" b="1" dirty="0">
                <a:solidFill>
                  <a:srgbClr val="FFFFFF"/>
                </a:solidFill>
                <a:latin typeface="Verdana" pitchFamily="34" charset="0"/>
              </a:rPr>
              <a:t>Compare </a:t>
            </a:r>
          </a:p>
          <a:p>
            <a:pPr algn="ctr" defTabSz="914400" eaLnBrk="0" hangingPunct="0">
              <a:defRPr/>
            </a:pPr>
            <a:r>
              <a:rPr lang="en-US" sz="1200" b="1" dirty="0">
                <a:solidFill>
                  <a:srgbClr val="FFFFFF"/>
                </a:solidFill>
                <a:latin typeface="Verdana" pitchFamily="34" charset="0"/>
              </a:rPr>
              <a:t>and Score</a:t>
            </a:r>
          </a:p>
        </p:txBody>
      </p:sp>
      <p:sp>
        <p:nvSpPr>
          <p:cNvPr id="839690" name="Oval 10"/>
          <p:cNvSpPr>
            <a:spLocks noChangeArrowheads="1"/>
          </p:cNvSpPr>
          <p:nvPr/>
        </p:nvSpPr>
        <p:spPr bwMode="auto">
          <a:xfrm>
            <a:off x="3886200" y="4419600"/>
            <a:ext cx="1371600" cy="685800"/>
          </a:xfrm>
          <a:prstGeom prst="ellipse">
            <a:avLst/>
          </a:prstGeom>
          <a:gradFill rotWithShape="1">
            <a:gsLst>
              <a:gs pos="0">
                <a:schemeClr val="folHlink">
                  <a:gamma/>
                  <a:shade val="46275"/>
                  <a:invGamma/>
                </a:schemeClr>
              </a:gs>
              <a:gs pos="100000">
                <a:schemeClr val="folHlink"/>
              </a:gs>
            </a:gsLst>
            <a:lin ang="5400000" scaled="1"/>
          </a:gradFill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914400" eaLnBrk="0" hangingPunct="0">
              <a:defRPr/>
            </a:pPr>
            <a:r>
              <a:rPr lang="en-US" sz="1200" b="1" dirty="0">
                <a:solidFill>
                  <a:srgbClr val="FFFFFF"/>
                </a:solidFill>
                <a:latin typeface="Verdana" pitchFamily="34" charset="0"/>
              </a:rPr>
              <a:t>Link (or not)</a:t>
            </a:r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7010400" y="2667000"/>
            <a:ext cx="5334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914400"/>
            <a:r>
              <a:rPr lang="en-US" altLang="en-US" sz="1200" b="1">
                <a:solidFill>
                  <a:srgbClr val="000000"/>
                </a:solidFill>
                <a:latin typeface="Verdana" pitchFamily="34" charset="0"/>
              </a:rPr>
              <a:t>SMZT</a:t>
            </a:r>
          </a:p>
        </p:txBody>
      </p:sp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7848600" y="2667000"/>
            <a:ext cx="5334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914400"/>
            <a:r>
              <a:rPr lang="en-US" altLang="en-US" sz="1200" b="1">
                <a:solidFill>
                  <a:srgbClr val="000000"/>
                </a:solidFill>
                <a:latin typeface="Verdana" pitchFamily="34" charset="0"/>
              </a:rPr>
              <a:t>JNZ</a:t>
            </a:r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7010400" y="3200400"/>
            <a:ext cx="5334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914400"/>
            <a:r>
              <a:rPr lang="en-US" altLang="en-US" sz="1200" b="1">
                <a:solidFill>
                  <a:srgbClr val="000000"/>
                </a:solidFill>
                <a:latin typeface="Verdana" pitchFamily="34" charset="0"/>
              </a:rPr>
              <a:t>YNG</a:t>
            </a:r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7010400" y="3733800"/>
            <a:ext cx="5334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914400"/>
            <a:r>
              <a:rPr lang="en-US" altLang="en-US" sz="1200" b="1">
                <a:solidFill>
                  <a:srgbClr val="000000"/>
                </a:solidFill>
                <a:latin typeface="Verdana" pitchFamily="34" charset="0"/>
              </a:rPr>
              <a:t>PLK</a:t>
            </a:r>
          </a:p>
        </p:txBody>
      </p:sp>
      <p:sp>
        <p:nvSpPr>
          <p:cNvPr id="29711" name="Rectangle 15"/>
          <p:cNvSpPr>
            <a:spLocks noChangeArrowheads="1"/>
          </p:cNvSpPr>
          <p:nvPr/>
        </p:nvSpPr>
        <p:spPr bwMode="auto">
          <a:xfrm>
            <a:off x="7848600" y="3733800"/>
            <a:ext cx="5334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914400"/>
            <a:r>
              <a:rPr lang="en-US" altLang="en-US" sz="1200" b="1">
                <a:solidFill>
                  <a:srgbClr val="000000"/>
                </a:solidFill>
                <a:latin typeface="Verdana" pitchFamily="34" charset="0"/>
              </a:rPr>
              <a:t>RLF</a:t>
            </a:r>
          </a:p>
        </p:txBody>
      </p:sp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7010400" y="4267200"/>
            <a:ext cx="5334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914400"/>
            <a:r>
              <a:rPr lang="en-US" altLang="en-US" sz="1200" b="1">
                <a:solidFill>
                  <a:srgbClr val="000000"/>
                </a:solidFill>
                <a:latin typeface="Verdana" pitchFamily="34" charset="0"/>
              </a:rPr>
              <a:t>SPNR</a:t>
            </a:r>
          </a:p>
        </p:txBody>
      </p:sp>
      <p:sp>
        <p:nvSpPr>
          <p:cNvPr id="29713" name="Rectangle 17"/>
          <p:cNvSpPr>
            <a:spLocks noChangeArrowheads="1"/>
          </p:cNvSpPr>
          <p:nvPr/>
        </p:nvSpPr>
        <p:spPr bwMode="auto">
          <a:xfrm>
            <a:off x="7848600" y="4267200"/>
            <a:ext cx="5334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914400"/>
            <a:r>
              <a:rPr lang="en-US" altLang="en-US" sz="1200" b="1">
                <a:solidFill>
                  <a:srgbClr val="000000"/>
                </a:solidFill>
                <a:latin typeface="Verdana" pitchFamily="34" charset="0"/>
              </a:rPr>
              <a:t>PWL</a:t>
            </a:r>
          </a:p>
        </p:txBody>
      </p:sp>
      <p:sp>
        <p:nvSpPr>
          <p:cNvPr id="29714" name="Rectangle 18"/>
          <p:cNvSpPr>
            <a:spLocks noChangeArrowheads="1"/>
          </p:cNvSpPr>
          <p:nvPr/>
        </p:nvSpPr>
        <p:spPr bwMode="auto">
          <a:xfrm>
            <a:off x="7010400" y="4800600"/>
            <a:ext cx="5334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914400"/>
            <a:r>
              <a:rPr lang="en-US" altLang="en-US" sz="1200" b="1">
                <a:solidFill>
                  <a:srgbClr val="000000"/>
                </a:solidFill>
                <a:latin typeface="Verdana" pitchFamily="34" charset="0"/>
              </a:rPr>
              <a:t>JTR</a:t>
            </a:r>
          </a:p>
        </p:txBody>
      </p:sp>
      <p:sp>
        <p:nvSpPr>
          <p:cNvPr id="839699" name="AutoShape 19"/>
          <p:cNvSpPr>
            <a:spLocks noChangeArrowheads="1"/>
          </p:cNvSpPr>
          <p:nvPr/>
        </p:nvSpPr>
        <p:spPr bwMode="auto">
          <a:xfrm>
            <a:off x="6172200" y="3200400"/>
            <a:ext cx="685800" cy="609600"/>
          </a:xfrm>
          <a:prstGeom prst="irregularSeal2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33725"/>
                  <a:invGamma/>
                </a:schemeClr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0" hangingPunct="0">
              <a:defRPr/>
            </a:pPr>
            <a:r>
              <a:rPr lang="en-US" sz="1200" b="1" dirty="0">
                <a:solidFill>
                  <a:srgbClr val="000000"/>
                </a:solidFill>
                <a:latin typeface="Verdana" pitchFamily="34" charset="0"/>
              </a:rPr>
              <a:t>12</a:t>
            </a:r>
          </a:p>
        </p:txBody>
      </p:sp>
      <p:sp>
        <p:nvSpPr>
          <p:cNvPr id="839700" name="AutoShape 20"/>
          <p:cNvSpPr>
            <a:spLocks noChangeArrowheads="1"/>
          </p:cNvSpPr>
          <p:nvPr/>
        </p:nvSpPr>
        <p:spPr bwMode="auto">
          <a:xfrm>
            <a:off x="6172200" y="3733800"/>
            <a:ext cx="685800" cy="609600"/>
          </a:xfrm>
          <a:prstGeom prst="irregularSeal2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33725"/>
                  <a:invGamma/>
                </a:schemeClr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0" hangingPunct="0">
              <a:defRPr/>
            </a:pPr>
            <a:r>
              <a:rPr lang="en-US" sz="1200" b="1" dirty="0">
                <a:solidFill>
                  <a:srgbClr val="000000"/>
                </a:solidFill>
                <a:latin typeface="Verdana" pitchFamily="34" charset="0"/>
              </a:rPr>
              <a:t>-2</a:t>
            </a:r>
          </a:p>
        </p:txBody>
      </p:sp>
      <p:sp>
        <p:nvSpPr>
          <p:cNvPr id="839701" name="AutoShape 21"/>
          <p:cNvSpPr>
            <a:spLocks noChangeArrowheads="1"/>
          </p:cNvSpPr>
          <p:nvPr/>
        </p:nvSpPr>
        <p:spPr bwMode="auto">
          <a:xfrm>
            <a:off x="6172200" y="2667000"/>
            <a:ext cx="685800" cy="609600"/>
          </a:xfrm>
          <a:prstGeom prst="irregularSeal2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33725"/>
                  <a:invGamma/>
                </a:schemeClr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0" hangingPunct="0">
              <a:defRPr/>
            </a:pPr>
            <a:r>
              <a:rPr lang="en-US" sz="1200" b="1" dirty="0">
                <a:solidFill>
                  <a:srgbClr val="000000"/>
                </a:solidFill>
                <a:latin typeface="Verdana" pitchFamily="34" charset="0"/>
              </a:rPr>
              <a:t>5</a:t>
            </a:r>
          </a:p>
        </p:txBody>
      </p:sp>
      <p:sp>
        <p:nvSpPr>
          <p:cNvPr id="839702" name="AutoShape 22"/>
          <p:cNvSpPr>
            <a:spLocks noChangeArrowheads="1"/>
          </p:cNvSpPr>
          <p:nvPr/>
        </p:nvSpPr>
        <p:spPr bwMode="auto">
          <a:xfrm>
            <a:off x="6172200" y="4267200"/>
            <a:ext cx="685800" cy="609600"/>
          </a:xfrm>
          <a:prstGeom prst="irregularSeal2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33725"/>
                  <a:invGamma/>
                </a:schemeClr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0" hangingPunct="0">
              <a:defRPr/>
            </a:pPr>
            <a:r>
              <a:rPr lang="en-US" sz="1200" b="1" dirty="0">
                <a:solidFill>
                  <a:srgbClr val="000000"/>
                </a:solidFill>
                <a:latin typeface="Verdana" pitchFamily="34" charset="0"/>
              </a:rPr>
              <a:t>1</a:t>
            </a:r>
          </a:p>
        </p:txBody>
      </p:sp>
      <p:cxnSp>
        <p:nvCxnSpPr>
          <p:cNvPr id="839703" name="AutoShape 23"/>
          <p:cNvCxnSpPr>
            <a:cxnSpLocks noChangeShapeType="1"/>
            <a:endCxn id="839727" idx="3"/>
          </p:cNvCxnSpPr>
          <p:nvPr/>
        </p:nvCxnSpPr>
        <p:spPr bwMode="auto">
          <a:xfrm flipV="1">
            <a:off x="8380413" y="3352800"/>
            <a:ext cx="1587" cy="1600200"/>
          </a:xfrm>
          <a:prstGeom prst="bentConnector3">
            <a:avLst>
              <a:gd name="adj1" fmla="val 530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228600" y="990600"/>
            <a:ext cx="2743200" cy="609600"/>
            <a:chOff x="1248" y="1008"/>
            <a:chExt cx="1728" cy="384"/>
          </a:xfrm>
        </p:grpSpPr>
        <p:sp>
          <p:nvSpPr>
            <p:cNvPr id="29744" name="Rectangle 25"/>
            <p:cNvSpPr>
              <a:spLocks noChangeArrowheads="1"/>
            </p:cNvSpPr>
            <p:nvPr/>
          </p:nvSpPr>
          <p:spPr bwMode="auto">
            <a:xfrm>
              <a:off x="1344" y="1104"/>
              <a:ext cx="1632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4111B"/>
                </a:buClr>
                <a:buFont typeface="Wingdings 3" pitchFamily="18" charset="2"/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4111B"/>
                </a:buClr>
                <a:buFont typeface="Wingdings 3" pitchFamily="18" charset="2"/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4111B"/>
                </a:buClr>
                <a:buFont typeface="Wingdings 3" pitchFamily="18" charset="2"/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4111B"/>
                </a:buClr>
                <a:buFont typeface="Wingdings 3" pitchFamily="18" charset="2"/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defTabSz="914400"/>
              <a:r>
                <a:rPr lang="en-US" altLang="en-US" sz="1200" b="1">
                  <a:solidFill>
                    <a:srgbClr val="000000"/>
                  </a:solidFill>
                  <a:latin typeface="Verdana" pitchFamily="34" charset="0"/>
                </a:rPr>
                <a:t>The MDS receives a record added to source</a:t>
              </a:r>
            </a:p>
          </p:txBody>
        </p:sp>
        <p:sp>
          <p:nvSpPr>
            <p:cNvPr id="29745" name="Oval 26"/>
            <p:cNvSpPr>
              <a:spLocks noChangeArrowheads="1"/>
            </p:cNvSpPr>
            <p:nvPr/>
          </p:nvSpPr>
          <p:spPr bwMode="auto">
            <a:xfrm>
              <a:off x="1248" y="1008"/>
              <a:ext cx="192" cy="192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4111B"/>
                </a:buClr>
                <a:buFont typeface="Wingdings 3" pitchFamily="18" charset="2"/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4111B"/>
                </a:buClr>
                <a:buFont typeface="Wingdings 3" pitchFamily="18" charset="2"/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4111B"/>
                </a:buClr>
                <a:buFont typeface="Wingdings 3" pitchFamily="18" charset="2"/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4111B"/>
                </a:buClr>
                <a:buFont typeface="Wingdings 3" pitchFamily="18" charset="2"/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defTabSz="914400"/>
              <a:r>
                <a:rPr lang="en-US" altLang="en-US" sz="1200" b="1">
                  <a:solidFill>
                    <a:srgbClr val="000000"/>
                  </a:solidFill>
                  <a:latin typeface="Verdana" pitchFamily="34" charset="0"/>
                </a:rPr>
                <a:t>1</a:t>
              </a:r>
            </a:p>
          </p:txBody>
        </p:sp>
      </p:grp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228600" y="1447800"/>
            <a:ext cx="2743200" cy="609600"/>
            <a:chOff x="1248" y="1008"/>
            <a:chExt cx="1728" cy="384"/>
          </a:xfrm>
        </p:grpSpPr>
        <p:sp>
          <p:nvSpPr>
            <p:cNvPr id="29742" name="Rectangle 28"/>
            <p:cNvSpPr>
              <a:spLocks noChangeArrowheads="1"/>
            </p:cNvSpPr>
            <p:nvPr/>
          </p:nvSpPr>
          <p:spPr bwMode="auto">
            <a:xfrm>
              <a:off x="1344" y="1104"/>
              <a:ext cx="1632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4111B"/>
                </a:buClr>
                <a:buFont typeface="Wingdings 3" pitchFamily="18" charset="2"/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4111B"/>
                </a:buClr>
                <a:buFont typeface="Wingdings 3" pitchFamily="18" charset="2"/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4111B"/>
                </a:buClr>
                <a:buFont typeface="Wingdings 3" pitchFamily="18" charset="2"/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4111B"/>
                </a:buClr>
                <a:buFont typeface="Wingdings 3" pitchFamily="18" charset="2"/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defTabSz="914400"/>
              <a:r>
                <a:rPr lang="en-US" altLang="en-US" sz="1200" b="1">
                  <a:solidFill>
                    <a:srgbClr val="000000"/>
                  </a:solidFill>
                  <a:latin typeface="Verdana" pitchFamily="34" charset="0"/>
                </a:rPr>
                <a:t>The MDS standardizes the record…</a:t>
              </a:r>
            </a:p>
          </p:txBody>
        </p:sp>
        <p:sp>
          <p:nvSpPr>
            <p:cNvPr id="29743" name="Oval 29"/>
            <p:cNvSpPr>
              <a:spLocks noChangeArrowheads="1"/>
            </p:cNvSpPr>
            <p:nvPr/>
          </p:nvSpPr>
          <p:spPr bwMode="auto">
            <a:xfrm>
              <a:off x="1248" y="1008"/>
              <a:ext cx="192" cy="192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4111B"/>
                </a:buClr>
                <a:buFont typeface="Wingdings 3" pitchFamily="18" charset="2"/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4111B"/>
                </a:buClr>
                <a:buFont typeface="Wingdings 3" pitchFamily="18" charset="2"/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4111B"/>
                </a:buClr>
                <a:buFont typeface="Wingdings 3" pitchFamily="18" charset="2"/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4111B"/>
                </a:buClr>
                <a:buFont typeface="Wingdings 3" pitchFamily="18" charset="2"/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defTabSz="914400"/>
              <a:r>
                <a:rPr lang="en-US" altLang="en-US" sz="1200" b="1">
                  <a:solidFill>
                    <a:srgbClr val="000000"/>
                  </a:solidFill>
                  <a:latin typeface="Verdana" pitchFamily="34" charset="0"/>
                </a:rPr>
                <a:t>2</a:t>
              </a:r>
            </a:p>
          </p:txBody>
        </p:sp>
      </p:grpSp>
      <p:grpSp>
        <p:nvGrpSpPr>
          <p:cNvPr id="4" name="Group 30"/>
          <p:cNvGrpSpPr>
            <a:grpSpLocks/>
          </p:cNvGrpSpPr>
          <p:nvPr/>
        </p:nvGrpSpPr>
        <p:grpSpPr bwMode="auto">
          <a:xfrm>
            <a:off x="228600" y="1905000"/>
            <a:ext cx="2743200" cy="609600"/>
            <a:chOff x="1248" y="1008"/>
            <a:chExt cx="1728" cy="384"/>
          </a:xfrm>
        </p:grpSpPr>
        <p:sp>
          <p:nvSpPr>
            <p:cNvPr id="29740" name="Rectangle 31"/>
            <p:cNvSpPr>
              <a:spLocks noChangeArrowheads="1"/>
            </p:cNvSpPr>
            <p:nvPr/>
          </p:nvSpPr>
          <p:spPr bwMode="auto">
            <a:xfrm>
              <a:off x="1344" y="1104"/>
              <a:ext cx="1632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4111B"/>
                </a:buClr>
                <a:buFont typeface="Wingdings 3" pitchFamily="18" charset="2"/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4111B"/>
                </a:buClr>
                <a:buFont typeface="Wingdings 3" pitchFamily="18" charset="2"/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4111B"/>
                </a:buClr>
                <a:buFont typeface="Wingdings 3" pitchFamily="18" charset="2"/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4111B"/>
                </a:buClr>
                <a:buFont typeface="Wingdings 3" pitchFamily="18" charset="2"/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defTabSz="914400"/>
              <a:r>
                <a:rPr lang="en-US" altLang="en-US" sz="1200" b="1">
                  <a:solidFill>
                    <a:srgbClr val="000000"/>
                  </a:solidFill>
                  <a:latin typeface="Verdana" pitchFamily="34" charset="0"/>
                </a:rPr>
                <a:t>… and creates derived data</a:t>
              </a:r>
            </a:p>
          </p:txBody>
        </p:sp>
        <p:sp>
          <p:nvSpPr>
            <p:cNvPr id="29741" name="Oval 32"/>
            <p:cNvSpPr>
              <a:spLocks noChangeArrowheads="1"/>
            </p:cNvSpPr>
            <p:nvPr/>
          </p:nvSpPr>
          <p:spPr bwMode="auto">
            <a:xfrm>
              <a:off x="1248" y="1008"/>
              <a:ext cx="192" cy="192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4111B"/>
                </a:buClr>
                <a:buFont typeface="Wingdings 3" pitchFamily="18" charset="2"/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4111B"/>
                </a:buClr>
                <a:buFont typeface="Wingdings 3" pitchFamily="18" charset="2"/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4111B"/>
                </a:buClr>
                <a:buFont typeface="Wingdings 3" pitchFamily="18" charset="2"/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4111B"/>
                </a:buClr>
                <a:buFont typeface="Wingdings 3" pitchFamily="18" charset="2"/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defTabSz="914400"/>
              <a:r>
                <a:rPr lang="en-US" altLang="en-US" sz="1200" b="1">
                  <a:solidFill>
                    <a:srgbClr val="000000"/>
                  </a:solidFill>
                  <a:latin typeface="Verdana" pitchFamily="34" charset="0"/>
                </a:rPr>
                <a:t>3</a:t>
              </a:r>
            </a:p>
          </p:txBody>
        </p:sp>
      </p:grp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5105400" y="1143000"/>
            <a:ext cx="2743200" cy="609600"/>
            <a:chOff x="1248" y="1008"/>
            <a:chExt cx="1728" cy="384"/>
          </a:xfrm>
        </p:grpSpPr>
        <p:sp>
          <p:nvSpPr>
            <p:cNvPr id="29738" name="Rectangle 34"/>
            <p:cNvSpPr>
              <a:spLocks noChangeArrowheads="1"/>
            </p:cNvSpPr>
            <p:nvPr/>
          </p:nvSpPr>
          <p:spPr bwMode="auto">
            <a:xfrm>
              <a:off x="1344" y="1104"/>
              <a:ext cx="1632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4111B"/>
                </a:buClr>
                <a:buFont typeface="Wingdings 3" pitchFamily="18" charset="2"/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4111B"/>
                </a:buClr>
                <a:buFont typeface="Wingdings 3" pitchFamily="18" charset="2"/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4111B"/>
                </a:buClr>
                <a:buFont typeface="Wingdings 3" pitchFamily="18" charset="2"/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4111B"/>
                </a:buClr>
                <a:buFont typeface="Wingdings 3" pitchFamily="18" charset="2"/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defTabSz="914400"/>
              <a:r>
                <a:rPr lang="en-US" altLang="en-US" sz="1200" b="1">
                  <a:solidFill>
                    <a:srgbClr val="000000"/>
                  </a:solidFill>
                  <a:latin typeface="Verdana" pitchFamily="34" charset="0"/>
                </a:rPr>
                <a:t>The MDS selects candidates from the DB</a:t>
              </a:r>
            </a:p>
          </p:txBody>
        </p:sp>
        <p:sp>
          <p:nvSpPr>
            <p:cNvPr id="29739" name="Oval 35"/>
            <p:cNvSpPr>
              <a:spLocks noChangeArrowheads="1"/>
            </p:cNvSpPr>
            <p:nvPr/>
          </p:nvSpPr>
          <p:spPr bwMode="auto">
            <a:xfrm>
              <a:off x="1248" y="1008"/>
              <a:ext cx="192" cy="192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4111B"/>
                </a:buClr>
                <a:buFont typeface="Wingdings 3" pitchFamily="18" charset="2"/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4111B"/>
                </a:buClr>
                <a:buFont typeface="Wingdings 3" pitchFamily="18" charset="2"/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4111B"/>
                </a:buClr>
                <a:buFont typeface="Wingdings 3" pitchFamily="18" charset="2"/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4111B"/>
                </a:buClr>
                <a:buFont typeface="Wingdings 3" pitchFamily="18" charset="2"/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defTabSz="914400"/>
              <a:r>
                <a:rPr lang="en-US" altLang="en-US" sz="1200" b="1">
                  <a:solidFill>
                    <a:srgbClr val="000000"/>
                  </a:solidFill>
                  <a:latin typeface="Verdana" pitchFamily="34" charset="0"/>
                </a:rPr>
                <a:t>4</a:t>
              </a:r>
            </a:p>
          </p:txBody>
        </p:sp>
      </p:grpSp>
      <p:grpSp>
        <p:nvGrpSpPr>
          <p:cNvPr id="6" name="Group 36"/>
          <p:cNvGrpSpPr>
            <a:grpSpLocks/>
          </p:cNvGrpSpPr>
          <p:nvPr/>
        </p:nvGrpSpPr>
        <p:grpSpPr bwMode="auto">
          <a:xfrm>
            <a:off x="5105400" y="5334000"/>
            <a:ext cx="2743200" cy="609600"/>
            <a:chOff x="1248" y="1008"/>
            <a:chExt cx="1728" cy="384"/>
          </a:xfrm>
        </p:grpSpPr>
        <p:sp>
          <p:nvSpPr>
            <p:cNvPr id="29736" name="Rectangle 37"/>
            <p:cNvSpPr>
              <a:spLocks noChangeArrowheads="1"/>
            </p:cNvSpPr>
            <p:nvPr/>
          </p:nvSpPr>
          <p:spPr bwMode="auto">
            <a:xfrm>
              <a:off x="1344" y="1104"/>
              <a:ext cx="1632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4111B"/>
                </a:buClr>
                <a:buFont typeface="Wingdings 3" pitchFamily="18" charset="2"/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4111B"/>
                </a:buClr>
                <a:buFont typeface="Wingdings 3" pitchFamily="18" charset="2"/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4111B"/>
                </a:buClr>
                <a:buFont typeface="Wingdings 3" pitchFamily="18" charset="2"/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4111B"/>
                </a:buClr>
                <a:buFont typeface="Wingdings 3" pitchFamily="18" charset="2"/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defTabSz="914400"/>
              <a:r>
                <a:rPr lang="en-US" altLang="en-US" sz="1200" b="1">
                  <a:solidFill>
                    <a:srgbClr val="000000"/>
                  </a:solidFill>
                  <a:latin typeface="Verdana" pitchFamily="34" charset="0"/>
                </a:rPr>
                <a:t>The MDS scores the comparisons</a:t>
              </a:r>
            </a:p>
          </p:txBody>
        </p:sp>
        <p:sp>
          <p:nvSpPr>
            <p:cNvPr id="29737" name="Oval 38"/>
            <p:cNvSpPr>
              <a:spLocks noChangeArrowheads="1"/>
            </p:cNvSpPr>
            <p:nvPr/>
          </p:nvSpPr>
          <p:spPr bwMode="auto">
            <a:xfrm>
              <a:off x="1248" y="1008"/>
              <a:ext cx="192" cy="192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4111B"/>
                </a:buClr>
                <a:buFont typeface="Wingdings 3" pitchFamily="18" charset="2"/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4111B"/>
                </a:buClr>
                <a:buFont typeface="Wingdings 3" pitchFamily="18" charset="2"/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4111B"/>
                </a:buClr>
                <a:buFont typeface="Wingdings 3" pitchFamily="18" charset="2"/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4111B"/>
                </a:buClr>
                <a:buFont typeface="Wingdings 3" pitchFamily="18" charset="2"/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defTabSz="914400"/>
              <a:r>
                <a:rPr lang="en-US" altLang="en-US" sz="1200" b="1">
                  <a:solidFill>
                    <a:srgbClr val="000000"/>
                  </a:solidFill>
                  <a:latin typeface="Verdana" pitchFamily="34" charset="0"/>
                </a:rPr>
                <a:t>5</a:t>
              </a:r>
            </a:p>
          </p:txBody>
        </p:sp>
      </p:grpSp>
      <p:grpSp>
        <p:nvGrpSpPr>
          <p:cNvPr id="7" name="Group 39"/>
          <p:cNvGrpSpPr>
            <a:grpSpLocks/>
          </p:cNvGrpSpPr>
          <p:nvPr/>
        </p:nvGrpSpPr>
        <p:grpSpPr bwMode="auto">
          <a:xfrm>
            <a:off x="2209800" y="5334000"/>
            <a:ext cx="2743200" cy="609600"/>
            <a:chOff x="1248" y="1008"/>
            <a:chExt cx="1728" cy="384"/>
          </a:xfrm>
        </p:grpSpPr>
        <p:sp>
          <p:nvSpPr>
            <p:cNvPr id="29734" name="Rectangle 40"/>
            <p:cNvSpPr>
              <a:spLocks noChangeArrowheads="1"/>
            </p:cNvSpPr>
            <p:nvPr/>
          </p:nvSpPr>
          <p:spPr bwMode="auto">
            <a:xfrm>
              <a:off x="1344" y="1104"/>
              <a:ext cx="1632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4111B"/>
                </a:buClr>
                <a:buFont typeface="Wingdings 3" pitchFamily="18" charset="2"/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4111B"/>
                </a:buClr>
                <a:buFont typeface="Wingdings 3" pitchFamily="18" charset="2"/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4111B"/>
                </a:buClr>
                <a:buFont typeface="Wingdings 3" pitchFamily="18" charset="2"/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4111B"/>
                </a:buClr>
                <a:buFont typeface="Wingdings 3" pitchFamily="18" charset="2"/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defTabSz="914400"/>
              <a:r>
                <a:rPr lang="en-US" altLang="en-US" sz="1200" b="1">
                  <a:solidFill>
                    <a:srgbClr val="000000"/>
                  </a:solidFill>
                  <a:latin typeface="Verdana" pitchFamily="34" charset="0"/>
                </a:rPr>
                <a:t>And links the inbound record</a:t>
              </a:r>
            </a:p>
          </p:txBody>
        </p:sp>
        <p:sp>
          <p:nvSpPr>
            <p:cNvPr id="29735" name="Oval 41"/>
            <p:cNvSpPr>
              <a:spLocks noChangeArrowheads="1"/>
            </p:cNvSpPr>
            <p:nvPr/>
          </p:nvSpPr>
          <p:spPr bwMode="auto">
            <a:xfrm>
              <a:off x="1248" y="1008"/>
              <a:ext cx="192" cy="192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4111B"/>
                </a:buClr>
                <a:buFont typeface="Wingdings 3" pitchFamily="18" charset="2"/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4111B"/>
                </a:buClr>
                <a:buFont typeface="Wingdings 3" pitchFamily="18" charset="2"/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4111B"/>
                </a:buClr>
                <a:buFont typeface="Wingdings 3" pitchFamily="18" charset="2"/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4111B"/>
                </a:buClr>
                <a:buFont typeface="Wingdings 3" pitchFamily="18" charset="2"/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defTabSz="914400"/>
              <a:r>
                <a:rPr lang="en-US" altLang="en-US" sz="1200" b="1">
                  <a:solidFill>
                    <a:srgbClr val="000000"/>
                  </a:solidFill>
                  <a:latin typeface="Verdana" pitchFamily="34" charset="0"/>
                </a:rPr>
                <a:t>6</a:t>
              </a:r>
            </a:p>
          </p:txBody>
        </p:sp>
      </p:grpSp>
      <p:sp>
        <p:nvSpPr>
          <p:cNvPr id="839722" name="Rectangle 42"/>
          <p:cNvSpPr>
            <a:spLocks noChangeArrowheads="1"/>
          </p:cNvSpPr>
          <p:nvPr/>
        </p:nvSpPr>
        <p:spPr bwMode="auto">
          <a:xfrm>
            <a:off x="685800" y="3276600"/>
            <a:ext cx="5334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914400"/>
            <a:r>
              <a:rPr lang="en-US" altLang="en-US" sz="1200" b="1">
                <a:solidFill>
                  <a:srgbClr val="000000"/>
                </a:solidFill>
                <a:latin typeface="Verdana" pitchFamily="34" charset="0"/>
              </a:rPr>
              <a:t>Smith</a:t>
            </a:r>
          </a:p>
        </p:txBody>
      </p:sp>
      <p:sp>
        <p:nvSpPr>
          <p:cNvPr id="839723" name="Rectangle 43"/>
          <p:cNvSpPr>
            <a:spLocks noChangeArrowheads="1"/>
          </p:cNvSpPr>
          <p:nvPr/>
        </p:nvSpPr>
        <p:spPr bwMode="auto">
          <a:xfrm>
            <a:off x="4267200" y="1905000"/>
            <a:ext cx="5334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914400"/>
            <a:r>
              <a:rPr lang="en-US" altLang="en-US" sz="1200" b="1">
                <a:solidFill>
                  <a:srgbClr val="000000"/>
                </a:solidFill>
                <a:latin typeface="Verdana" pitchFamily="34" charset="0"/>
              </a:rPr>
              <a:t>SMTH</a:t>
            </a:r>
          </a:p>
        </p:txBody>
      </p:sp>
      <p:sp>
        <p:nvSpPr>
          <p:cNvPr id="839724" name="AutoShape 44"/>
          <p:cNvSpPr>
            <a:spLocks noChangeArrowheads="1"/>
          </p:cNvSpPr>
          <p:nvPr/>
        </p:nvSpPr>
        <p:spPr bwMode="auto">
          <a:xfrm>
            <a:off x="8534400" y="5867400"/>
            <a:ext cx="457200" cy="381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914400"/>
            <a:r>
              <a:rPr lang="en-US" altLang="en-US" sz="1200" b="1">
                <a:solidFill>
                  <a:srgbClr val="000000"/>
                </a:solidFill>
                <a:latin typeface="Verdana" pitchFamily="34" charset="0"/>
              </a:rPr>
              <a:t>1</a:t>
            </a:r>
          </a:p>
        </p:txBody>
      </p:sp>
      <p:sp>
        <p:nvSpPr>
          <p:cNvPr id="839725" name="AutoShape 45"/>
          <p:cNvSpPr>
            <a:spLocks noChangeArrowheads="1"/>
          </p:cNvSpPr>
          <p:nvPr/>
        </p:nvSpPr>
        <p:spPr bwMode="auto">
          <a:xfrm>
            <a:off x="8534400" y="5867400"/>
            <a:ext cx="457200" cy="381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914400"/>
            <a:r>
              <a:rPr lang="en-US" altLang="en-US" sz="1200" b="1">
                <a:solidFill>
                  <a:srgbClr val="000000"/>
                </a:solidFill>
                <a:latin typeface="Verdana" pitchFamily="34" charset="0"/>
              </a:rPr>
              <a:t>2</a:t>
            </a:r>
          </a:p>
        </p:txBody>
      </p:sp>
      <p:sp>
        <p:nvSpPr>
          <p:cNvPr id="839726" name="AutoShape 46"/>
          <p:cNvSpPr>
            <a:spLocks noChangeArrowheads="1"/>
          </p:cNvSpPr>
          <p:nvPr/>
        </p:nvSpPr>
        <p:spPr bwMode="auto">
          <a:xfrm>
            <a:off x="8534400" y="5867400"/>
            <a:ext cx="457200" cy="381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914400"/>
            <a:r>
              <a:rPr lang="en-US" altLang="en-US" sz="1200" b="1">
                <a:solidFill>
                  <a:srgbClr val="000000"/>
                </a:solidFill>
                <a:latin typeface="Verdana" pitchFamily="34" charset="0"/>
              </a:rPr>
              <a:t>3</a:t>
            </a:r>
          </a:p>
        </p:txBody>
      </p:sp>
      <p:sp>
        <p:nvSpPr>
          <p:cNvPr id="839727" name="Rectangle 47"/>
          <p:cNvSpPr>
            <a:spLocks noChangeArrowheads="1"/>
          </p:cNvSpPr>
          <p:nvPr/>
        </p:nvSpPr>
        <p:spPr bwMode="auto">
          <a:xfrm>
            <a:off x="7848600" y="3200400"/>
            <a:ext cx="5334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914400"/>
            <a:r>
              <a:rPr lang="en-US" altLang="en-US" sz="1200" b="1">
                <a:solidFill>
                  <a:srgbClr val="000000"/>
                </a:solidFill>
                <a:latin typeface="Verdana" pitchFamily="34" charset="0"/>
              </a:rPr>
              <a:t>SMTH</a:t>
            </a:r>
          </a:p>
        </p:txBody>
      </p:sp>
      <p:sp>
        <p:nvSpPr>
          <p:cNvPr id="29732" name="Rectangle 48"/>
          <p:cNvSpPr>
            <a:spLocks noChangeArrowheads="1"/>
          </p:cNvSpPr>
          <p:nvPr/>
        </p:nvSpPr>
        <p:spPr bwMode="auto">
          <a:xfrm>
            <a:off x="7848600" y="3200400"/>
            <a:ext cx="5334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914400"/>
            <a:r>
              <a:rPr lang="en-US" altLang="en-US" sz="1200" b="1">
                <a:solidFill>
                  <a:srgbClr val="000000"/>
                </a:solidFill>
                <a:latin typeface="Verdana" pitchFamily="34" charset="0"/>
              </a:rPr>
              <a:t>SMTH</a:t>
            </a:r>
          </a:p>
        </p:txBody>
      </p:sp>
      <p:sp>
        <p:nvSpPr>
          <p:cNvPr id="29733" name="AutoShape 49"/>
          <p:cNvSpPr>
            <a:spLocks noChangeArrowheads="1"/>
          </p:cNvSpPr>
          <p:nvPr/>
        </p:nvSpPr>
        <p:spPr bwMode="auto">
          <a:xfrm>
            <a:off x="1828800" y="2743200"/>
            <a:ext cx="1295400" cy="1447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B1C0D9"/>
              </a:gs>
              <a:gs pos="100000">
                <a:schemeClr val="accent2"/>
              </a:gs>
            </a:gsLst>
            <a:lin ang="2700000" scaled="1"/>
          </a:gradFill>
          <a:ln w="9525">
            <a:solidFill>
              <a:schemeClr val="accent2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111B"/>
              </a:buClr>
              <a:buFont typeface="Wingdings 3" pitchFamily="18" charset="2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914400"/>
            <a:r>
              <a:rPr lang="en-US" altLang="en-US" sz="1200" b="1">
                <a:solidFill>
                  <a:srgbClr val="000000"/>
                </a:solidFill>
                <a:latin typeface="Verdana" pitchFamily="34" charset="0"/>
              </a:rPr>
              <a:t>IBM Initiate Master Data Service™</a:t>
            </a:r>
          </a:p>
          <a:p>
            <a:pPr algn="ctr" defTabSz="914400"/>
            <a:r>
              <a:rPr lang="en-US" altLang="en-US" sz="1200" b="1">
                <a:solidFill>
                  <a:srgbClr val="000000"/>
                </a:solidFill>
                <a:latin typeface="Verdana" pitchFamily="34" charset="0"/>
              </a:rPr>
              <a:t>Engine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5800" y="6207314"/>
            <a:ext cx="11246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Source:  IBM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4558716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96532E-6 L 0.17083 -1.96532E-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8397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4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083 -1.96532E-6 L 0.39583 -0.18867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8397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50" y="-94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1000"/>
                                        <p:tgtEl>
                                          <p:spTgt spid="8397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3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1000"/>
                                        <p:tgtEl>
                                          <p:spTgt spid="839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" presetClass="entr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1" presetID="0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9583 -0.18867 L 0.17083 -1.96532E-6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8397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250" y="94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018 0.14382 " pathEditMode="relative" ptsTypes="AA">
                                      <p:cBhvr>
                                        <p:cTn id="55" dur="2000" fill="hold"/>
                                        <p:tgtEl>
                                          <p:spTgt spid="8397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5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77457E-6 L -0.15416 0.0444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8396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08" y="22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6.35838E-7 L -0.24583 0.0333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8397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92" y="16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71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50289E-6 L -0.24583 0.0111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8396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92" y="5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74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64162E-6 L -0.15416 3.64162E-6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8396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0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14428 L 0.00018 0.27954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8397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7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2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27746 L 0.14132 0.14844 L -3.33333E-6 0.27746 Z " pathEditMode="relative" rAng="0" ptsTypes="AAA">
                                      <p:cBhvr>
                                        <p:cTn id="93" dur="2000" fill="hold"/>
                                        <p:tgtEl>
                                          <p:spTgt spid="8397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66" y="-64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83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99" presetID="0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27746 L 0.1349 0.22035 L -3.33333E-6 0.27746 Z " pathEditMode="relative" rAng="0" ptsTypes="AAA">
                                      <p:cBhvr>
                                        <p:cTn id="100" dur="2000" fill="hold"/>
                                        <p:tgtEl>
                                          <p:spTgt spid="8397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36" y="-28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0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83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06" presetID="0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27746 L 0.13976 0.27746 L -3.33333E-6 0.27746 Z " pathEditMode="relative" rAng="0" ptsTypes="AAA">
                                      <p:cBhvr>
                                        <p:cTn id="107" dur="2000" fill="hold"/>
                                        <p:tgtEl>
                                          <p:spTgt spid="8397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7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83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13" presetID="0" presetClass="path" presetSubtype="0" accel="50000" decel="5000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27746 L 0.13802 0.34289 L -3.33333E-6 0.27746 Z " pathEditMode="relative" rAng="0" ptsTypes="AAA">
                                      <p:cBhvr>
                                        <p:cTn id="114" dur="2000" fill="hold"/>
                                        <p:tgtEl>
                                          <p:spTgt spid="8397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92" y="32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1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83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0" presetClass="path" presetSubtype="0" accel="50000" decel="5000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 0.27954 L 0.00417 0.41064 " pathEditMode="relative" rAng="0" ptsTypes="AA">
                                      <p:cBhvr>
                                        <p:cTn id="133" dur="2000" fill="hold"/>
                                        <p:tgtEl>
                                          <p:spTgt spid="8397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5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5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6" dur="1000"/>
                                        <p:tgtEl>
                                          <p:spTgt spid="8397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3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1000"/>
                                        <p:tgtEl>
                                          <p:spTgt spid="8396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39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2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3" dur="1000"/>
                                        <p:tgtEl>
                                          <p:spTgt spid="8397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3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6" dur="1000"/>
                                        <p:tgtEl>
                                          <p:spTgt spid="8396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39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49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0" dur="1000"/>
                                        <p:tgtEl>
                                          <p:spTgt spid="8397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3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3" dur="1000"/>
                                        <p:tgtEl>
                                          <p:spTgt spid="8396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39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6" presetID="9" presetClass="exit" presetSubtype="0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7" dur="1000"/>
                                        <p:tgtEl>
                                          <p:spTgt spid="8397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39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60" presetID="0" presetClass="path" presetSubtype="0" accel="50000" decel="5000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083 -1.96532E-6 L 0.39618 0.21133 " pathEditMode="relative" rAng="0" ptsTypes="AA">
                                      <p:cBhvr>
                                        <p:cTn id="161" dur="2000" fill="hold"/>
                                        <p:tgtEl>
                                          <p:spTgt spid="8397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67" y="105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63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4583 0.0333 L -0.3625 0.22197 " pathEditMode="relative" rAng="0" ptsTypes="AA">
                                      <p:cBhvr>
                                        <p:cTn id="164" dur="2000" fill="hold"/>
                                        <p:tgtEl>
                                          <p:spTgt spid="8397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33" y="9434"/>
                                    </p:animMotion>
                                  </p:childTnLst>
                                </p:cTn>
                              </p:par>
                              <p:par>
                                <p:cTn id="16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6" dur="500"/>
                                        <p:tgtEl>
                                          <p:spTgt spid="8396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69" presetID="9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0" dur="1000"/>
                                        <p:tgtEl>
                                          <p:spTgt spid="8397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3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173" presetID="0" presetClass="path" presetSubtype="0" accel="50000" decel="5000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9583 0.20717 L 0.78316 0.22197 " pathEditMode="relative" rAng="0" ptsTypes="AA">
                                      <p:cBhvr>
                                        <p:cTn id="174" dur="2000" fill="hold"/>
                                        <p:tgtEl>
                                          <p:spTgt spid="8397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358" y="7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17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8" dur="2000"/>
                                        <p:tgtEl>
                                          <p:spTgt spid="83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683" grpId="0" animBg="1"/>
      <p:bldP spid="839683" grpId="1" animBg="1"/>
      <p:bldP spid="839683" grpId="2" animBg="1"/>
      <p:bldP spid="839684" grpId="0" animBg="1"/>
      <p:bldP spid="839684" grpId="1" animBg="1"/>
      <p:bldP spid="839684" grpId="2" animBg="1"/>
      <p:bldP spid="839685" grpId="0" animBg="1"/>
      <p:bldP spid="839685" grpId="1" animBg="1"/>
      <p:bldP spid="839685" grpId="2" animBg="1"/>
      <p:bldP spid="839687" grpId="0" animBg="1"/>
      <p:bldP spid="839688" grpId="0" animBg="1"/>
      <p:bldP spid="839689" grpId="0" animBg="1"/>
      <p:bldP spid="839690" grpId="0" animBg="1"/>
      <p:bldP spid="839699" grpId="0" animBg="1"/>
      <p:bldP spid="839699" grpId="1" animBg="1"/>
      <p:bldP spid="839700" grpId="0" animBg="1"/>
      <p:bldP spid="839700" grpId="1" animBg="1"/>
      <p:bldP spid="839701" grpId="0" animBg="1"/>
      <p:bldP spid="839701" grpId="1" animBg="1"/>
      <p:bldP spid="839702" grpId="0" animBg="1"/>
      <p:bldP spid="839702" grpId="1" animBg="1"/>
      <p:bldP spid="839722" grpId="0" animBg="1"/>
      <p:bldP spid="839722" grpId="1" animBg="1"/>
      <p:bldP spid="839722" grpId="2" animBg="1"/>
      <p:bldP spid="839722" grpId="3" animBg="1"/>
      <p:bldP spid="839722" grpId="4" animBg="1"/>
      <p:bldP spid="839722" grpId="5" animBg="1"/>
      <p:bldP spid="839722" grpId="6" animBg="1"/>
      <p:bldP spid="839722" grpId="7" animBg="1"/>
      <p:bldP spid="839723" grpId="0" animBg="1"/>
      <p:bldP spid="839723" grpId="1" animBg="1"/>
      <p:bldP spid="839723" grpId="2" animBg="1"/>
      <p:bldP spid="839723" grpId="3" animBg="1"/>
      <p:bldP spid="839723" grpId="4" animBg="1"/>
      <p:bldP spid="839723" grpId="5" animBg="1"/>
      <p:bldP spid="839723" grpId="6" animBg="1"/>
      <p:bldP spid="839723" grpId="7" animBg="1"/>
      <p:bldP spid="839723" grpId="8" animBg="1"/>
      <p:bldP spid="839724" grpId="0" animBg="1"/>
      <p:bldP spid="839725" grpId="0" animBg="1"/>
      <p:bldP spid="839725" grpId="1" animBg="1"/>
      <p:bldP spid="839726" grpId="0" animBg="1"/>
      <p:bldP spid="839726" grpId="1" animBg="1"/>
      <p:bldP spid="839727" grpId="0" animBg="1"/>
      <p:bldP spid="839727" grpId="1" animBg="1"/>
      <p:bldP spid="839727" grpId="2" animBg="1"/>
      <p:bldP spid="839727" grpId="3" animBg="1"/>
    </p:bldLst>
  </p:timing>
</p:sld>
</file>

<file path=ppt/theme/theme1.xml><?xml version="1.0" encoding="utf-8"?>
<a:theme xmlns:a="http://schemas.openxmlformats.org/drawingml/2006/main" name="content option 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 Initiate Title Text">
  <a:themeElements>
    <a:clrScheme name="1 Initiate Title Text 14">
      <a:dk1>
        <a:srgbClr val="000000"/>
      </a:dk1>
      <a:lt1>
        <a:srgbClr val="FFFFFF"/>
      </a:lt1>
      <a:dk2>
        <a:srgbClr val="002B5C"/>
      </a:dk2>
      <a:lt2>
        <a:srgbClr val="BABCBE"/>
      </a:lt2>
      <a:accent1>
        <a:srgbClr val="EEB211"/>
      </a:accent1>
      <a:accent2>
        <a:srgbClr val="4E8ABE"/>
      </a:accent2>
      <a:accent3>
        <a:srgbClr val="FFFFFF"/>
      </a:accent3>
      <a:accent4>
        <a:srgbClr val="000000"/>
      </a:accent4>
      <a:accent5>
        <a:srgbClr val="F5D5AA"/>
      </a:accent5>
      <a:accent6>
        <a:srgbClr val="467DAC"/>
      </a:accent6>
      <a:hlink>
        <a:srgbClr val="B42D33"/>
      </a:hlink>
      <a:folHlink>
        <a:srgbClr val="514E85"/>
      </a:folHlink>
    </a:clrScheme>
    <a:fontScheme name="1 Initiate Title Tex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A4111B"/>
          </a:buClr>
          <a:buSzTx/>
          <a:buFont typeface="Wingdings 3" pitchFamily="18" charset="2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A4111B"/>
          </a:buClr>
          <a:buSzTx/>
          <a:buFont typeface="Wingdings 3" pitchFamily="18" charset="2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 Initiate Title Tex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 Initiate Title Tex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 Initiate Title Tex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 Initiate Title Tex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 Initiate Title Tex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 Initiate Title Tex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 Initiate Title Tex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 Initiate Title Tex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 Initiate Title Tex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 Initiate Title Tex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 Initiate Title Tex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 Initiate Title Tex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 Initiate Title Text 13">
        <a:dk1>
          <a:srgbClr val="000000"/>
        </a:dk1>
        <a:lt1>
          <a:srgbClr val="FFFFFF"/>
        </a:lt1>
        <a:dk2>
          <a:srgbClr val="333399"/>
        </a:dk2>
        <a:lt2>
          <a:srgbClr val="808080"/>
        </a:lt2>
        <a:accent1>
          <a:srgbClr val="F2B500"/>
        </a:accent1>
        <a:accent2>
          <a:srgbClr val="5474A9"/>
        </a:accent2>
        <a:accent3>
          <a:srgbClr val="FFFFFF"/>
        </a:accent3>
        <a:accent4>
          <a:srgbClr val="000000"/>
        </a:accent4>
        <a:accent5>
          <a:srgbClr val="F7D7AA"/>
        </a:accent5>
        <a:accent6>
          <a:srgbClr val="4B6899"/>
        </a:accent6>
        <a:hlink>
          <a:srgbClr val="A4111B"/>
        </a:hlink>
        <a:folHlink>
          <a:srgbClr val="5644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 Initiate Title Text 14">
        <a:dk1>
          <a:srgbClr val="000000"/>
        </a:dk1>
        <a:lt1>
          <a:srgbClr val="FFFFFF"/>
        </a:lt1>
        <a:dk2>
          <a:srgbClr val="002B5C"/>
        </a:dk2>
        <a:lt2>
          <a:srgbClr val="BABCBE"/>
        </a:lt2>
        <a:accent1>
          <a:srgbClr val="EEB211"/>
        </a:accent1>
        <a:accent2>
          <a:srgbClr val="4E8ABE"/>
        </a:accent2>
        <a:accent3>
          <a:srgbClr val="FFFFFF"/>
        </a:accent3>
        <a:accent4>
          <a:srgbClr val="000000"/>
        </a:accent4>
        <a:accent5>
          <a:srgbClr val="F5D5AA"/>
        </a:accent5>
        <a:accent6>
          <a:srgbClr val="467DAC"/>
        </a:accent6>
        <a:hlink>
          <a:srgbClr val="B42D33"/>
        </a:hlink>
        <a:folHlink>
          <a:srgbClr val="514E8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HIT January 2014.potx</Template>
  <TotalTime>2330</TotalTime>
  <Words>744</Words>
  <Application>Microsoft Office PowerPoint</Application>
  <PresentationFormat>On-screen Show (4:3)</PresentationFormat>
  <Paragraphs>204</Paragraphs>
  <Slides>19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29" baseType="lpstr">
      <vt:lpstr>ＭＳ Ｐゴシック</vt:lpstr>
      <vt:lpstr>Arial</vt:lpstr>
      <vt:lpstr>Calibri</vt:lpstr>
      <vt:lpstr>Times</vt:lpstr>
      <vt:lpstr>Verdana</vt:lpstr>
      <vt:lpstr>Wingdings</vt:lpstr>
      <vt:lpstr>Wingdings 3</vt:lpstr>
      <vt:lpstr>content option A</vt:lpstr>
      <vt:lpstr>Office Theme</vt:lpstr>
      <vt:lpstr>1 Initiate Title Text</vt:lpstr>
      <vt:lpstr>Monthly APCD User Workgroup Webinar</vt:lpstr>
      <vt:lpstr>Agenda</vt:lpstr>
      <vt:lpstr>Release 2.1 Features</vt:lpstr>
      <vt:lpstr>Master Patient Index - Summary</vt:lpstr>
      <vt:lpstr>The Problem </vt:lpstr>
      <vt:lpstr>Data Elements Used in Model Partial List</vt:lpstr>
      <vt:lpstr>Comparison Components</vt:lpstr>
      <vt:lpstr>Modeling Process</vt:lpstr>
      <vt:lpstr>The Matching &amp; Linking Process</vt:lpstr>
      <vt:lpstr>Result:  Member Enterprise ID</vt:lpstr>
      <vt:lpstr>Entity Group Simplified Example</vt:lpstr>
      <vt:lpstr>Master Patient Validation Distribution of Member Enterprise IDs by Age  YE 2011 and 2012</vt:lpstr>
      <vt:lpstr>Master Patient Validation Number or Org IDs for Member Enterprise ID in 2011 and 2012 </vt:lpstr>
      <vt:lpstr>Master Patient Validation Member Enterprise ID Compared to US Census Estimate  by MA 3 Digit Zip Code</vt:lpstr>
      <vt:lpstr>Matching Confidence Level</vt:lpstr>
      <vt:lpstr>Among Topics CHIA is Analyzing</vt:lpstr>
      <vt:lpstr>Receiving Release 2.1</vt:lpstr>
      <vt:lpstr>May Dates 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HIT Team Meeting</dc:title>
  <dc:creator>Bob Kramer</dc:creator>
  <cp:lastModifiedBy>Kramer, Marilyn</cp:lastModifiedBy>
  <cp:revision>57</cp:revision>
  <cp:lastPrinted>2014-03-25T13:46:30Z</cp:lastPrinted>
  <dcterms:created xsi:type="dcterms:W3CDTF">2014-04-22T00:14:56Z</dcterms:created>
  <dcterms:modified xsi:type="dcterms:W3CDTF">2014-04-28T13:47:58Z</dcterms:modified>
</cp:coreProperties>
</file>