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7" r:id="rId2"/>
    <p:sldMasterId id="2147483693" r:id="rId3"/>
  </p:sldMasterIdLst>
  <p:notesMasterIdLst>
    <p:notesMasterId r:id="rId22"/>
  </p:notesMasterIdLst>
  <p:sldIdLst>
    <p:sldId id="317" r:id="rId4"/>
    <p:sldId id="264" r:id="rId5"/>
    <p:sldId id="295" r:id="rId6"/>
    <p:sldId id="300" r:id="rId7"/>
    <p:sldId id="328" r:id="rId8"/>
    <p:sldId id="329" r:id="rId9"/>
    <p:sldId id="294" r:id="rId10"/>
    <p:sldId id="318" r:id="rId11"/>
    <p:sldId id="339" r:id="rId12"/>
    <p:sldId id="340" r:id="rId13"/>
    <p:sldId id="335" r:id="rId14"/>
    <p:sldId id="341" r:id="rId15"/>
    <p:sldId id="332" r:id="rId16"/>
    <p:sldId id="342" r:id="rId17"/>
    <p:sldId id="337" r:id="rId18"/>
    <p:sldId id="338" r:id="rId19"/>
    <p:sldId id="272" r:id="rId20"/>
    <p:sldId id="296" r:id="rId21"/>
  </p:sldIdLst>
  <p:sldSz cx="9144000" cy="6858000" type="screen4x3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703" autoAdjust="0"/>
  </p:normalViewPr>
  <p:slideViewPr>
    <p:cSldViewPr snapToGrid="0" snapToObjects="1" showGuides="1">
      <p:cViewPr>
        <p:scale>
          <a:sx n="87" d="100"/>
          <a:sy n="87" d="100"/>
        </p:scale>
        <p:origin x="-678" y="-48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0" y="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56" tIns="45979" rIns="91956" bIns="459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956" tIns="45979" rIns="91956" bIns="459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07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36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28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42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42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42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80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9C83-62AE-4C40-983D-6EB0EF7F37A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APCD@state.ma.u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5" Type="http://schemas.openxmlformats.org/officeDocument/2006/relationships/hyperlink" Target="mailto:casemix.data@state.ma.us" TargetMode="External"/><Relationship Id="rId4" Type="http://schemas.openxmlformats.org/officeDocument/2006/relationships/hyperlink" Target="mailto:apcd.data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pcd.data@state.ma.us" TargetMode="Externa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chia/researcher/hcf-data-resources/apcd/acessing-the-apcd/learn-how-to-apply-for-apcd-data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APCD User Workgroup Webinar</a:t>
            </a:r>
            <a:endParaRPr lang="en-US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May 27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2014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-228600"/>
            <a:ext cx="9448800" cy="1371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Determine if a Patient died using APCD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838200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42900" y="1066800"/>
          <a:ext cx="8458200" cy="5451464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609600"/>
                <a:gridCol w="1296266"/>
                <a:gridCol w="728858"/>
                <a:gridCol w="3644289"/>
                <a:gridCol w="909666"/>
                <a:gridCol w="1269521"/>
              </a:tblGrid>
              <a:tr h="6777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Discharge Status (MC023)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Description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Type of Bill on Facility Code (MC036)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Description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Site of Service -on NSF/CMS 1500 Claims (MC037)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Description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Expired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Hospital Inpatient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Expired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Hospital Inpatient (Medicare Part B Only)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Expired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Hospital Outpatient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Expired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Outpatient Diagnostic Facility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Expired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Hospital Swing Bed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Skilled Nursing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Skilled Nursing (Medicare Part B Only)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Skilled Nursing Outpatient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Home Health Inpatient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Coordinated Home Care (Medicare Part A)  </a:t>
                      </a:r>
                      <a:r>
                        <a:rPr lang="en-US" sz="1000" u="none" strike="noStrike" dirty="0" smtClean="0">
                          <a:effectLst/>
                        </a:rPr>
                        <a:t>Discontinued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 10/2013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Intermediate Care - Religious Non-Medical Outpatient Health Care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Hospital Based or Independent Renal Dialysis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Non-Hospital Based Hospice Facility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Hospital Based Hospice Facility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Ambulatory Surgery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Critical Access Hospital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Residential </a:t>
                      </a:r>
                      <a:r>
                        <a:rPr lang="en-US" sz="1000" u="none" strike="noStrike" dirty="0" smtClean="0">
                          <a:effectLst/>
                        </a:rPr>
                        <a:t>Facility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Other </a:t>
                      </a:r>
                      <a:r>
                        <a:rPr lang="en-US" sz="1000" u="none" strike="noStrike" dirty="0" smtClean="0">
                          <a:effectLst/>
                        </a:rPr>
                        <a:t>Outpatient </a:t>
                      </a:r>
                      <a:r>
                        <a:rPr lang="en-US" sz="1000" u="none" strike="noStrike" dirty="0">
                          <a:effectLst/>
                        </a:rPr>
                        <a:t>Facility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Hospital Inpatient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Emergency </a:t>
                      </a:r>
                      <a:r>
                        <a:rPr lang="en-US" sz="1000" u="none" strike="noStrike" dirty="0" smtClean="0">
                          <a:effectLst/>
                        </a:rPr>
                        <a:t>Dept.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Skilled Nursing Facility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BFBFB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Other </a:t>
                      </a:r>
                      <a:r>
                        <a:rPr lang="en-US" sz="1000" u="none" strike="noStrike" dirty="0" smtClean="0">
                          <a:effectLst/>
                        </a:rPr>
                        <a:t>Service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Place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 at Home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Non-Hospital Based Hospice Facility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 at Home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Hospital Based Hospice Facility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 at Home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Coordinated Home Care (Medicare Part A) </a:t>
                      </a:r>
                      <a:r>
                        <a:rPr lang="en-US" sz="1000" u="none" strike="noStrike" dirty="0" smtClean="0">
                          <a:effectLst/>
                        </a:rPr>
                        <a:t>Discontinued </a:t>
                      </a:r>
                      <a:r>
                        <a:rPr lang="en-US" sz="1000" u="none" strike="noStrike" dirty="0">
                          <a:effectLst/>
                        </a:rPr>
                        <a:t>October 2013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3120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 in a Medical Facility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Non-Hospital Based Hospice Facility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3120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 in a Medical Facility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Hospital Based Hospice Facility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159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Expired Place Unknown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Non-Hospital Based Hospice Facility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11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 Questions – Gender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Question</a:t>
            </a:r>
            <a:r>
              <a:rPr lang="en-US" sz="2400" dirty="0" smtClean="0"/>
              <a:t>:  </a:t>
            </a:r>
            <a:r>
              <a:rPr lang="en-US" sz="2400" dirty="0"/>
              <a:t>There are 982449 members with an ‘Unknown’ gender and another 60255 members with a null gender. Is there any way to get more complete Gender information?</a:t>
            </a:r>
          </a:p>
        </p:txBody>
      </p:sp>
    </p:spTree>
    <p:extLst>
      <p:ext uri="{BB962C8B-B14F-4D97-AF65-F5344CB8AC3E}">
        <p14:creationId xmlns:p14="http://schemas.microsoft.com/office/powerpoint/2010/main" val="1416613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077200" cy="914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In the Eligibility File there are Members with ‘Unknown’ Gender (ME013) and Members with a null Gender. </a:t>
            </a:r>
            <a:br>
              <a:rPr lang="en-US" sz="2400" b="1" dirty="0" smtClean="0"/>
            </a:br>
            <a:r>
              <a:rPr lang="en-US" sz="2400" b="1" dirty="0" smtClean="0"/>
              <a:t>Is more complete Gender Information available?</a:t>
            </a:r>
            <a:endParaRPr lang="en-US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7013" y="1371600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61975" y="2854325"/>
          <a:ext cx="8229600" cy="110864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803588"/>
                <a:gridCol w="4479882"/>
                <a:gridCol w="1946130"/>
              </a:tblGrid>
              <a:tr h="2355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QA Metric Description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QA Metric Justification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Metric Results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</a:tr>
              <a:tr h="176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Blank Values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Percent of records where no data is entered in the field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</a:tr>
              <a:tr h="3437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Data Format Errors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Values that are submitted as a lowercase letter need to be converted to an uppercase letter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Less than 0.001%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</a:tr>
              <a:tr h="176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Invalid Values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Values are invalid if not within the lookup table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Less than 0.001%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</a:tr>
              <a:tr h="176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Use of Valid Values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Values are within the lookup table.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96.99%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4648200"/>
          <a:ext cx="8229600" cy="932293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803588"/>
                <a:gridCol w="4479882"/>
                <a:gridCol w="1946130"/>
              </a:tblGrid>
              <a:tr h="2355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QA Metric Description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QA Metric Justification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Metric Results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</a:tr>
              <a:tr h="1762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Blank Values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Percent of records where no data is entered in the field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Less than 0.001%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</a:tr>
              <a:tr h="3437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Data Format Errors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Values that are submitted as a lowercase letter need to be converted to an uppercase letter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Less than 0.01%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</a:tr>
              <a:tr h="1762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Use of Valid Values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Values are within the lookup table.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99.99%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24" marB="0" anchor="ctr"/>
                </a:tc>
              </a:tr>
            </a:tbl>
          </a:graphicData>
        </a:graphic>
      </p:graphicFrame>
      <p:sp>
        <p:nvSpPr>
          <p:cNvPr id="4144" name="TextBox 8"/>
          <p:cNvSpPr txBox="1">
            <a:spLocks noChangeArrowheads="1"/>
          </p:cNvSpPr>
          <p:nvPr/>
        </p:nvSpPr>
        <p:spPr bwMode="auto">
          <a:xfrm>
            <a:off x="2971800" y="2366963"/>
            <a:ext cx="3295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b="1"/>
              <a:t>Gender (ME013) in Eligibility File</a:t>
            </a:r>
          </a:p>
        </p:txBody>
      </p:sp>
      <p:sp>
        <p:nvSpPr>
          <p:cNvPr id="4145" name="TextBox 13"/>
          <p:cNvSpPr txBox="1">
            <a:spLocks noChangeArrowheads="1"/>
          </p:cNvSpPr>
          <p:nvPr/>
        </p:nvSpPr>
        <p:spPr bwMode="auto">
          <a:xfrm>
            <a:off x="2844800" y="4191000"/>
            <a:ext cx="3876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b="1"/>
              <a:t>Gender (MC012) in Medical Claims File</a:t>
            </a:r>
          </a:p>
        </p:txBody>
      </p:sp>
      <p:sp>
        <p:nvSpPr>
          <p:cNvPr id="4146" name="Rectangle 14"/>
          <p:cNvSpPr>
            <a:spLocks noChangeArrowheads="1"/>
          </p:cNvSpPr>
          <p:nvPr/>
        </p:nvSpPr>
        <p:spPr bwMode="auto">
          <a:xfrm>
            <a:off x="762000" y="6096000"/>
            <a:ext cx="800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/>
              <a:t>*Member Gender can also be found in the Dental and Pharmacy Claim Files. </a:t>
            </a:r>
          </a:p>
        </p:txBody>
      </p:sp>
      <p:sp>
        <p:nvSpPr>
          <p:cNvPr id="4147" name="TextBox 15"/>
          <p:cNvSpPr txBox="1">
            <a:spLocks noChangeArrowheads="1"/>
          </p:cNvSpPr>
          <p:nvPr/>
        </p:nvSpPr>
        <p:spPr bwMode="auto">
          <a:xfrm>
            <a:off x="771525" y="1519238"/>
            <a:ext cx="8086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/>
              <a:t>While Gender* has a high rate of completeness, in instances where data is</a:t>
            </a:r>
          </a:p>
          <a:p>
            <a:r>
              <a:rPr lang="en-US" altLang="en-US"/>
              <a:t>missing in the eligibility file, the information might be available on the medical claim.</a:t>
            </a:r>
          </a:p>
        </p:txBody>
      </p:sp>
    </p:spTree>
    <p:extLst>
      <p:ext uri="{BB962C8B-B14F-4D97-AF65-F5344CB8AC3E}">
        <p14:creationId xmlns:p14="http://schemas.microsoft.com/office/powerpoint/2010/main" val="143006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 Questions – Public Insurance Indicator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Question</a:t>
            </a:r>
            <a:r>
              <a:rPr lang="en-US" sz="2400" dirty="0" smtClean="0"/>
              <a:t>:  </a:t>
            </a:r>
            <a:r>
              <a:rPr lang="en-US" sz="2400" dirty="0"/>
              <a:t>Is using the Medicaid indicator the best way to identify whether a member has public/private insurance? If so, then should we use the Medicaid indicator field from the Eligibility file or from the medical/pharmacy claims file?</a:t>
            </a:r>
          </a:p>
        </p:txBody>
      </p:sp>
    </p:spTree>
    <p:extLst>
      <p:ext uri="{BB962C8B-B14F-4D97-AF65-F5344CB8AC3E}">
        <p14:creationId xmlns:p14="http://schemas.microsoft.com/office/powerpoint/2010/main" val="3778440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077200" cy="914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800" dirty="0" smtClean="0"/>
              <a:t>Is using the Medicaid indicator the best way to identify whether a member has public/private insurance? If so, then should we use the Medicaid indicator field from the Eligibility file or from the medical/pharmacy claims file?</a:t>
            </a:r>
            <a:endParaRPr lang="en-US" sz="1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7013" y="1371600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2286000" y="2047875"/>
            <a:ext cx="5321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0000"/>
                </a:solidFill>
              </a:rPr>
              <a:t>Insurance Type Product Code Medical Claims (MC003)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92% Threshold</a:t>
            </a:r>
          </a:p>
          <a:p>
            <a:pPr algn="ctr"/>
            <a:r>
              <a:rPr lang="en-US" altLang="en-US"/>
              <a:t>0.17% Missing Data</a:t>
            </a:r>
          </a:p>
        </p:txBody>
      </p:sp>
      <p:sp>
        <p:nvSpPr>
          <p:cNvPr id="5125" name="TextBox 10"/>
          <p:cNvSpPr txBox="1">
            <a:spLocks noChangeArrowheads="1"/>
          </p:cNvSpPr>
          <p:nvPr/>
        </p:nvSpPr>
        <p:spPr bwMode="auto">
          <a:xfrm>
            <a:off x="2286000" y="3457575"/>
            <a:ext cx="5619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0000"/>
                </a:solidFill>
              </a:rPr>
              <a:t>Insurance Type Product Code Member Eligibility (ME003)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96% Threshold</a:t>
            </a:r>
          </a:p>
          <a:p>
            <a:pPr algn="ctr"/>
            <a:r>
              <a:rPr lang="en-US" altLang="en-US"/>
              <a:t>Less than 0.0005% Missing Data </a:t>
            </a:r>
          </a:p>
        </p:txBody>
      </p:sp>
    </p:spTree>
    <p:extLst>
      <p:ext uri="{BB962C8B-B14F-4D97-AF65-F5344CB8AC3E}">
        <p14:creationId xmlns:p14="http://schemas.microsoft.com/office/powerpoint/2010/main" val="375628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Polls:  User Documentation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[Poll questions should pop-up on your webinar interface]</a:t>
            </a:r>
          </a:p>
          <a:p>
            <a:endParaRPr lang="en-US" sz="2000" dirty="0" smtClean="0"/>
          </a:p>
          <a:p>
            <a:r>
              <a:rPr lang="en-US" sz="2400" u="sng" dirty="0" smtClean="0"/>
              <a:t>Question #1</a:t>
            </a:r>
            <a:r>
              <a:rPr lang="en-US" sz="2400" dirty="0" smtClean="0"/>
              <a:t>: </a:t>
            </a:r>
            <a:r>
              <a:rPr lang="en-US" sz="2400" dirty="0"/>
              <a:t>What kind of data reference tool would you prefer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u="sng" dirty="0" smtClean="0"/>
              <a:t>Question #2</a:t>
            </a:r>
            <a:r>
              <a:rPr lang="en-US" sz="2400" dirty="0" smtClean="0"/>
              <a:t>: What </a:t>
            </a:r>
            <a:r>
              <a:rPr lang="en-US" sz="2400" dirty="0"/>
              <a:t>kinds of documentation are helpful to </a:t>
            </a:r>
            <a:r>
              <a:rPr lang="en-US" sz="2400" dirty="0" smtClean="0"/>
              <a:t>you” </a:t>
            </a:r>
            <a:r>
              <a:rPr lang="en-US" sz="2400" dirty="0"/>
              <a:t>(choose all that apply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155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Summer Workgroup Topics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CHIA will be publishing data profiles this summer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Frequencies on common fields for the top 7 payers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Lessons learned from CHIA’s analysis of the Member Eligibility file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Additional Suggestions?</a:t>
            </a:r>
          </a:p>
        </p:txBody>
      </p:sp>
    </p:spTree>
    <p:extLst>
      <p:ext uri="{BB962C8B-B14F-4D97-AF65-F5344CB8AC3E}">
        <p14:creationId xmlns:p14="http://schemas.microsoft.com/office/powerpoint/2010/main" val="790009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June Dates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6/10 – Monthly APCD Technical Assistance Group Meeting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6/24 –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Monthly </a:t>
            </a:r>
            <a:r>
              <a:rPr lang="en-US" sz="2400" dirty="0">
                <a:latin typeface="+mn-lt"/>
              </a:rPr>
              <a:t>APCD User Workgroup </a:t>
            </a:r>
            <a:r>
              <a:rPr lang="en-US" sz="2400" dirty="0" smtClean="0">
                <a:latin typeface="+mn-lt"/>
              </a:rPr>
              <a:t>Webinar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6/26 – </a:t>
            </a:r>
            <a:r>
              <a:rPr lang="en-US" sz="2400" dirty="0">
                <a:latin typeface="+mn-lt"/>
              </a:rPr>
              <a:t>Data Release Committee (DRC) Meeting</a:t>
            </a:r>
          </a:p>
          <a:p>
            <a:endParaRPr lang="en-US" sz="2400" dirty="0" smtClean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22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General questions about the APCD:</a:t>
            </a:r>
          </a:p>
          <a:p>
            <a:pPr marL="457200" lvl="0" indent="-457200" fontAlgn="auto">
              <a:spcAft>
                <a:spcPts val="0"/>
              </a:spcAft>
            </a:pPr>
            <a:r>
              <a:rPr lang="en-US" sz="3200" dirty="0">
                <a:latin typeface="+mn-lt"/>
              </a:rPr>
              <a:t>	(</a:t>
            </a:r>
            <a:r>
              <a:rPr lang="en-US" sz="3200" u="sng" dirty="0">
                <a:latin typeface="+mn-lt"/>
                <a:hlinkClick r:id="rId3"/>
              </a:rPr>
              <a:t>CHIA-APCD@state.ma.us</a:t>
            </a:r>
            <a:r>
              <a:rPr lang="en-US" sz="3200" dirty="0">
                <a:latin typeface="+mn-lt"/>
              </a:rPr>
              <a:t>)  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APCD applications: (</a:t>
            </a:r>
            <a:r>
              <a:rPr lang="en-US" sz="3200" dirty="0">
                <a:latin typeface="+mn-lt"/>
                <a:hlinkClick r:id="rId4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Casemix: (</a:t>
            </a:r>
            <a:r>
              <a:rPr lang="en-US" sz="3200" dirty="0">
                <a:latin typeface="+mn-lt"/>
                <a:hlinkClick r:id="rId5"/>
              </a:rPr>
              <a:t>casemix.data@state.ma.us</a:t>
            </a:r>
            <a:r>
              <a:rPr lang="en-US" sz="3200" dirty="0">
                <a:latin typeface="+mn-lt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Release 2.1: </a:t>
            </a:r>
            <a:r>
              <a:rPr lang="en-US" sz="2800" dirty="0" smtClean="0">
                <a:latin typeface="Calibri"/>
              </a:rPr>
              <a:t> Patch </a:t>
            </a:r>
            <a:r>
              <a:rPr lang="en-US" sz="2800" dirty="0" smtClean="0">
                <a:latin typeface="Calibri"/>
              </a:rPr>
              <a:t>Available for 2.0 Users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Release 2.1:  New Application Documents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Questions from </a:t>
            </a:r>
            <a:r>
              <a:rPr lang="en-US" sz="2800" dirty="0" smtClean="0">
                <a:latin typeface="Calibri"/>
              </a:rPr>
              <a:t>Users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dirty="0">
                <a:latin typeface="Calibri"/>
              </a:rPr>
              <a:t>Polls:  Documentation Assessment</a:t>
            </a:r>
            <a:endParaRPr lang="en-US" sz="2000" dirty="0"/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Summer Workgroup Topics</a:t>
            </a: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Release 2.1 Features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Same data as in Release 2.0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Dates of service (2009-12 paid thru June 13)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No new data submissions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Important data enhancements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Highest version flags for three more payers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Master Patient Index on CY 2011 and 2012* data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5269" y="5855677"/>
            <a:ext cx="320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Including 6 months of run 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Master Patient Index - Summary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Custom probabilistic matching algorithm based on MA APCD data submissions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IBM Initiate Software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Refined by 12,000+ manual reviews of proposed matches by CHIA staff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Resulting data elements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Member Link EID (</a:t>
            </a:r>
            <a:r>
              <a:rPr lang="en-US" sz="2000" dirty="0" err="1" smtClean="0"/>
              <a:t>MemberLinkEID</a:t>
            </a:r>
            <a:r>
              <a:rPr lang="en-US" sz="2000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Member Link MCL (</a:t>
            </a:r>
            <a:r>
              <a:rPr lang="en-US" sz="2000" dirty="0" err="1" smtClean="0"/>
              <a:t>MemberLinkMCL</a:t>
            </a:r>
            <a:r>
              <a:rPr lang="en-US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 smtClean="0"/>
              <a:t>Available for 2011 and 2012 data only</a:t>
            </a:r>
            <a:endParaRPr lang="en-US" sz="2400" u="sng" dirty="0"/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/>
            </a:r>
            <a:br>
              <a:rPr lang="en-US" b="1" i="1" dirty="0" smtClean="0">
                <a:solidFill>
                  <a:srgbClr val="FF0000"/>
                </a:solidFill>
              </a:rPr>
            </a:b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2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Release 2.1 Patch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Users of MA APCD Release 2.0 may request a patch containing Release 2.1 enhancements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D</a:t>
            </a:r>
            <a:r>
              <a:rPr lang="en-US" sz="2000" dirty="0" smtClean="0"/>
              <a:t>ata </a:t>
            </a:r>
            <a:r>
              <a:rPr lang="en-US" sz="2000" dirty="0"/>
              <a:t>will be provided as separate delimited files which can be imported to a database and merged (joined) with existing Release 2.0 data using the </a:t>
            </a:r>
            <a:r>
              <a:rPr lang="en-US" sz="2000" b="1" dirty="0"/>
              <a:t>Release ID</a:t>
            </a:r>
            <a:r>
              <a:rPr lang="en-US" sz="2000" dirty="0"/>
              <a:t> key provided on each of the 4 file </a:t>
            </a:r>
            <a:r>
              <a:rPr lang="en-US" sz="2000" dirty="0" smtClean="0"/>
              <a:t>types</a:t>
            </a:r>
            <a:endParaRPr lang="en-US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Contains all the same data as Release 2.0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Depending on your data request and approval, you may not receive ALL filing types with your Release 2.1 Patch data </a:t>
            </a:r>
            <a:r>
              <a:rPr lang="en-US" sz="2400" dirty="0" smtClean="0"/>
              <a:t>extract</a:t>
            </a:r>
            <a:endParaRPr lang="en-US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prstClr val="black">
                    <a:tint val="75000"/>
                  </a:prstClr>
                </a:solidFill>
              </a:rPr>
              <a:t>Example: if you did not originally request the Dental Claims file, you won’t receive Dental data in your patch extract</a:t>
            </a:r>
            <a:endParaRPr lang="en-US" sz="1900" dirty="0">
              <a:solidFill>
                <a:prstClr val="black">
                  <a:tint val="75000"/>
                </a:prst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914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Requesting the Release 2.1 Patch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Send an email to </a:t>
            </a:r>
            <a:r>
              <a:rPr lang="en-US" sz="2800" dirty="0" smtClean="0">
                <a:hlinkClick r:id="rId2"/>
              </a:rPr>
              <a:t>apcd.data@state.ma.us</a:t>
            </a:r>
            <a:r>
              <a:rPr lang="en-US" sz="2800" dirty="0" smtClean="0"/>
              <a:t> and we will send you the required amendment form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045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Release 2.1 – New Application Forms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New application forms are now posted to the </a:t>
            </a:r>
            <a:r>
              <a:rPr lang="en-US" sz="2400" dirty="0" smtClean="0">
                <a:hlinkClick r:id="rId3"/>
              </a:rPr>
              <a:t>MA APCD website</a:t>
            </a:r>
            <a:r>
              <a:rPr lang="en-US" sz="2400" dirty="0" smtClean="0"/>
              <a:t> and the IRBNet document library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Updates: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prstClr val="black">
                    <a:tint val="75000"/>
                  </a:prstClr>
                </a:solidFill>
              </a:rPr>
              <a:t>Minor tweaks to the main application form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prstClr val="black">
                    <a:tint val="75000"/>
                  </a:prstClr>
                </a:solidFill>
              </a:rPr>
              <a:t>Data specification worksheet updated to include Release 2.1 data elements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All new applications must be submitted using these forms</a:t>
            </a:r>
            <a:endParaRPr lang="en-US" sz="2400" dirty="0"/>
          </a:p>
          <a:p>
            <a:endParaRPr lang="en-US" sz="23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66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 Questions – Patient Death Indicator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u="sng" dirty="0" smtClean="0"/>
              <a:t>Question</a:t>
            </a:r>
            <a:r>
              <a:rPr lang="en-US" sz="2400" dirty="0" smtClean="0"/>
              <a:t>:  </a:t>
            </a:r>
            <a:r>
              <a:rPr lang="en-US" sz="2400" dirty="0"/>
              <a:t>Is there a way to identify if a patient died during an admission?</a:t>
            </a:r>
          </a:p>
        </p:txBody>
      </p:sp>
    </p:spTree>
    <p:extLst>
      <p:ext uri="{BB962C8B-B14F-4D97-AF65-F5344CB8AC3E}">
        <p14:creationId xmlns:p14="http://schemas.microsoft.com/office/powerpoint/2010/main" val="2146578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0772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Determine if a Patient died using Case Mix Data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7013" y="1371600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2057400" y="1447800"/>
            <a:ext cx="5557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b="1" u="sng"/>
              <a:t>Outpatient Hospital Emergency Department Data Deaths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60425" y="1905000"/>
          <a:ext cx="7902575" cy="97631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438585"/>
                <a:gridCol w="5463990"/>
              </a:tblGrid>
              <a:tr h="3852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Departure Status Code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Description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6" marR="9526" marT="9533" marB="0" anchor="b"/>
                </a:tc>
              </a:tr>
              <a:tr h="295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Dead on Arrival (with or without resuscitative efforts in the ED)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33" marB="0" anchor="b"/>
                </a:tc>
              </a:tr>
              <a:tr h="295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Died during ED Visit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33" marB="0" anchor="b"/>
                </a:tc>
              </a:tr>
            </a:tbl>
          </a:graphicData>
        </a:graphic>
      </p:graphicFrame>
      <p:sp>
        <p:nvSpPr>
          <p:cNvPr id="2067" name="TextBox 9"/>
          <p:cNvSpPr txBox="1">
            <a:spLocks noChangeArrowheads="1"/>
          </p:cNvSpPr>
          <p:nvPr/>
        </p:nvSpPr>
        <p:spPr bwMode="auto">
          <a:xfrm>
            <a:off x="2133600" y="3124200"/>
            <a:ext cx="4976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b="1" u="sng"/>
              <a:t>Outpatient Hospital Observation Stay Data Deaths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838200" y="3581400"/>
          <a:ext cx="5181600" cy="6810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514600"/>
                <a:gridCol w="2667000"/>
              </a:tblGrid>
              <a:tr h="385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Departure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Status Code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Description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36" marB="0" anchor="b"/>
                </a:tc>
              </a:tr>
              <a:tr h="295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Expired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36" marB="0" anchor="b"/>
                </a:tc>
              </a:tr>
            </a:tbl>
          </a:graphicData>
        </a:graphic>
      </p:graphicFrame>
      <p:sp>
        <p:nvSpPr>
          <p:cNvPr id="2079" name="TextBox 11"/>
          <p:cNvSpPr txBox="1">
            <a:spLocks noChangeArrowheads="1"/>
          </p:cNvSpPr>
          <p:nvPr/>
        </p:nvSpPr>
        <p:spPr bwMode="auto">
          <a:xfrm>
            <a:off x="2286000" y="4638675"/>
            <a:ext cx="4102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b="1" u="sng"/>
              <a:t>Inpatient Hospital Discharge Data Deaths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38200" y="5181600"/>
          <a:ext cx="5181600" cy="6810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514600"/>
                <a:gridCol w="2667000"/>
              </a:tblGrid>
              <a:tr h="385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Discharge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Status Code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Description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36" marB="0" anchor="b"/>
                </a:tc>
              </a:tr>
              <a:tr h="295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Expired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3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7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2762</TotalTime>
  <Words>1153</Words>
  <Application>Microsoft Office PowerPoint</Application>
  <PresentationFormat>On-screen Show (4:3)</PresentationFormat>
  <Paragraphs>311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content option A</vt:lpstr>
      <vt:lpstr>Office Theme</vt:lpstr>
      <vt:lpstr>HIT January 2014</vt:lpstr>
      <vt:lpstr>Monthly APCD User Workgroup Webinar</vt:lpstr>
      <vt:lpstr>Agenda</vt:lpstr>
      <vt:lpstr>Release 2.1 Features</vt:lpstr>
      <vt:lpstr>Master Patient Index - Summary</vt:lpstr>
      <vt:lpstr>Release 2.1 Patch</vt:lpstr>
      <vt:lpstr>Requesting the Release 2.1 Patch</vt:lpstr>
      <vt:lpstr>Release 2.1 – New Application Forms</vt:lpstr>
      <vt:lpstr>User Questions – Patient Death Indicator</vt:lpstr>
      <vt:lpstr>How to Determine if a Patient died using Case Mix Data</vt:lpstr>
      <vt:lpstr>How to Determine if a Patient died using APCD</vt:lpstr>
      <vt:lpstr>User Questions – Gender Information</vt:lpstr>
      <vt:lpstr>In the Eligibility File there are Members with ‘Unknown’ Gender (ME013) and Members with a null Gender.  Is more complete Gender Information available?</vt:lpstr>
      <vt:lpstr>User Questions – Public Insurance Indicator</vt:lpstr>
      <vt:lpstr>Is using the Medicaid indicator the best way to identify whether a member has public/private insurance? If so, then should we use the Medicaid indicator field from the Eligibility file or from the medical/pharmacy claims file?</vt:lpstr>
      <vt:lpstr>Polls:  User Documentation</vt:lpstr>
      <vt:lpstr>Summer Workgroup Topics</vt:lpstr>
      <vt:lpstr>June Dates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sysadmin</cp:lastModifiedBy>
  <cp:revision>72</cp:revision>
  <cp:lastPrinted>2014-04-22T17:55:35Z</cp:lastPrinted>
  <dcterms:created xsi:type="dcterms:W3CDTF">2014-04-22T00:14:56Z</dcterms:created>
  <dcterms:modified xsi:type="dcterms:W3CDTF">2014-05-27T17:57:06Z</dcterms:modified>
</cp:coreProperties>
</file>