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7" r:id="rId2"/>
    <p:sldMasterId id="2147483693" r:id="rId3"/>
    <p:sldMasterId id="2147483696" r:id="rId4"/>
  </p:sldMasterIdLst>
  <p:notesMasterIdLst>
    <p:notesMasterId r:id="rId34"/>
  </p:notesMasterIdLst>
  <p:handoutMasterIdLst>
    <p:handoutMasterId r:id="rId35"/>
  </p:handoutMasterIdLst>
  <p:sldIdLst>
    <p:sldId id="317" r:id="rId5"/>
    <p:sldId id="264" r:id="rId6"/>
    <p:sldId id="355" r:id="rId7"/>
    <p:sldId id="371" r:id="rId8"/>
    <p:sldId id="295" r:id="rId9"/>
    <p:sldId id="379" r:id="rId10"/>
    <p:sldId id="384" r:id="rId11"/>
    <p:sldId id="385" r:id="rId12"/>
    <p:sldId id="386" r:id="rId13"/>
    <p:sldId id="387" r:id="rId14"/>
    <p:sldId id="388" r:id="rId15"/>
    <p:sldId id="389" r:id="rId16"/>
    <p:sldId id="390" r:id="rId17"/>
    <p:sldId id="391" r:id="rId18"/>
    <p:sldId id="392" r:id="rId19"/>
    <p:sldId id="393" r:id="rId20"/>
    <p:sldId id="394" r:id="rId21"/>
    <p:sldId id="395" r:id="rId22"/>
    <p:sldId id="396" r:id="rId23"/>
    <p:sldId id="397" r:id="rId24"/>
    <p:sldId id="398" r:id="rId25"/>
    <p:sldId id="347" r:id="rId26"/>
    <p:sldId id="349" r:id="rId27"/>
    <p:sldId id="380" r:id="rId28"/>
    <p:sldId id="381" r:id="rId29"/>
    <p:sldId id="382" r:id="rId30"/>
    <p:sldId id="383" r:id="rId31"/>
    <p:sldId id="368" r:id="rId32"/>
    <p:sldId id="296" r:id="rId33"/>
  </p:sldIdLst>
  <p:sldSz cx="9144000" cy="6858000" type="screen4x3"/>
  <p:notesSz cx="6858000" cy="9236075"/>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6" autoAdjust="0"/>
    <p:restoredTop sz="94703" autoAdjust="0"/>
  </p:normalViewPr>
  <p:slideViewPr>
    <p:cSldViewPr snapToGrid="0" snapToObjects="1" showGuides="1">
      <p:cViewPr varScale="1">
        <p:scale>
          <a:sx n="95" d="100"/>
          <a:sy n="95" d="100"/>
        </p:scale>
        <p:origin x="-150" y="-90"/>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1838"/>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slideMaster" Target="slideMasters/slideMaster3.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slide" Target="slides/slide28.xml"/>
  <Relationship Id="rId33" Type="http://schemas.openxmlformats.org/officeDocument/2006/relationships/slide" Target="slides/slide29.xml"/>
  <Relationship Id="rId34" Type="http://schemas.openxmlformats.org/officeDocument/2006/relationships/notesMaster" Target="notesMasters/notesMaster1.xml"/>
  <Relationship Id="rId35" Type="http://schemas.openxmlformats.org/officeDocument/2006/relationships/handoutMaster" Target="handoutMasters/handoutMaster1.xml"/>
  <Relationship Id="rId36" Type="http://schemas.openxmlformats.org/officeDocument/2006/relationships/commentAuthors" Target="commentAuthors.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Master" Target="slideMasters/slideMaster4.xml"/>
  <Relationship Id="rId40" Type="http://schemas.openxmlformats.org/officeDocument/2006/relationships/tableStyles" Target="tableStyles.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diagrams/_rels/data2.xml.rels><?xml version="1.0" encoding="UTF-8"?>

<Relationships xmlns="http://schemas.openxmlformats.org/package/2006/relationships">
  <Relationship Id="rId1" Type="http://schemas.openxmlformats.org/officeDocument/2006/relationships/image" Target="../media/image7.png"/>
</Relationships>

</file>

<file path=ppt/diagrams/_rels/drawing2.xml.rels><?xml version="1.0" encoding="UTF-8"?>

<Relationships xmlns="http://schemas.openxmlformats.org/package/2006/relationships">
  <Relationship Id="rId1" Type="http://schemas.openxmlformats.org/officeDocument/2006/relationships/image" Target="../media/image7.png"/>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409546-ABE8-498A-A6FA-01AF8B762270}"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US"/>
        </a:p>
      </dgm:t>
    </dgm:pt>
    <dgm:pt modelId="{909C84D6-4E33-45F9-9427-D58124092D94}">
      <dgm:prSet phldrT="[Text]" custT="1"/>
      <dgm:spPr/>
      <dgm:t>
        <a:bodyPr/>
        <a:lstStyle/>
        <a:p>
          <a:r>
            <a:rPr lang="en-US" sz="1100" b="1" dirty="0" smtClean="0">
              <a:solidFill>
                <a:srgbClr val="FF0000"/>
              </a:solidFill>
              <a:effectLst>
                <a:outerShdw blurRad="38100" dist="38100" dir="2700000" algn="tl">
                  <a:srgbClr val="000000">
                    <a:alpha val="43137"/>
                  </a:srgbClr>
                </a:outerShdw>
              </a:effectLst>
            </a:rPr>
            <a:t>Focus of APR-DRG on interaction of factors</a:t>
          </a:r>
          <a:endParaRPr lang="en-US" sz="1100" b="1" dirty="0">
            <a:solidFill>
              <a:srgbClr val="FF0000"/>
            </a:solidFill>
            <a:effectLst>
              <a:outerShdw blurRad="38100" dist="38100" dir="2700000" algn="tl">
                <a:srgbClr val="000000">
                  <a:alpha val="43137"/>
                </a:srgbClr>
              </a:outerShdw>
            </a:effectLst>
          </a:endParaRPr>
        </a:p>
      </dgm:t>
    </dgm:pt>
    <dgm:pt modelId="{7CC452C3-65AC-4706-B58C-056E484A6C4D}" type="parTrans" cxnId="{4EFF85F4-F0DC-41F5-BA7B-BFCEF71548B4}">
      <dgm:prSet/>
      <dgm:spPr/>
      <dgm:t>
        <a:bodyPr/>
        <a:lstStyle/>
        <a:p>
          <a:endParaRPr lang="en-US"/>
        </a:p>
      </dgm:t>
    </dgm:pt>
    <dgm:pt modelId="{90C2707F-D20D-4884-ADD9-AF93B11C8A31}" type="sibTrans" cxnId="{4EFF85F4-F0DC-41F5-BA7B-BFCEF71548B4}">
      <dgm:prSet/>
      <dgm:spPr/>
      <dgm:t>
        <a:bodyPr/>
        <a:lstStyle/>
        <a:p>
          <a:endParaRPr lang="en-US"/>
        </a:p>
      </dgm:t>
    </dgm:pt>
    <dgm:pt modelId="{4F0FD7AC-B553-4252-B364-FED58E5806AF}">
      <dgm:prSet phldrT="[Text]"/>
      <dgm:spPr/>
      <dgm:t>
        <a:bodyPr/>
        <a:lstStyle/>
        <a:p>
          <a:r>
            <a:rPr lang="en-US" b="1" dirty="0" smtClean="0">
              <a:solidFill>
                <a:srgbClr val="FF0000"/>
              </a:solidFill>
              <a:effectLst>
                <a:outerShdw blurRad="38100" dist="38100" dir="2700000" algn="tl">
                  <a:srgbClr val="000000">
                    <a:alpha val="43137"/>
                  </a:srgbClr>
                </a:outerShdw>
              </a:effectLst>
            </a:rPr>
            <a:t>Patient Characteristics</a:t>
          </a:r>
          <a:endParaRPr lang="en-US" b="1" dirty="0">
            <a:solidFill>
              <a:srgbClr val="FF0000"/>
            </a:solidFill>
            <a:effectLst>
              <a:outerShdw blurRad="38100" dist="38100" dir="2700000" algn="tl">
                <a:srgbClr val="000000">
                  <a:alpha val="43137"/>
                </a:srgbClr>
              </a:outerShdw>
            </a:effectLst>
          </a:endParaRPr>
        </a:p>
      </dgm:t>
    </dgm:pt>
    <dgm:pt modelId="{82AF77E9-5F3B-470E-A78C-C2BFE70475B8}" type="parTrans" cxnId="{0923EE4C-5CDE-4BF1-AB78-EDB8D85AC63F}">
      <dgm:prSet/>
      <dgm:spPr/>
      <dgm:t>
        <a:bodyPr/>
        <a:lstStyle/>
        <a:p>
          <a:endParaRPr lang="en-US"/>
        </a:p>
      </dgm:t>
    </dgm:pt>
    <dgm:pt modelId="{E0DB3DE4-08AA-4D28-81CA-945D614373FD}" type="sibTrans" cxnId="{0923EE4C-5CDE-4BF1-AB78-EDB8D85AC63F}">
      <dgm:prSet/>
      <dgm:spPr/>
      <dgm:t>
        <a:bodyPr/>
        <a:lstStyle/>
        <a:p>
          <a:endParaRPr lang="en-US"/>
        </a:p>
      </dgm:t>
    </dgm:pt>
    <dgm:pt modelId="{86575CFB-3A74-466C-9FB4-1B44C6A91ECE}">
      <dgm:prSet phldrT="[Text]" custT="1"/>
      <dgm:spPr/>
      <dgm:t>
        <a:bodyPr/>
        <a:lstStyle/>
        <a:p>
          <a:r>
            <a:rPr lang="en-US" sz="900" b="1" dirty="0" smtClean="0">
              <a:solidFill>
                <a:srgbClr val="FF0000"/>
              </a:solidFill>
              <a:effectLst>
                <a:outerShdw blurRad="38100" dist="38100" dir="2700000" algn="tl">
                  <a:srgbClr val="000000">
                    <a:alpha val="43137"/>
                  </a:srgbClr>
                </a:outerShdw>
              </a:effectLst>
            </a:rPr>
            <a:t>Clinical Aspects</a:t>
          </a:r>
          <a:endParaRPr lang="en-US" sz="900" b="1" dirty="0">
            <a:solidFill>
              <a:srgbClr val="FF0000"/>
            </a:solidFill>
            <a:effectLst>
              <a:outerShdw blurRad="38100" dist="38100" dir="2700000" algn="tl">
                <a:srgbClr val="000000">
                  <a:alpha val="43137"/>
                </a:srgbClr>
              </a:outerShdw>
            </a:effectLst>
          </a:endParaRPr>
        </a:p>
      </dgm:t>
    </dgm:pt>
    <dgm:pt modelId="{8EA709A5-2ED4-4C18-95ED-C3AF8D3561DC}" type="parTrans" cxnId="{AFF18EFE-FCDF-47B6-8FA2-56D82154969C}">
      <dgm:prSet/>
      <dgm:spPr/>
      <dgm:t>
        <a:bodyPr/>
        <a:lstStyle/>
        <a:p>
          <a:endParaRPr lang="en-US"/>
        </a:p>
      </dgm:t>
    </dgm:pt>
    <dgm:pt modelId="{A5EAC4B7-A509-4FC1-940D-9897980E6903}" type="sibTrans" cxnId="{AFF18EFE-FCDF-47B6-8FA2-56D82154969C}">
      <dgm:prSet/>
      <dgm:spPr/>
      <dgm:t>
        <a:bodyPr/>
        <a:lstStyle/>
        <a:p>
          <a:endParaRPr lang="en-US"/>
        </a:p>
      </dgm:t>
    </dgm:pt>
    <dgm:pt modelId="{5D7D8073-0FD5-4CDB-AB53-A7383D274647}">
      <dgm:prSet/>
      <dgm:spPr/>
      <dgm:t>
        <a:bodyPr/>
        <a:lstStyle/>
        <a:p>
          <a:r>
            <a:rPr lang="en-US" b="1" dirty="0" smtClean="0">
              <a:solidFill>
                <a:srgbClr val="FF0000"/>
              </a:solidFill>
              <a:effectLst>
                <a:outerShdw blurRad="38100" dist="38100" dir="2700000" algn="tl">
                  <a:srgbClr val="000000">
                    <a:alpha val="43137"/>
                  </a:srgbClr>
                </a:outerShdw>
              </a:effectLst>
            </a:rPr>
            <a:t>ICD-9-CM Diagnoses</a:t>
          </a:r>
          <a:endParaRPr lang="en-US" b="1" dirty="0">
            <a:solidFill>
              <a:srgbClr val="FF0000"/>
            </a:solidFill>
            <a:effectLst>
              <a:outerShdw blurRad="38100" dist="38100" dir="2700000" algn="tl">
                <a:srgbClr val="000000">
                  <a:alpha val="43137"/>
                </a:srgbClr>
              </a:outerShdw>
            </a:effectLst>
          </a:endParaRPr>
        </a:p>
      </dgm:t>
    </dgm:pt>
    <dgm:pt modelId="{025DB092-3EBC-47B0-959A-5E449ED4982F}" type="parTrans" cxnId="{BBA0D232-E48C-4AC4-8355-666B52016307}">
      <dgm:prSet/>
      <dgm:spPr/>
      <dgm:t>
        <a:bodyPr/>
        <a:lstStyle/>
        <a:p>
          <a:endParaRPr lang="en-US"/>
        </a:p>
      </dgm:t>
    </dgm:pt>
    <dgm:pt modelId="{17199CA8-325D-4210-8AE6-4D1BE4A15156}" type="sibTrans" cxnId="{BBA0D232-E48C-4AC4-8355-666B52016307}">
      <dgm:prSet/>
      <dgm:spPr/>
      <dgm:t>
        <a:bodyPr/>
        <a:lstStyle/>
        <a:p>
          <a:endParaRPr lang="en-US"/>
        </a:p>
      </dgm:t>
    </dgm:pt>
    <dgm:pt modelId="{70BCD3FA-562A-474E-8FB2-29C0F10B6937}">
      <dgm:prSet phldrT="[Text]"/>
      <dgm:spPr/>
      <dgm:t>
        <a:bodyPr/>
        <a:lstStyle/>
        <a:p>
          <a:r>
            <a:rPr lang="en-US" dirty="0" smtClean="0"/>
            <a:t>Age</a:t>
          </a:r>
          <a:endParaRPr lang="en-US" dirty="0"/>
        </a:p>
      </dgm:t>
    </dgm:pt>
    <dgm:pt modelId="{2D7C0883-02F0-44F3-B413-512C0A2F2B0D}" type="parTrans" cxnId="{23EA34BE-2744-4BB0-B613-411842D95961}">
      <dgm:prSet/>
      <dgm:spPr/>
      <dgm:t>
        <a:bodyPr/>
        <a:lstStyle/>
        <a:p>
          <a:endParaRPr lang="en-US"/>
        </a:p>
      </dgm:t>
    </dgm:pt>
    <dgm:pt modelId="{6CAD1D7D-22B6-4899-8E0C-A5904BFCB263}" type="sibTrans" cxnId="{23EA34BE-2744-4BB0-B613-411842D95961}">
      <dgm:prSet/>
      <dgm:spPr/>
      <dgm:t>
        <a:bodyPr/>
        <a:lstStyle/>
        <a:p>
          <a:endParaRPr lang="en-US"/>
        </a:p>
      </dgm:t>
    </dgm:pt>
    <dgm:pt modelId="{1F56FA44-A178-48FE-B18A-9D1C3CB58CDF}">
      <dgm:prSet phldrT="[Text]"/>
      <dgm:spPr/>
      <dgm:t>
        <a:bodyPr/>
        <a:lstStyle/>
        <a:p>
          <a:r>
            <a:rPr lang="en-US" dirty="0" smtClean="0"/>
            <a:t>Gender</a:t>
          </a:r>
          <a:endParaRPr lang="en-US" dirty="0"/>
        </a:p>
      </dgm:t>
    </dgm:pt>
    <dgm:pt modelId="{4D956A4C-D472-49BA-A305-1837BB65C76C}" type="parTrans" cxnId="{7B736B39-9C64-4144-8E72-7B6A32597D9B}">
      <dgm:prSet/>
      <dgm:spPr/>
      <dgm:t>
        <a:bodyPr/>
        <a:lstStyle/>
        <a:p>
          <a:endParaRPr lang="en-US"/>
        </a:p>
      </dgm:t>
    </dgm:pt>
    <dgm:pt modelId="{F2DDEF64-5C4F-4DEF-8810-0243D4A4610F}" type="sibTrans" cxnId="{7B736B39-9C64-4144-8E72-7B6A32597D9B}">
      <dgm:prSet/>
      <dgm:spPr/>
      <dgm:t>
        <a:bodyPr/>
        <a:lstStyle/>
        <a:p>
          <a:endParaRPr lang="en-US"/>
        </a:p>
      </dgm:t>
    </dgm:pt>
    <dgm:pt modelId="{94DC5649-0962-4637-8FF0-84A80390D9BE}">
      <dgm:prSet phldrT="[Text]"/>
      <dgm:spPr/>
      <dgm:t>
        <a:bodyPr/>
        <a:lstStyle/>
        <a:p>
          <a:r>
            <a:rPr lang="en-US" dirty="0" smtClean="0"/>
            <a:t>Surgical Procedures</a:t>
          </a:r>
          <a:endParaRPr lang="en-US" dirty="0"/>
        </a:p>
      </dgm:t>
    </dgm:pt>
    <dgm:pt modelId="{D06C75A1-AD5D-4BCB-9BD4-1C5A03C2E4D5}" type="parTrans" cxnId="{2CD1A042-4E87-4334-BBB8-B26D9ACEE99B}">
      <dgm:prSet/>
      <dgm:spPr/>
      <dgm:t>
        <a:bodyPr/>
        <a:lstStyle/>
        <a:p>
          <a:endParaRPr lang="en-US"/>
        </a:p>
      </dgm:t>
    </dgm:pt>
    <dgm:pt modelId="{F0E86EE4-14A0-4367-809C-E447339A42A1}" type="sibTrans" cxnId="{2CD1A042-4E87-4334-BBB8-B26D9ACEE99B}">
      <dgm:prSet/>
      <dgm:spPr/>
      <dgm:t>
        <a:bodyPr/>
        <a:lstStyle/>
        <a:p>
          <a:endParaRPr lang="en-US"/>
        </a:p>
      </dgm:t>
    </dgm:pt>
    <dgm:pt modelId="{F55DD091-CBB7-413C-89DB-74CF614E012F}">
      <dgm:prSet phldrT="[Text]"/>
      <dgm:spPr/>
      <dgm:t>
        <a:bodyPr/>
        <a:lstStyle/>
        <a:p>
          <a:r>
            <a:rPr lang="en-US" dirty="0" smtClean="0"/>
            <a:t>Discharge Status</a:t>
          </a:r>
          <a:endParaRPr lang="en-US" dirty="0"/>
        </a:p>
      </dgm:t>
    </dgm:pt>
    <dgm:pt modelId="{A5512647-879A-4059-BFB1-0AE6B0C9C1CA}" type="parTrans" cxnId="{F5E46AEB-5178-47A8-BECE-ECA3B38E1C43}">
      <dgm:prSet/>
      <dgm:spPr/>
      <dgm:t>
        <a:bodyPr/>
        <a:lstStyle/>
        <a:p>
          <a:endParaRPr lang="en-US"/>
        </a:p>
      </dgm:t>
    </dgm:pt>
    <dgm:pt modelId="{B5FD689E-6B07-411B-9655-F32B022E11E7}" type="sibTrans" cxnId="{F5E46AEB-5178-47A8-BECE-ECA3B38E1C43}">
      <dgm:prSet/>
      <dgm:spPr/>
      <dgm:t>
        <a:bodyPr/>
        <a:lstStyle/>
        <a:p>
          <a:endParaRPr lang="en-US"/>
        </a:p>
      </dgm:t>
    </dgm:pt>
    <dgm:pt modelId="{E6AD7984-1A64-40F4-B834-13F74F9FC253}">
      <dgm:prSet phldrT="[Text]"/>
      <dgm:spPr/>
      <dgm:t>
        <a:bodyPr/>
        <a:lstStyle/>
        <a:p>
          <a:r>
            <a:rPr lang="en-US" dirty="0" smtClean="0"/>
            <a:t>Comorbidity</a:t>
          </a:r>
          <a:endParaRPr lang="en-US" dirty="0"/>
        </a:p>
      </dgm:t>
    </dgm:pt>
    <dgm:pt modelId="{8A09F7F1-7EDD-4CFF-AE9E-B246DFE9DA48}" type="parTrans" cxnId="{D55F3AD7-1F13-4FC7-96CB-DC4FE7F077E3}">
      <dgm:prSet/>
      <dgm:spPr/>
      <dgm:t>
        <a:bodyPr/>
        <a:lstStyle/>
        <a:p>
          <a:endParaRPr lang="en-US"/>
        </a:p>
      </dgm:t>
    </dgm:pt>
    <dgm:pt modelId="{4FF2A3FA-8236-47C5-B0D4-5D5D82808798}" type="sibTrans" cxnId="{D55F3AD7-1F13-4FC7-96CB-DC4FE7F077E3}">
      <dgm:prSet/>
      <dgm:spPr/>
      <dgm:t>
        <a:bodyPr/>
        <a:lstStyle/>
        <a:p>
          <a:endParaRPr lang="en-US"/>
        </a:p>
      </dgm:t>
    </dgm:pt>
    <dgm:pt modelId="{503B436B-9662-42B5-A928-C89362CE6A74}">
      <dgm:prSet phldrT="[Text]"/>
      <dgm:spPr/>
      <dgm:t>
        <a:bodyPr/>
        <a:lstStyle/>
        <a:p>
          <a:r>
            <a:rPr lang="en-US" dirty="0" smtClean="0"/>
            <a:t>Complications</a:t>
          </a:r>
          <a:endParaRPr lang="en-US" dirty="0"/>
        </a:p>
      </dgm:t>
    </dgm:pt>
    <dgm:pt modelId="{94554E4C-23ED-4AAA-83F2-9D280A998620}" type="parTrans" cxnId="{B25B57E1-AC42-4EDD-B41C-B3939B6785F1}">
      <dgm:prSet/>
      <dgm:spPr/>
      <dgm:t>
        <a:bodyPr/>
        <a:lstStyle/>
        <a:p>
          <a:endParaRPr lang="en-US"/>
        </a:p>
      </dgm:t>
    </dgm:pt>
    <dgm:pt modelId="{CCFB97BD-9DF4-480B-BD68-32B1EB14370C}" type="sibTrans" cxnId="{B25B57E1-AC42-4EDD-B41C-B3939B6785F1}">
      <dgm:prSet/>
      <dgm:spPr/>
      <dgm:t>
        <a:bodyPr/>
        <a:lstStyle/>
        <a:p>
          <a:endParaRPr lang="en-US"/>
        </a:p>
      </dgm:t>
    </dgm:pt>
    <dgm:pt modelId="{5635FB2F-294D-432B-BA1F-93A7200535E1}">
      <dgm:prSet/>
      <dgm:spPr/>
      <dgm:t>
        <a:bodyPr/>
        <a:lstStyle/>
        <a:p>
          <a:r>
            <a:rPr lang="en-US" dirty="0" smtClean="0"/>
            <a:t>Principal Diagnosis</a:t>
          </a:r>
          <a:endParaRPr lang="en-US" dirty="0"/>
        </a:p>
      </dgm:t>
    </dgm:pt>
    <dgm:pt modelId="{3D73AA0D-488C-4E8E-B7BC-1AAB54495E3B}" type="parTrans" cxnId="{60079DE4-6D91-43B8-B8E0-7471798C9813}">
      <dgm:prSet/>
      <dgm:spPr/>
      <dgm:t>
        <a:bodyPr/>
        <a:lstStyle/>
        <a:p>
          <a:endParaRPr lang="en-US"/>
        </a:p>
      </dgm:t>
    </dgm:pt>
    <dgm:pt modelId="{1067B948-96D8-4FC6-8AE9-5BCDF3F873BE}" type="sibTrans" cxnId="{60079DE4-6D91-43B8-B8E0-7471798C9813}">
      <dgm:prSet/>
      <dgm:spPr/>
      <dgm:t>
        <a:bodyPr/>
        <a:lstStyle/>
        <a:p>
          <a:endParaRPr lang="en-US"/>
        </a:p>
      </dgm:t>
    </dgm:pt>
    <dgm:pt modelId="{5C608E64-726D-4199-9D79-B7F50CA01799}">
      <dgm:prSet/>
      <dgm:spPr/>
      <dgm:t>
        <a:bodyPr/>
        <a:lstStyle/>
        <a:p>
          <a:r>
            <a:rPr lang="en-US" dirty="0" smtClean="0"/>
            <a:t>Secondary Diagnoses</a:t>
          </a:r>
          <a:endParaRPr lang="en-US" dirty="0"/>
        </a:p>
      </dgm:t>
    </dgm:pt>
    <dgm:pt modelId="{2AD2FF2C-B2F8-4DE0-A3A6-AAFE3653A5EA}" type="parTrans" cxnId="{52D36E06-0FEE-49FD-8D71-C3FA2D214781}">
      <dgm:prSet/>
      <dgm:spPr/>
      <dgm:t>
        <a:bodyPr/>
        <a:lstStyle/>
        <a:p>
          <a:endParaRPr lang="en-US"/>
        </a:p>
      </dgm:t>
    </dgm:pt>
    <dgm:pt modelId="{9F197C6E-010C-402E-9963-5E9F061623D0}" type="sibTrans" cxnId="{52D36E06-0FEE-49FD-8D71-C3FA2D214781}">
      <dgm:prSet/>
      <dgm:spPr/>
      <dgm:t>
        <a:bodyPr/>
        <a:lstStyle/>
        <a:p>
          <a:endParaRPr lang="en-US"/>
        </a:p>
      </dgm:t>
    </dgm:pt>
    <dgm:pt modelId="{E9CF98C5-938A-4827-B007-47857CBB4AE1}" type="pres">
      <dgm:prSet presAssocID="{29409546-ABE8-498A-A6FA-01AF8B762270}" presName="Name0" presStyleCnt="0">
        <dgm:presLayoutVars>
          <dgm:orgChart val="1"/>
          <dgm:chPref val="1"/>
          <dgm:dir/>
          <dgm:animOne val="branch"/>
          <dgm:animLvl val="lvl"/>
          <dgm:resizeHandles/>
        </dgm:presLayoutVars>
      </dgm:prSet>
      <dgm:spPr/>
      <dgm:t>
        <a:bodyPr/>
        <a:lstStyle/>
        <a:p>
          <a:endParaRPr lang="en-US"/>
        </a:p>
      </dgm:t>
    </dgm:pt>
    <dgm:pt modelId="{062055F6-169F-4AB8-B0C1-FFD6EDB0BAB4}" type="pres">
      <dgm:prSet presAssocID="{909C84D6-4E33-45F9-9427-D58124092D94}" presName="hierRoot1" presStyleCnt="0">
        <dgm:presLayoutVars>
          <dgm:hierBranch val="init"/>
        </dgm:presLayoutVars>
      </dgm:prSet>
      <dgm:spPr/>
    </dgm:pt>
    <dgm:pt modelId="{2F37D562-AC3C-4CAC-AA66-3FAED84EF334}" type="pres">
      <dgm:prSet presAssocID="{909C84D6-4E33-45F9-9427-D58124092D94}" presName="rootComposite1" presStyleCnt="0"/>
      <dgm:spPr/>
    </dgm:pt>
    <dgm:pt modelId="{CD87BDA7-523C-4407-B763-55F8B34DB733}" type="pres">
      <dgm:prSet presAssocID="{909C84D6-4E33-45F9-9427-D58124092D94}" presName="rootText1" presStyleLbl="alignAcc1" presStyleIdx="0" presStyleCnt="0" custScaleX="229388">
        <dgm:presLayoutVars>
          <dgm:chPref val="3"/>
        </dgm:presLayoutVars>
      </dgm:prSet>
      <dgm:spPr/>
      <dgm:t>
        <a:bodyPr/>
        <a:lstStyle/>
        <a:p>
          <a:endParaRPr lang="en-US"/>
        </a:p>
      </dgm:t>
    </dgm:pt>
    <dgm:pt modelId="{E1CD95D7-CF0E-45C8-9215-7E8D4D71798A}" type="pres">
      <dgm:prSet presAssocID="{909C84D6-4E33-45F9-9427-D58124092D94}" presName="topArc1" presStyleLbl="parChTrans1D1" presStyleIdx="0" presStyleCnt="24"/>
      <dgm:spPr/>
    </dgm:pt>
    <dgm:pt modelId="{E7F04B10-670B-44C2-A3C9-33396497A350}" type="pres">
      <dgm:prSet presAssocID="{909C84D6-4E33-45F9-9427-D58124092D94}" presName="bottomArc1" presStyleLbl="parChTrans1D1" presStyleIdx="1" presStyleCnt="24"/>
      <dgm:spPr/>
    </dgm:pt>
    <dgm:pt modelId="{C35B68A7-50B3-43B2-8D57-57D7E7AE1626}" type="pres">
      <dgm:prSet presAssocID="{909C84D6-4E33-45F9-9427-D58124092D94}" presName="topConnNode1" presStyleLbl="node1" presStyleIdx="0" presStyleCnt="0"/>
      <dgm:spPr/>
      <dgm:t>
        <a:bodyPr/>
        <a:lstStyle/>
        <a:p>
          <a:endParaRPr lang="en-US"/>
        </a:p>
      </dgm:t>
    </dgm:pt>
    <dgm:pt modelId="{4D8FF3F4-970F-4B5B-948F-A47B17909192}" type="pres">
      <dgm:prSet presAssocID="{909C84D6-4E33-45F9-9427-D58124092D94}" presName="hierChild2" presStyleCnt="0"/>
      <dgm:spPr/>
    </dgm:pt>
    <dgm:pt modelId="{6DBF0089-E1D0-4EC2-A678-F845DA1D054F}" type="pres">
      <dgm:prSet presAssocID="{82AF77E9-5F3B-470E-A78C-C2BFE70475B8}" presName="Name28" presStyleLbl="parChTrans1D2" presStyleIdx="0" presStyleCnt="3"/>
      <dgm:spPr/>
      <dgm:t>
        <a:bodyPr/>
        <a:lstStyle/>
        <a:p>
          <a:endParaRPr lang="en-US"/>
        </a:p>
      </dgm:t>
    </dgm:pt>
    <dgm:pt modelId="{A803F1FB-7093-42F5-BC04-FA14E9DA357D}" type="pres">
      <dgm:prSet presAssocID="{4F0FD7AC-B553-4252-B364-FED58E5806AF}" presName="hierRoot2" presStyleCnt="0">
        <dgm:presLayoutVars>
          <dgm:hierBranch val="init"/>
        </dgm:presLayoutVars>
      </dgm:prSet>
      <dgm:spPr/>
    </dgm:pt>
    <dgm:pt modelId="{ED4D87C5-DC52-4D1E-9F22-346C5B725CBA}" type="pres">
      <dgm:prSet presAssocID="{4F0FD7AC-B553-4252-B364-FED58E5806AF}" presName="rootComposite2" presStyleCnt="0"/>
      <dgm:spPr/>
    </dgm:pt>
    <dgm:pt modelId="{DA9165FA-3D30-42B3-8854-40E209F928B9}" type="pres">
      <dgm:prSet presAssocID="{4F0FD7AC-B553-4252-B364-FED58E5806AF}" presName="rootText2" presStyleLbl="alignAcc1" presStyleIdx="0" presStyleCnt="0">
        <dgm:presLayoutVars>
          <dgm:chPref val="3"/>
        </dgm:presLayoutVars>
      </dgm:prSet>
      <dgm:spPr/>
      <dgm:t>
        <a:bodyPr/>
        <a:lstStyle/>
        <a:p>
          <a:endParaRPr lang="en-US"/>
        </a:p>
      </dgm:t>
    </dgm:pt>
    <dgm:pt modelId="{08DB4E63-DD61-4646-BF02-6207609C5840}" type="pres">
      <dgm:prSet presAssocID="{4F0FD7AC-B553-4252-B364-FED58E5806AF}" presName="topArc2" presStyleLbl="parChTrans1D1" presStyleIdx="2" presStyleCnt="24"/>
      <dgm:spPr/>
    </dgm:pt>
    <dgm:pt modelId="{BC670E0C-794D-4EFC-83BB-1F2E889954D1}" type="pres">
      <dgm:prSet presAssocID="{4F0FD7AC-B553-4252-B364-FED58E5806AF}" presName="bottomArc2" presStyleLbl="parChTrans1D1" presStyleIdx="3" presStyleCnt="24"/>
      <dgm:spPr/>
    </dgm:pt>
    <dgm:pt modelId="{118E8B31-17C7-4DBC-88C1-D36838C2636C}" type="pres">
      <dgm:prSet presAssocID="{4F0FD7AC-B553-4252-B364-FED58E5806AF}" presName="topConnNode2" presStyleLbl="node2" presStyleIdx="0" presStyleCnt="0"/>
      <dgm:spPr/>
      <dgm:t>
        <a:bodyPr/>
        <a:lstStyle/>
        <a:p>
          <a:endParaRPr lang="en-US"/>
        </a:p>
      </dgm:t>
    </dgm:pt>
    <dgm:pt modelId="{51C29FBD-EFC7-4FBF-B664-3A6890EBCB53}" type="pres">
      <dgm:prSet presAssocID="{4F0FD7AC-B553-4252-B364-FED58E5806AF}" presName="hierChild4" presStyleCnt="0"/>
      <dgm:spPr/>
    </dgm:pt>
    <dgm:pt modelId="{544B0FF7-123E-4D0C-B364-0C4357A634F6}" type="pres">
      <dgm:prSet presAssocID="{2D7C0883-02F0-44F3-B413-512C0A2F2B0D}" presName="Name28" presStyleLbl="parChTrans1D3" presStyleIdx="0" presStyleCnt="8"/>
      <dgm:spPr/>
      <dgm:t>
        <a:bodyPr/>
        <a:lstStyle/>
        <a:p>
          <a:endParaRPr lang="en-US"/>
        </a:p>
      </dgm:t>
    </dgm:pt>
    <dgm:pt modelId="{6EAF7C41-A3CC-40FC-8784-66C70C46B652}" type="pres">
      <dgm:prSet presAssocID="{70BCD3FA-562A-474E-8FB2-29C0F10B6937}" presName="hierRoot2" presStyleCnt="0">
        <dgm:presLayoutVars>
          <dgm:hierBranch val="init"/>
        </dgm:presLayoutVars>
      </dgm:prSet>
      <dgm:spPr/>
    </dgm:pt>
    <dgm:pt modelId="{FBCC3102-35D2-45EE-A0AD-EF133A136759}" type="pres">
      <dgm:prSet presAssocID="{70BCD3FA-562A-474E-8FB2-29C0F10B6937}" presName="rootComposite2" presStyleCnt="0"/>
      <dgm:spPr/>
    </dgm:pt>
    <dgm:pt modelId="{67277F20-2688-4D50-B194-7F3E6545D677}" type="pres">
      <dgm:prSet presAssocID="{70BCD3FA-562A-474E-8FB2-29C0F10B6937}" presName="rootText2" presStyleLbl="alignAcc1" presStyleIdx="0" presStyleCnt="0">
        <dgm:presLayoutVars>
          <dgm:chPref val="3"/>
        </dgm:presLayoutVars>
      </dgm:prSet>
      <dgm:spPr/>
      <dgm:t>
        <a:bodyPr/>
        <a:lstStyle/>
        <a:p>
          <a:endParaRPr lang="en-US"/>
        </a:p>
      </dgm:t>
    </dgm:pt>
    <dgm:pt modelId="{970B17D3-C65D-4579-83F5-12A562730A47}" type="pres">
      <dgm:prSet presAssocID="{70BCD3FA-562A-474E-8FB2-29C0F10B6937}" presName="topArc2" presStyleLbl="parChTrans1D1" presStyleIdx="4" presStyleCnt="24"/>
      <dgm:spPr/>
    </dgm:pt>
    <dgm:pt modelId="{CB52545E-A965-438E-936D-9139D8FC82D2}" type="pres">
      <dgm:prSet presAssocID="{70BCD3FA-562A-474E-8FB2-29C0F10B6937}" presName="bottomArc2" presStyleLbl="parChTrans1D1" presStyleIdx="5" presStyleCnt="24"/>
      <dgm:spPr/>
    </dgm:pt>
    <dgm:pt modelId="{A5F494B0-1B7F-42F2-A558-DC3BE04DE3DD}" type="pres">
      <dgm:prSet presAssocID="{70BCD3FA-562A-474E-8FB2-29C0F10B6937}" presName="topConnNode2" presStyleLbl="node3" presStyleIdx="0" presStyleCnt="0"/>
      <dgm:spPr/>
      <dgm:t>
        <a:bodyPr/>
        <a:lstStyle/>
        <a:p>
          <a:endParaRPr lang="en-US"/>
        </a:p>
      </dgm:t>
    </dgm:pt>
    <dgm:pt modelId="{B97FC024-A519-444A-8B86-65C683839025}" type="pres">
      <dgm:prSet presAssocID="{70BCD3FA-562A-474E-8FB2-29C0F10B6937}" presName="hierChild4" presStyleCnt="0"/>
      <dgm:spPr/>
    </dgm:pt>
    <dgm:pt modelId="{9E85C8FB-6738-4D0A-B6BD-7B09FFE2BEC3}" type="pres">
      <dgm:prSet presAssocID="{70BCD3FA-562A-474E-8FB2-29C0F10B6937}" presName="hierChild5" presStyleCnt="0"/>
      <dgm:spPr/>
    </dgm:pt>
    <dgm:pt modelId="{F5DEA24E-F920-4054-B511-6D60A9352A84}" type="pres">
      <dgm:prSet presAssocID="{4D956A4C-D472-49BA-A305-1837BB65C76C}" presName="Name28" presStyleLbl="parChTrans1D3" presStyleIdx="1" presStyleCnt="8"/>
      <dgm:spPr/>
      <dgm:t>
        <a:bodyPr/>
        <a:lstStyle/>
        <a:p>
          <a:endParaRPr lang="en-US"/>
        </a:p>
      </dgm:t>
    </dgm:pt>
    <dgm:pt modelId="{06E80292-CBC3-4988-8BC3-6F37FDA6041C}" type="pres">
      <dgm:prSet presAssocID="{1F56FA44-A178-48FE-B18A-9D1C3CB58CDF}" presName="hierRoot2" presStyleCnt="0">
        <dgm:presLayoutVars>
          <dgm:hierBranch val="init"/>
        </dgm:presLayoutVars>
      </dgm:prSet>
      <dgm:spPr/>
    </dgm:pt>
    <dgm:pt modelId="{9EE1E8FD-3347-445C-A7E8-1BAD63479441}" type="pres">
      <dgm:prSet presAssocID="{1F56FA44-A178-48FE-B18A-9D1C3CB58CDF}" presName="rootComposite2" presStyleCnt="0"/>
      <dgm:spPr/>
    </dgm:pt>
    <dgm:pt modelId="{2505B1C1-59B2-4580-8014-8347AABB95D7}" type="pres">
      <dgm:prSet presAssocID="{1F56FA44-A178-48FE-B18A-9D1C3CB58CDF}" presName="rootText2" presStyleLbl="alignAcc1" presStyleIdx="0" presStyleCnt="0">
        <dgm:presLayoutVars>
          <dgm:chPref val="3"/>
        </dgm:presLayoutVars>
      </dgm:prSet>
      <dgm:spPr/>
      <dgm:t>
        <a:bodyPr/>
        <a:lstStyle/>
        <a:p>
          <a:endParaRPr lang="en-US"/>
        </a:p>
      </dgm:t>
    </dgm:pt>
    <dgm:pt modelId="{261BB5A9-90D0-48DA-B367-58A99B4C7F22}" type="pres">
      <dgm:prSet presAssocID="{1F56FA44-A178-48FE-B18A-9D1C3CB58CDF}" presName="topArc2" presStyleLbl="parChTrans1D1" presStyleIdx="6" presStyleCnt="24"/>
      <dgm:spPr/>
    </dgm:pt>
    <dgm:pt modelId="{253E617D-1637-4892-B180-344558726177}" type="pres">
      <dgm:prSet presAssocID="{1F56FA44-A178-48FE-B18A-9D1C3CB58CDF}" presName="bottomArc2" presStyleLbl="parChTrans1D1" presStyleIdx="7" presStyleCnt="24"/>
      <dgm:spPr/>
    </dgm:pt>
    <dgm:pt modelId="{AA09005C-08F0-4322-BA2B-0EBA8ED80425}" type="pres">
      <dgm:prSet presAssocID="{1F56FA44-A178-48FE-B18A-9D1C3CB58CDF}" presName="topConnNode2" presStyleLbl="node3" presStyleIdx="0" presStyleCnt="0"/>
      <dgm:spPr/>
      <dgm:t>
        <a:bodyPr/>
        <a:lstStyle/>
        <a:p>
          <a:endParaRPr lang="en-US"/>
        </a:p>
      </dgm:t>
    </dgm:pt>
    <dgm:pt modelId="{AA180D57-3B39-4546-91CF-0357DCD4EFEF}" type="pres">
      <dgm:prSet presAssocID="{1F56FA44-A178-48FE-B18A-9D1C3CB58CDF}" presName="hierChild4" presStyleCnt="0"/>
      <dgm:spPr/>
    </dgm:pt>
    <dgm:pt modelId="{251DA275-C1C2-4D89-AC36-90CB97CADD05}" type="pres">
      <dgm:prSet presAssocID="{1F56FA44-A178-48FE-B18A-9D1C3CB58CDF}" presName="hierChild5" presStyleCnt="0"/>
      <dgm:spPr/>
    </dgm:pt>
    <dgm:pt modelId="{E9855923-AC4B-4C8B-9CF9-40373ECFA1C4}" type="pres">
      <dgm:prSet presAssocID="{4F0FD7AC-B553-4252-B364-FED58E5806AF}" presName="hierChild5" presStyleCnt="0"/>
      <dgm:spPr/>
    </dgm:pt>
    <dgm:pt modelId="{52F5F8B2-FF7A-4EC8-A878-86AFCCB67D36}" type="pres">
      <dgm:prSet presAssocID="{8EA709A5-2ED4-4C18-95ED-C3AF8D3561DC}" presName="Name28" presStyleLbl="parChTrans1D2" presStyleIdx="1" presStyleCnt="3"/>
      <dgm:spPr/>
      <dgm:t>
        <a:bodyPr/>
        <a:lstStyle/>
        <a:p>
          <a:endParaRPr lang="en-US"/>
        </a:p>
      </dgm:t>
    </dgm:pt>
    <dgm:pt modelId="{C10D14E1-A7B8-4E0B-B951-6357C7102954}" type="pres">
      <dgm:prSet presAssocID="{86575CFB-3A74-466C-9FB4-1B44C6A91ECE}" presName="hierRoot2" presStyleCnt="0">
        <dgm:presLayoutVars>
          <dgm:hierBranch val="init"/>
        </dgm:presLayoutVars>
      </dgm:prSet>
      <dgm:spPr/>
    </dgm:pt>
    <dgm:pt modelId="{C65F1408-37D6-4355-BE14-9ABB0B5FE6A6}" type="pres">
      <dgm:prSet presAssocID="{86575CFB-3A74-466C-9FB4-1B44C6A91ECE}" presName="rootComposite2" presStyleCnt="0"/>
      <dgm:spPr/>
    </dgm:pt>
    <dgm:pt modelId="{7AB74032-87DB-4B11-B360-8D1E4E5B5F38}" type="pres">
      <dgm:prSet presAssocID="{86575CFB-3A74-466C-9FB4-1B44C6A91ECE}" presName="rootText2" presStyleLbl="alignAcc1" presStyleIdx="0" presStyleCnt="0">
        <dgm:presLayoutVars>
          <dgm:chPref val="3"/>
        </dgm:presLayoutVars>
      </dgm:prSet>
      <dgm:spPr/>
      <dgm:t>
        <a:bodyPr/>
        <a:lstStyle/>
        <a:p>
          <a:endParaRPr lang="en-US"/>
        </a:p>
      </dgm:t>
    </dgm:pt>
    <dgm:pt modelId="{D968F849-FCDE-4FBD-A175-28FDCC94456F}" type="pres">
      <dgm:prSet presAssocID="{86575CFB-3A74-466C-9FB4-1B44C6A91ECE}" presName="topArc2" presStyleLbl="parChTrans1D1" presStyleIdx="8" presStyleCnt="24"/>
      <dgm:spPr/>
    </dgm:pt>
    <dgm:pt modelId="{2A2290BC-02B0-462D-B903-9B86A0A711D0}" type="pres">
      <dgm:prSet presAssocID="{86575CFB-3A74-466C-9FB4-1B44C6A91ECE}" presName="bottomArc2" presStyleLbl="parChTrans1D1" presStyleIdx="9" presStyleCnt="24"/>
      <dgm:spPr/>
    </dgm:pt>
    <dgm:pt modelId="{28B86410-3490-403C-BE26-868CCC3039E0}" type="pres">
      <dgm:prSet presAssocID="{86575CFB-3A74-466C-9FB4-1B44C6A91ECE}" presName="topConnNode2" presStyleLbl="node2" presStyleIdx="0" presStyleCnt="0"/>
      <dgm:spPr/>
      <dgm:t>
        <a:bodyPr/>
        <a:lstStyle/>
        <a:p>
          <a:endParaRPr lang="en-US"/>
        </a:p>
      </dgm:t>
    </dgm:pt>
    <dgm:pt modelId="{22D3B392-1065-4FB5-8F04-BCCC1ED1B5E3}" type="pres">
      <dgm:prSet presAssocID="{86575CFB-3A74-466C-9FB4-1B44C6A91ECE}" presName="hierChild4" presStyleCnt="0"/>
      <dgm:spPr/>
    </dgm:pt>
    <dgm:pt modelId="{E9FCB255-2EDD-4F75-A117-722743FD563F}" type="pres">
      <dgm:prSet presAssocID="{D06C75A1-AD5D-4BCB-9BD4-1C5A03C2E4D5}" presName="Name28" presStyleLbl="parChTrans1D3" presStyleIdx="2" presStyleCnt="8"/>
      <dgm:spPr/>
      <dgm:t>
        <a:bodyPr/>
        <a:lstStyle/>
        <a:p>
          <a:endParaRPr lang="en-US"/>
        </a:p>
      </dgm:t>
    </dgm:pt>
    <dgm:pt modelId="{4F2465A2-E66B-4916-895D-39E7A631A228}" type="pres">
      <dgm:prSet presAssocID="{94DC5649-0962-4637-8FF0-84A80390D9BE}" presName="hierRoot2" presStyleCnt="0">
        <dgm:presLayoutVars>
          <dgm:hierBranch val="init"/>
        </dgm:presLayoutVars>
      </dgm:prSet>
      <dgm:spPr/>
    </dgm:pt>
    <dgm:pt modelId="{96A2188A-8BA1-4D58-9A1F-CBA79500B3C7}" type="pres">
      <dgm:prSet presAssocID="{94DC5649-0962-4637-8FF0-84A80390D9BE}" presName="rootComposite2" presStyleCnt="0"/>
      <dgm:spPr/>
    </dgm:pt>
    <dgm:pt modelId="{3B687B6B-751C-468F-BAF6-D000CBA544DA}" type="pres">
      <dgm:prSet presAssocID="{94DC5649-0962-4637-8FF0-84A80390D9BE}" presName="rootText2" presStyleLbl="alignAcc1" presStyleIdx="0" presStyleCnt="0">
        <dgm:presLayoutVars>
          <dgm:chPref val="3"/>
        </dgm:presLayoutVars>
      </dgm:prSet>
      <dgm:spPr/>
      <dgm:t>
        <a:bodyPr/>
        <a:lstStyle/>
        <a:p>
          <a:endParaRPr lang="en-US"/>
        </a:p>
      </dgm:t>
    </dgm:pt>
    <dgm:pt modelId="{F6F251E2-ECC7-46A2-A2DA-0788CBD52605}" type="pres">
      <dgm:prSet presAssocID="{94DC5649-0962-4637-8FF0-84A80390D9BE}" presName="topArc2" presStyleLbl="parChTrans1D1" presStyleIdx="10" presStyleCnt="24"/>
      <dgm:spPr/>
    </dgm:pt>
    <dgm:pt modelId="{047024EA-CA7A-485B-BCF1-A693F40A1878}" type="pres">
      <dgm:prSet presAssocID="{94DC5649-0962-4637-8FF0-84A80390D9BE}" presName="bottomArc2" presStyleLbl="parChTrans1D1" presStyleIdx="11" presStyleCnt="24"/>
      <dgm:spPr/>
    </dgm:pt>
    <dgm:pt modelId="{77F657B0-64D4-4AFA-82D5-52491FB74A8F}" type="pres">
      <dgm:prSet presAssocID="{94DC5649-0962-4637-8FF0-84A80390D9BE}" presName="topConnNode2" presStyleLbl="node3" presStyleIdx="0" presStyleCnt="0"/>
      <dgm:spPr/>
      <dgm:t>
        <a:bodyPr/>
        <a:lstStyle/>
        <a:p>
          <a:endParaRPr lang="en-US"/>
        </a:p>
      </dgm:t>
    </dgm:pt>
    <dgm:pt modelId="{D50D2BE3-4059-48DF-80A0-60F3E16278A3}" type="pres">
      <dgm:prSet presAssocID="{94DC5649-0962-4637-8FF0-84A80390D9BE}" presName="hierChild4" presStyleCnt="0"/>
      <dgm:spPr/>
    </dgm:pt>
    <dgm:pt modelId="{69248853-D49E-4077-89A7-4A17000D213F}" type="pres">
      <dgm:prSet presAssocID="{94DC5649-0962-4637-8FF0-84A80390D9BE}" presName="hierChild5" presStyleCnt="0"/>
      <dgm:spPr/>
    </dgm:pt>
    <dgm:pt modelId="{39DCF323-6DFE-48ED-A959-DC566EC2E420}" type="pres">
      <dgm:prSet presAssocID="{A5512647-879A-4059-BFB1-0AE6B0C9C1CA}" presName="Name28" presStyleLbl="parChTrans1D3" presStyleIdx="3" presStyleCnt="8"/>
      <dgm:spPr/>
      <dgm:t>
        <a:bodyPr/>
        <a:lstStyle/>
        <a:p>
          <a:endParaRPr lang="en-US"/>
        </a:p>
      </dgm:t>
    </dgm:pt>
    <dgm:pt modelId="{6CB69DAF-E615-4E64-9734-E7B6DBFBC420}" type="pres">
      <dgm:prSet presAssocID="{F55DD091-CBB7-413C-89DB-74CF614E012F}" presName="hierRoot2" presStyleCnt="0">
        <dgm:presLayoutVars>
          <dgm:hierBranch val="init"/>
        </dgm:presLayoutVars>
      </dgm:prSet>
      <dgm:spPr/>
    </dgm:pt>
    <dgm:pt modelId="{C521A112-0B07-48AD-89A6-2F43443320FA}" type="pres">
      <dgm:prSet presAssocID="{F55DD091-CBB7-413C-89DB-74CF614E012F}" presName="rootComposite2" presStyleCnt="0"/>
      <dgm:spPr/>
    </dgm:pt>
    <dgm:pt modelId="{830DCF4F-9D5E-4835-9CF5-A93B8E83BCAE}" type="pres">
      <dgm:prSet presAssocID="{F55DD091-CBB7-413C-89DB-74CF614E012F}" presName="rootText2" presStyleLbl="alignAcc1" presStyleIdx="0" presStyleCnt="0">
        <dgm:presLayoutVars>
          <dgm:chPref val="3"/>
        </dgm:presLayoutVars>
      </dgm:prSet>
      <dgm:spPr/>
      <dgm:t>
        <a:bodyPr/>
        <a:lstStyle/>
        <a:p>
          <a:endParaRPr lang="en-US"/>
        </a:p>
      </dgm:t>
    </dgm:pt>
    <dgm:pt modelId="{8BE097CF-1EE6-4C43-B2E5-DDD164439250}" type="pres">
      <dgm:prSet presAssocID="{F55DD091-CBB7-413C-89DB-74CF614E012F}" presName="topArc2" presStyleLbl="parChTrans1D1" presStyleIdx="12" presStyleCnt="24"/>
      <dgm:spPr/>
    </dgm:pt>
    <dgm:pt modelId="{F7131E53-F3CF-4CD0-BEFF-A3D8BA172F9E}" type="pres">
      <dgm:prSet presAssocID="{F55DD091-CBB7-413C-89DB-74CF614E012F}" presName="bottomArc2" presStyleLbl="parChTrans1D1" presStyleIdx="13" presStyleCnt="24"/>
      <dgm:spPr/>
    </dgm:pt>
    <dgm:pt modelId="{E03C910A-FAB7-42D3-BD70-E441D3EDDE94}" type="pres">
      <dgm:prSet presAssocID="{F55DD091-CBB7-413C-89DB-74CF614E012F}" presName="topConnNode2" presStyleLbl="node3" presStyleIdx="0" presStyleCnt="0"/>
      <dgm:spPr/>
      <dgm:t>
        <a:bodyPr/>
        <a:lstStyle/>
        <a:p>
          <a:endParaRPr lang="en-US"/>
        </a:p>
      </dgm:t>
    </dgm:pt>
    <dgm:pt modelId="{C997729A-BB4D-4FFD-A43C-25225FF73DE4}" type="pres">
      <dgm:prSet presAssocID="{F55DD091-CBB7-413C-89DB-74CF614E012F}" presName="hierChild4" presStyleCnt="0"/>
      <dgm:spPr/>
    </dgm:pt>
    <dgm:pt modelId="{C59078D9-B260-4C77-8DD9-F36C245CEE4D}" type="pres">
      <dgm:prSet presAssocID="{F55DD091-CBB7-413C-89DB-74CF614E012F}" presName="hierChild5" presStyleCnt="0"/>
      <dgm:spPr/>
    </dgm:pt>
    <dgm:pt modelId="{2FD7E60B-6F5A-4BD6-ABEB-12295FB336FC}" type="pres">
      <dgm:prSet presAssocID="{8A09F7F1-7EDD-4CFF-AE9E-B246DFE9DA48}" presName="Name28" presStyleLbl="parChTrans1D3" presStyleIdx="4" presStyleCnt="8"/>
      <dgm:spPr/>
      <dgm:t>
        <a:bodyPr/>
        <a:lstStyle/>
        <a:p>
          <a:endParaRPr lang="en-US"/>
        </a:p>
      </dgm:t>
    </dgm:pt>
    <dgm:pt modelId="{2658B149-1B63-47C6-8677-566BEF67208C}" type="pres">
      <dgm:prSet presAssocID="{E6AD7984-1A64-40F4-B834-13F74F9FC253}" presName="hierRoot2" presStyleCnt="0">
        <dgm:presLayoutVars>
          <dgm:hierBranch val="init"/>
        </dgm:presLayoutVars>
      </dgm:prSet>
      <dgm:spPr/>
    </dgm:pt>
    <dgm:pt modelId="{F9590099-4C05-45AA-9667-E70C1CCC2252}" type="pres">
      <dgm:prSet presAssocID="{E6AD7984-1A64-40F4-B834-13F74F9FC253}" presName="rootComposite2" presStyleCnt="0"/>
      <dgm:spPr/>
    </dgm:pt>
    <dgm:pt modelId="{A1B51D7B-520B-4399-9003-1C57F07F189F}" type="pres">
      <dgm:prSet presAssocID="{E6AD7984-1A64-40F4-B834-13F74F9FC253}" presName="rootText2" presStyleLbl="alignAcc1" presStyleIdx="0" presStyleCnt="0">
        <dgm:presLayoutVars>
          <dgm:chPref val="3"/>
        </dgm:presLayoutVars>
      </dgm:prSet>
      <dgm:spPr/>
      <dgm:t>
        <a:bodyPr/>
        <a:lstStyle/>
        <a:p>
          <a:endParaRPr lang="en-US"/>
        </a:p>
      </dgm:t>
    </dgm:pt>
    <dgm:pt modelId="{CE536F9A-E58B-48C4-AE6D-C93F029C700B}" type="pres">
      <dgm:prSet presAssocID="{E6AD7984-1A64-40F4-B834-13F74F9FC253}" presName="topArc2" presStyleLbl="parChTrans1D1" presStyleIdx="14" presStyleCnt="24"/>
      <dgm:spPr/>
    </dgm:pt>
    <dgm:pt modelId="{E6BAA8C8-CB40-4554-8541-6D8FFDF0C2CA}" type="pres">
      <dgm:prSet presAssocID="{E6AD7984-1A64-40F4-B834-13F74F9FC253}" presName="bottomArc2" presStyleLbl="parChTrans1D1" presStyleIdx="15" presStyleCnt="24"/>
      <dgm:spPr/>
    </dgm:pt>
    <dgm:pt modelId="{4F8BE629-3994-484D-80FC-3CF904CDAB40}" type="pres">
      <dgm:prSet presAssocID="{E6AD7984-1A64-40F4-B834-13F74F9FC253}" presName="topConnNode2" presStyleLbl="node3" presStyleIdx="0" presStyleCnt="0"/>
      <dgm:spPr/>
      <dgm:t>
        <a:bodyPr/>
        <a:lstStyle/>
        <a:p>
          <a:endParaRPr lang="en-US"/>
        </a:p>
      </dgm:t>
    </dgm:pt>
    <dgm:pt modelId="{CF0E0DD6-8880-4A92-98F3-754DCBCB4578}" type="pres">
      <dgm:prSet presAssocID="{E6AD7984-1A64-40F4-B834-13F74F9FC253}" presName="hierChild4" presStyleCnt="0"/>
      <dgm:spPr/>
    </dgm:pt>
    <dgm:pt modelId="{8A24528A-20FE-4BFF-8712-7CB971CB595A}" type="pres">
      <dgm:prSet presAssocID="{E6AD7984-1A64-40F4-B834-13F74F9FC253}" presName="hierChild5" presStyleCnt="0"/>
      <dgm:spPr/>
    </dgm:pt>
    <dgm:pt modelId="{448FF404-CFE5-4C6C-8125-3FA650FBA480}" type="pres">
      <dgm:prSet presAssocID="{94554E4C-23ED-4AAA-83F2-9D280A998620}" presName="Name28" presStyleLbl="parChTrans1D3" presStyleIdx="5" presStyleCnt="8"/>
      <dgm:spPr/>
      <dgm:t>
        <a:bodyPr/>
        <a:lstStyle/>
        <a:p>
          <a:endParaRPr lang="en-US"/>
        </a:p>
      </dgm:t>
    </dgm:pt>
    <dgm:pt modelId="{44259F34-4A88-4855-ABF2-0C4F5753A155}" type="pres">
      <dgm:prSet presAssocID="{503B436B-9662-42B5-A928-C89362CE6A74}" presName="hierRoot2" presStyleCnt="0">
        <dgm:presLayoutVars>
          <dgm:hierBranch val="init"/>
        </dgm:presLayoutVars>
      </dgm:prSet>
      <dgm:spPr/>
    </dgm:pt>
    <dgm:pt modelId="{84B7E651-4F0C-4864-8735-2F17720583AE}" type="pres">
      <dgm:prSet presAssocID="{503B436B-9662-42B5-A928-C89362CE6A74}" presName="rootComposite2" presStyleCnt="0"/>
      <dgm:spPr/>
    </dgm:pt>
    <dgm:pt modelId="{6024CAAA-5B67-4236-AF49-DBE1DE48FA47}" type="pres">
      <dgm:prSet presAssocID="{503B436B-9662-42B5-A928-C89362CE6A74}" presName="rootText2" presStyleLbl="alignAcc1" presStyleIdx="0" presStyleCnt="0">
        <dgm:presLayoutVars>
          <dgm:chPref val="3"/>
        </dgm:presLayoutVars>
      </dgm:prSet>
      <dgm:spPr/>
      <dgm:t>
        <a:bodyPr/>
        <a:lstStyle/>
        <a:p>
          <a:endParaRPr lang="en-US"/>
        </a:p>
      </dgm:t>
    </dgm:pt>
    <dgm:pt modelId="{7478FB86-BB95-40A0-98A8-1005B1A4EC1C}" type="pres">
      <dgm:prSet presAssocID="{503B436B-9662-42B5-A928-C89362CE6A74}" presName="topArc2" presStyleLbl="parChTrans1D1" presStyleIdx="16" presStyleCnt="24"/>
      <dgm:spPr/>
    </dgm:pt>
    <dgm:pt modelId="{B4B1BC1A-DC30-430D-B495-3EC33251E2A7}" type="pres">
      <dgm:prSet presAssocID="{503B436B-9662-42B5-A928-C89362CE6A74}" presName="bottomArc2" presStyleLbl="parChTrans1D1" presStyleIdx="17" presStyleCnt="24"/>
      <dgm:spPr/>
    </dgm:pt>
    <dgm:pt modelId="{797CB55C-3466-4E29-8644-D39FB7B69779}" type="pres">
      <dgm:prSet presAssocID="{503B436B-9662-42B5-A928-C89362CE6A74}" presName="topConnNode2" presStyleLbl="node3" presStyleIdx="0" presStyleCnt="0"/>
      <dgm:spPr/>
      <dgm:t>
        <a:bodyPr/>
        <a:lstStyle/>
        <a:p>
          <a:endParaRPr lang="en-US"/>
        </a:p>
      </dgm:t>
    </dgm:pt>
    <dgm:pt modelId="{7E1B39D9-54CB-4B40-B0C8-50A5D2F1E27D}" type="pres">
      <dgm:prSet presAssocID="{503B436B-9662-42B5-A928-C89362CE6A74}" presName="hierChild4" presStyleCnt="0"/>
      <dgm:spPr/>
    </dgm:pt>
    <dgm:pt modelId="{CCAF574D-EA77-454E-ACF6-6DDEAB96E08F}" type="pres">
      <dgm:prSet presAssocID="{503B436B-9662-42B5-A928-C89362CE6A74}" presName="hierChild5" presStyleCnt="0"/>
      <dgm:spPr/>
    </dgm:pt>
    <dgm:pt modelId="{A8AE4BEB-C458-4ACC-9ACF-E6C8F3A59A68}" type="pres">
      <dgm:prSet presAssocID="{86575CFB-3A74-466C-9FB4-1B44C6A91ECE}" presName="hierChild5" presStyleCnt="0"/>
      <dgm:spPr/>
    </dgm:pt>
    <dgm:pt modelId="{205C3058-ED5D-46FB-B701-07517BCD6C20}" type="pres">
      <dgm:prSet presAssocID="{025DB092-3EBC-47B0-959A-5E449ED4982F}" presName="Name28" presStyleLbl="parChTrans1D2" presStyleIdx="2" presStyleCnt="3"/>
      <dgm:spPr/>
      <dgm:t>
        <a:bodyPr/>
        <a:lstStyle/>
        <a:p>
          <a:endParaRPr lang="en-US"/>
        </a:p>
      </dgm:t>
    </dgm:pt>
    <dgm:pt modelId="{B45E3EA8-8945-448B-8437-0B9EDB102264}" type="pres">
      <dgm:prSet presAssocID="{5D7D8073-0FD5-4CDB-AB53-A7383D274647}" presName="hierRoot2" presStyleCnt="0">
        <dgm:presLayoutVars>
          <dgm:hierBranch val="init"/>
        </dgm:presLayoutVars>
      </dgm:prSet>
      <dgm:spPr/>
    </dgm:pt>
    <dgm:pt modelId="{785BDC02-623C-4048-A824-8AD241CBC616}" type="pres">
      <dgm:prSet presAssocID="{5D7D8073-0FD5-4CDB-AB53-A7383D274647}" presName="rootComposite2" presStyleCnt="0"/>
      <dgm:spPr/>
    </dgm:pt>
    <dgm:pt modelId="{1E945C2A-B894-48BB-A4E5-F1D947DB7CEA}" type="pres">
      <dgm:prSet presAssocID="{5D7D8073-0FD5-4CDB-AB53-A7383D274647}" presName="rootText2" presStyleLbl="alignAcc1" presStyleIdx="0" presStyleCnt="0">
        <dgm:presLayoutVars>
          <dgm:chPref val="3"/>
        </dgm:presLayoutVars>
      </dgm:prSet>
      <dgm:spPr/>
      <dgm:t>
        <a:bodyPr/>
        <a:lstStyle/>
        <a:p>
          <a:endParaRPr lang="en-US"/>
        </a:p>
      </dgm:t>
    </dgm:pt>
    <dgm:pt modelId="{1FB99F0A-BF34-40DB-A8F0-F2D279F2FBE2}" type="pres">
      <dgm:prSet presAssocID="{5D7D8073-0FD5-4CDB-AB53-A7383D274647}" presName="topArc2" presStyleLbl="parChTrans1D1" presStyleIdx="18" presStyleCnt="24"/>
      <dgm:spPr/>
    </dgm:pt>
    <dgm:pt modelId="{9EF90B90-9CED-4407-8E3B-1B214FBA00E9}" type="pres">
      <dgm:prSet presAssocID="{5D7D8073-0FD5-4CDB-AB53-A7383D274647}" presName="bottomArc2" presStyleLbl="parChTrans1D1" presStyleIdx="19" presStyleCnt="24"/>
      <dgm:spPr/>
    </dgm:pt>
    <dgm:pt modelId="{2C064802-0B1F-4916-958E-9ED8AB6E4DB2}" type="pres">
      <dgm:prSet presAssocID="{5D7D8073-0FD5-4CDB-AB53-A7383D274647}" presName="topConnNode2" presStyleLbl="node2" presStyleIdx="0" presStyleCnt="0"/>
      <dgm:spPr/>
      <dgm:t>
        <a:bodyPr/>
        <a:lstStyle/>
        <a:p>
          <a:endParaRPr lang="en-US"/>
        </a:p>
      </dgm:t>
    </dgm:pt>
    <dgm:pt modelId="{E114358C-EA0D-454E-B14A-584E6D355D97}" type="pres">
      <dgm:prSet presAssocID="{5D7D8073-0FD5-4CDB-AB53-A7383D274647}" presName="hierChild4" presStyleCnt="0"/>
      <dgm:spPr/>
    </dgm:pt>
    <dgm:pt modelId="{5303D61B-000A-4422-B99C-AB128AE11EA2}" type="pres">
      <dgm:prSet presAssocID="{3D73AA0D-488C-4E8E-B7BC-1AAB54495E3B}" presName="Name28" presStyleLbl="parChTrans1D3" presStyleIdx="6" presStyleCnt="8"/>
      <dgm:spPr/>
      <dgm:t>
        <a:bodyPr/>
        <a:lstStyle/>
        <a:p>
          <a:endParaRPr lang="en-US"/>
        </a:p>
      </dgm:t>
    </dgm:pt>
    <dgm:pt modelId="{4AA77443-0E83-4FE9-9380-71E463E28109}" type="pres">
      <dgm:prSet presAssocID="{5635FB2F-294D-432B-BA1F-93A7200535E1}" presName="hierRoot2" presStyleCnt="0">
        <dgm:presLayoutVars>
          <dgm:hierBranch val="init"/>
        </dgm:presLayoutVars>
      </dgm:prSet>
      <dgm:spPr/>
    </dgm:pt>
    <dgm:pt modelId="{8A9201C3-A5A9-4228-A66F-7049C8F205FE}" type="pres">
      <dgm:prSet presAssocID="{5635FB2F-294D-432B-BA1F-93A7200535E1}" presName="rootComposite2" presStyleCnt="0"/>
      <dgm:spPr/>
    </dgm:pt>
    <dgm:pt modelId="{A9437929-A5A4-468B-98FF-9EF3987BB74D}" type="pres">
      <dgm:prSet presAssocID="{5635FB2F-294D-432B-BA1F-93A7200535E1}" presName="rootText2" presStyleLbl="alignAcc1" presStyleIdx="0" presStyleCnt="0">
        <dgm:presLayoutVars>
          <dgm:chPref val="3"/>
        </dgm:presLayoutVars>
      </dgm:prSet>
      <dgm:spPr/>
      <dgm:t>
        <a:bodyPr/>
        <a:lstStyle/>
        <a:p>
          <a:endParaRPr lang="en-US"/>
        </a:p>
      </dgm:t>
    </dgm:pt>
    <dgm:pt modelId="{78C5185E-FD5A-402D-9640-F75C6F986173}" type="pres">
      <dgm:prSet presAssocID="{5635FB2F-294D-432B-BA1F-93A7200535E1}" presName="topArc2" presStyleLbl="parChTrans1D1" presStyleIdx="20" presStyleCnt="24"/>
      <dgm:spPr/>
    </dgm:pt>
    <dgm:pt modelId="{78782768-B3AD-4024-9EA4-797C60E5E260}" type="pres">
      <dgm:prSet presAssocID="{5635FB2F-294D-432B-BA1F-93A7200535E1}" presName="bottomArc2" presStyleLbl="parChTrans1D1" presStyleIdx="21" presStyleCnt="24"/>
      <dgm:spPr/>
    </dgm:pt>
    <dgm:pt modelId="{F63D7884-B20F-45B8-B0D1-C848F7F31A11}" type="pres">
      <dgm:prSet presAssocID="{5635FB2F-294D-432B-BA1F-93A7200535E1}" presName="topConnNode2" presStyleLbl="node3" presStyleIdx="0" presStyleCnt="0"/>
      <dgm:spPr/>
      <dgm:t>
        <a:bodyPr/>
        <a:lstStyle/>
        <a:p>
          <a:endParaRPr lang="en-US"/>
        </a:p>
      </dgm:t>
    </dgm:pt>
    <dgm:pt modelId="{97850E45-0BCE-40DC-8AE1-1E4FDA63FEE5}" type="pres">
      <dgm:prSet presAssocID="{5635FB2F-294D-432B-BA1F-93A7200535E1}" presName="hierChild4" presStyleCnt="0"/>
      <dgm:spPr/>
    </dgm:pt>
    <dgm:pt modelId="{7CA2F762-4360-4526-AA44-00906FB1E647}" type="pres">
      <dgm:prSet presAssocID="{5635FB2F-294D-432B-BA1F-93A7200535E1}" presName="hierChild5" presStyleCnt="0"/>
      <dgm:spPr/>
    </dgm:pt>
    <dgm:pt modelId="{08E985A5-7BB1-42D0-BEC5-BCA3F4D0805A}" type="pres">
      <dgm:prSet presAssocID="{2AD2FF2C-B2F8-4DE0-A3A6-AAFE3653A5EA}" presName="Name28" presStyleLbl="parChTrans1D3" presStyleIdx="7" presStyleCnt="8"/>
      <dgm:spPr/>
      <dgm:t>
        <a:bodyPr/>
        <a:lstStyle/>
        <a:p>
          <a:endParaRPr lang="en-US"/>
        </a:p>
      </dgm:t>
    </dgm:pt>
    <dgm:pt modelId="{FDFDC396-3A6A-42A1-B958-529C07FAEBC5}" type="pres">
      <dgm:prSet presAssocID="{5C608E64-726D-4199-9D79-B7F50CA01799}" presName="hierRoot2" presStyleCnt="0">
        <dgm:presLayoutVars>
          <dgm:hierBranch val="init"/>
        </dgm:presLayoutVars>
      </dgm:prSet>
      <dgm:spPr/>
    </dgm:pt>
    <dgm:pt modelId="{D45497E4-40B9-4D20-885B-847EEB089321}" type="pres">
      <dgm:prSet presAssocID="{5C608E64-726D-4199-9D79-B7F50CA01799}" presName="rootComposite2" presStyleCnt="0"/>
      <dgm:spPr/>
    </dgm:pt>
    <dgm:pt modelId="{32B7397E-5B50-4ACF-83F1-F62512AB78D6}" type="pres">
      <dgm:prSet presAssocID="{5C608E64-726D-4199-9D79-B7F50CA01799}" presName="rootText2" presStyleLbl="alignAcc1" presStyleIdx="0" presStyleCnt="0">
        <dgm:presLayoutVars>
          <dgm:chPref val="3"/>
        </dgm:presLayoutVars>
      </dgm:prSet>
      <dgm:spPr/>
      <dgm:t>
        <a:bodyPr/>
        <a:lstStyle/>
        <a:p>
          <a:endParaRPr lang="en-US"/>
        </a:p>
      </dgm:t>
    </dgm:pt>
    <dgm:pt modelId="{F9F1892A-C1AE-431D-96BC-51B4346AC170}" type="pres">
      <dgm:prSet presAssocID="{5C608E64-726D-4199-9D79-B7F50CA01799}" presName="topArc2" presStyleLbl="parChTrans1D1" presStyleIdx="22" presStyleCnt="24"/>
      <dgm:spPr/>
    </dgm:pt>
    <dgm:pt modelId="{4C40B69E-F37D-467B-9318-01C0D3F5D236}" type="pres">
      <dgm:prSet presAssocID="{5C608E64-726D-4199-9D79-B7F50CA01799}" presName="bottomArc2" presStyleLbl="parChTrans1D1" presStyleIdx="23" presStyleCnt="24"/>
      <dgm:spPr/>
    </dgm:pt>
    <dgm:pt modelId="{31B04CAB-6897-4E95-AF22-42EB35F4201C}" type="pres">
      <dgm:prSet presAssocID="{5C608E64-726D-4199-9D79-B7F50CA01799}" presName="topConnNode2" presStyleLbl="node3" presStyleIdx="0" presStyleCnt="0"/>
      <dgm:spPr/>
      <dgm:t>
        <a:bodyPr/>
        <a:lstStyle/>
        <a:p>
          <a:endParaRPr lang="en-US"/>
        </a:p>
      </dgm:t>
    </dgm:pt>
    <dgm:pt modelId="{F1A37B70-7550-46DE-B681-B560B58E1099}" type="pres">
      <dgm:prSet presAssocID="{5C608E64-726D-4199-9D79-B7F50CA01799}" presName="hierChild4" presStyleCnt="0"/>
      <dgm:spPr/>
    </dgm:pt>
    <dgm:pt modelId="{E4D1BC78-9A2F-4709-BB96-572B67E40EFB}" type="pres">
      <dgm:prSet presAssocID="{5C608E64-726D-4199-9D79-B7F50CA01799}" presName="hierChild5" presStyleCnt="0"/>
      <dgm:spPr/>
    </dgm:pt>
    <dgm:pt modelId="{DB9E5103-6A01-4EF1-997D-55A7FC581425}" type="pres">
      <dgm:prSet presAssocID="{5D7D8073-0FD5-4CDB-AB53-A7383D274647}" presName="hierChild5" presStyleCnt="0"/>
      <dgm:spPr/>
    </dgm:pt>
    <dgm:pt modelId="{F9D22D23-0C62-48FD-9E0F-B9BCC556A88E}" type="pres">
      <dgm:prSet presAssocID="{909C84D6-4E33-45F9-9427-D58124092D94}" presName="hierChild3" presStyleCnt="0"/>
      <dgm:spPr/>
    </dgm:pt>
  </dgm:ptLst>
  <dgm:cxnLst>
    <dgm:cxn modelId="{A6D5948D-0040-4A09-A86E-F5701A25CF80}" type="presOf" srcId="{909C84D6-4E33-45F9-9427-D58124092D94}" destId="{CD87BDA7-523C-4407-B763-55F8B34DB733}" srcOrd="0" destOrd="0" presId="urn:microsoft.com/office/officeart/2008/layout/HalfCircleOrganizationChart"/>
    <dgm:cxn modelId="{08B29C67-86AB-4C11-B1E2-365D85A7D9EF}" type="presOf" srcId="{94DC5649-0962-4637-8FF0-84A80390D9BE}" destId="{77F657B0-64D4-4AFA-82D5-52491FB74A8F}" srcOrd="1" destOrd="0" presId="urn:microsoft.com/office/officeart/2008/layout/HalfCircleOrganizationChart"/>
    <dgm:cxn modelId="{60079DE4-6D91-43B8-B8E0-7471798C9813}" srcId="{5D7D8073-0FD5-4CDB-AB53-A7383D274647}" destId="{5635FB2F-294D-432B-BA1F-93A7200535E1}" srcOrd="0" destOrd="0" parTransId="{3D73AA0D-488C-4E8E-B7BC-1AAB54495E3B}" sibTransId="{1067B948-96D8-4FC6-8AE9-5BCDF3F873BE}"/>
    <dgm:cxn modelId="{E19FDCA9-962A-4114-8C4C-C62DE0741D86}" type="presOf" srcId="{A5512647-879A-4059-BFB1-0AE6B0C9C1CA}" destId="{39DCF323-6DFE-48ED-A959-DC566EC2E420}" srcOrd="0" destOrd="0" presId="urn:microsoft.com/office/officeart/2008/layout/HalfCircleOrganizationChart"/>
    <dgm:cxn modelId="{91BDAC80-3393-46E7-AF9F-B75B3D82E438}" type="presOf" srcId="{5635FB2F-294D-432B-BA1F-93A7200535E1}" destId="{A9437929-A5A4-468B-98FF-9EF3987BB74D}" srcOrd="0" destOrd="0" presId="urn:microsoft.com/office/officeart/2008/layout/HalfCircleOrganizationChart"/>
    <dgm:cxn modelId="{35A7FD0C-215C-4B78-9C71-A7BC7CD0901B}" type="presOf" srcId="{82AF77E9-5F3B-470E-A78C-C2BFE70475B8}" destId="{6DBF0089-E1D0-4EC2-A678-F845DA1D054F}" srcOrd="0" destOrd="0" presId="urn:microsoft.com/office/officeart/2008/layout/HalfCircleOrganizationChart"/>
    <dgm:cxn modelId="{D3734C17-59C6-49D7-8EF6-1EC828C15116}" type="presOf" srcId="{2AD2FF2C-B2F8-4DE0-A3A6-AAFE3653A5EA}" destId="{08E985A5-7BB1-42D0-BEC5-BCA3F4D0805A}" srcOrd="0" destOrd="0" presId="urn:microsoft.com/office/officeart/2008/layout/HalfCircleOrganizationChart"/>
    <dgm:cxn modelId="{360C128A-A824-4D36-862C-F782B1DB449A}" type="presOf" srcId="{4F0FD7AC-B553-4252-B364-FED58E5806AF}" destId="{118E8B31-17C7-4DBC-88C1-D36838C2636C}" srcOrd="1" destOrd="0" presId="urn:microsoft.com/office/officeart/2008/layout/HalfCircleOrganizationChart"/>
    <dgm:cxn modelId="{BBA0D232-E48C-4AC4-8355-666B52016307}" srcId="{909C84D6-4E33-45F9-9427-D58124092D94}" destId="{5D7D8073-0FD5-4CDB-AB53-A7383D274647}" srcOrd="2" destOrd="0" parTransId="{025DB092-3EBC-47B0-959A-5E449ED4982F}" sibTransId="{17199CA8-325D-4210-8AE6-4D1BE4A15156}"/>
    <dgm:cxn modelId="{B9DF9A25-3272-4B8D-A902-283B62D13D71}" type="presOf" srcId="{86575CFB-3A74-466C-9FB4-1B44C6A91ECE}" destId="{28B86410-3490-403C-BE26-868CCC3039E0}" srcOrd="1" destOrd="0" presId="urn:microsoft.com/office/officeart/2008/layout/HalfCircleOrganizationChart"/>
    <dgm:cxn modelId="{42097160-0C31-43BF-BE1C-ED69E0BD2938}" type="presOf" srcId="{70BCD3FA-562A-474E-8FB2-29C0F10B6937}" destId="{67277F20-2688-4D50-B194-7F3E6545D677}" srcOrd="0" destOrd="0" presId="urn:microsoft.com/office/officeart/2008/layout/HalfCircleOrganizationChart"/>
    <dgm:cxn modelId="{52D36E06-0FEE-49FD-8D71-C3FA2D214781}" srcId="{5D7D8073-0FD5-4CDB-AB53-A7383D274647}" destId="{5C608E64-726D-4199-9D79-B7F50CA01799}" srcOrd="1" destOrd="0" parTransId="{2AD2FF2C-B2F8-4DE0-A3A6-AAFE3653A5EA}" sibTransId="{9F197C6E-010C-402E-9963-5E9F061623D0}"/>
    <dgm:cxn modelId="{9CD9261A-B15A-4C99-9D8B-1A8DF5A951EB}" type="presOf" srcId="{E6AD7984-1A64-40F4-B834-13F74F9FC253}" destId="{A1B51D7B-520B-4399-9003-1C57F07F189F}" srcOrd="0" destOrd="0" presId="urn:microsoft.com/office/officeart/2008/layout/HalfCircleOrganizationChart"/>
    <dgm:cxn modelId="{B418BBCF-89FC-4FEA-BC08-962CF2C9E4E7}" type="presOf" srcId="{4D956A4C-D472-49BA-A305-1837BB65C76C}" destId="{F5DEA24E-F920-4054-B511-6D60A9352A84}" srcOrd="0" destOrd="0" presId="urn:microsoft.com/office/officeart/2008/layout/HalfCircleOrganizationChart"/>
    <dgm:cxn modelId="{9A53CD27-95FC-4D93-AADE-A895559054C6}" type="presOf" srcId="{5635FB2F-294D-432B-BA1F-93A7200535E1}" destId="{F63D7884-B20F-45B8-B0D1-C848F7F31A11}" srcOrd="1" destOrd="0" presId="urn:microsoft.com/office/officeart/2008/layout/HalfCircleOrganizationChart"/>
    <dgm:cxn modelId="{2CD1A042-4E87-4334-BBB8-B26D9ACEE99B}" srcId="{86575CFB-3A74-466C-9FB4-1B44C6A91ECE}" destId="{94DC5649-0962-4637-8FF0-84A80390D9BE}" srcOrd="0" destOrd="0" parTransId="{D06C75A1-AD5D-4BCB-9BD4-1C5A03C2E4D5}" sibTransId="{F0E86EE4-14A0-4367-809C-E447339A42A1}"/>
    <dgm:cxn modelId="{408E2591-A38D-4777-A0A7-7B94FC18E1AA}" type="presOf" srcId="{5C608E64-726D-4199-9D79-B7F50CA01799}" destId="{31B04CAB-6897-4E95-AF22-42EB35F4201C}" srcOrd="1" destOrd="0" presId="urn:microsoft.com/office/officeart/2008/layout/HalfCircleOrganizationChart"/>
    <dgm:cxn modelId="{776BB861-2C57-44CF-8EAD-C01BF92C6D8E}" type="presOf" srcId="{F55DD091-CBB7-413C-89DB-74CF614E012F}" destId="{E03C910A-FAB7-42D3-BD70-E441D3EDDE94}" srcOrd="1" destOrd="0" presId="urn:microsoft.com/office/officeart/2008/layout/HalfCircleOrganizationChart"/>
    <dgm:cxn modelId="{F4D1F536-F45C-479F-93A3-B1112D267AC6}" type="presOf" srcId="{5D7D8073-0FD5-4CDB-AB53-A7383D274647}" destId="{1E945C2A-B894-48BB-A4E5-F1D947DB7CEA}" srcOrd="0" destOrd="0" presId="urn:microsoft.com/office/officeart/2008/layout/HalfCircleOrganizationChart"/>
    <dgm:cxn modelId="{45278757-0380-48A3-9060-612967926911}" type="presOf" srcId="{1F56FA44-A178-48FE-B18A-9D1C3CB58CDF}" destId="{2505B1C1-59B2-4580-8014-8347AABB95D7}" srcOrd="0" destOrd="0" presId="urn:microsoft.com/office/officeart/2008/layout/HalfCircleOrganizationChart"/>
    <dgm:cxn modelId="{B25B57E1-AC42-4EDD-B41C-B3939B6785F1}" srcId="{86575CFB-3A74-466C-9FB4-1B44C6A91ECE}" destId="{503B436B-9662-42B5-A928-C89362CE6A74}" srcOrd="3" destOrd="0" parTransId="{94554E4C-23ED-4AAA-83F2-9D280A998620}" sibTransId="{CCFB97BD-9DF4-480B-BD68-32B1EB14370C}"/>
    <dgm:cxn modelId="{79A79638-4D18-4C08-AD44-540B9A394335}" type="presOf" srcId="{025DB092-3EBC-47B0-959A-5E449ED4982F}" destId="{205C3058-ED5D-46FB-B701-07517BCD6C20}" srcOrd="0" destOrd="0" presId="urn:microsoft.com/office/officeart/2008/layout/HalfCircleOrganizationChart"/>
    <dgm:cxn modelId="{7B736B39-9C64-4144-8E72-7B6A32597D9B}" srcId="{4F0FD7AC-B553-4252-B364-FED58E5806AF}" destId="{1F56FA44-A178-48FE-B18A-9D1C3CB58CDF}" srcOrd="1" destOrd="0" parTransId="{4D956A4C-D472-49BA-A305-1837BB65C76C}" sibTransId="{F2DDEF64-5C4F-4DEF-8810-0243D4A4610F}"/>
    <dgm:cxn modelId="{1B086A88-3535-4B9B-8EE5-976CAE3634ED}" type="presOf" srcId="{1F56FA44-A178-48FE-B18A-9D1C3CB58CDF}" destId="{AA09005C-08F0-4322-BA2B-0EBA8ED80425}" srcOrd="1" destOrd="0" presId="urn:microsoft.com/office/officeart/2008/layout/HalfCircleOrganizationChart"/>
    <dgm:cxn modelId="{7FAFCFCA-1CF4-4334-81A6-EE3BEA54AA29}" type="presOf" srcId="{5D7D8073-0FD5-4CDB-AB53-A7383D274647}" destId="{2C064802-0B1F-4916-958E-9ED8AB6E4DB2}" srcOrd="1" destOrd="0" presId="urn:microsoft.com/office/officeart/2008/layout/HalfCircleOrganizationChart"/>
    <dgm:cxn modelId="{0FCD5658-1E42-4D2F-8DB9-A3C24FE40905}" type="presOf" srcId="{F55DD091-CBB7-413C-89DB-74CF614E012F}" destId="{830DCF4F-9D5E-4835-9CF5-A93B8E83BCAE}" srcOrd="0" destOrd="0" presId="urn:microsoft.com/office/officeart/2008/layout/HalfCircleOrganizationChart"/>
    <dgm:cxn modelId="{F5E46AEB-5178-47A8-BECE-ECA3B38E1C43}" srcId="{86575CFB-3A74-466C-9FB4-1B44C6A91ECE}" destId="{F55DD091-CBB7-413C-89DB-74CF614E012F}" srcOrd="1" destOrd="0" parTransId="{A5512647-879A-4059-BFB1-0AE6B0C9C1CA}" sibTransId="{B5FD689E-6B07-411B-9655-F32B022E11E7}"/>
    <dgm:cxn modelId="{8D347BC3-6DFE-453D-A5EA-EFB164EB324B}" type="presOf" srcId="{8EA709A5-2ED4-4C18-95ED-C3AF8D3561DC}" destId="{52F5F8B2-FF7A-4EC8-A878-86AFCCB67D36}" srcOrd="0" destOrd="0" presId="urn:microsoft.com/office/officeart/2008/layout/HalfCircleOrganizationChart"/>
    <dgm:cxn modelId="{1275F524-A456-404D-96DD-915CCE972DB0}" type="presOf" srcId="{8A09F7F1-7EDD-4CFF-AE9E-B246DFE9DA48}" destId="{2FD7E60B-6F5A-4BD6-ABEB-12295FB336FC}" srcOrd="0" destOrd="0" presId="urn:microsoft.com/office/officeart/2008/layout/HalfCircleOrganizationChart"/>
    <dgm:cxn modelId="{02BD1DDD-2311-4C78-A053-36AB4B3C650A}" type="presOf" srcId="{D06C75A1-AD5D-4BCB-9BD4-1C5A03C2E4D5}" destId="{E9FCB255-2EDD-4F75-A117-722743FD563F}" srcOrd="0" destOrd="0" presId="urn:microsoft.com/office/officeart/2008/layout/HalfCircleOrganizationChart"/>
    <dgm:cxn modelId="{CDFC3A17-FDFE-4B8B-BE54-9DB38D0D52F1}" type="presOf" srcId="{94DC5649-0962-4637-8FF0-84A80390D9BE}" destId="{3B687B6B-751C-468F-BAF6-D000CBA544DA}" srcOrd="0" destOrd="0" presId="urn:microsoft.com/office/officeart/2008/layout/HalfCircleOrganizationChart"/>
    <dgm:cxn modelId="{FDAA64E7-0B67-45FC-8E89-BB9C94D0E1BF}" type="presOf" srcId="{503B436B-9662-42B5-A928-C89362CE6A74}" destId="{797CB55C-3466-4E29-8644-D39FB7B69779}" srcOrd="1" destOrd="0" presId="urn:microsoft.com/office/officeart/2008/layout/HalfCircleOrganizationChart"/>
    <dgm:cxn modelId="{1E0499BB-2B87-45BE-BFF6-E59D9EE40361}" type="presOf" srcId="{503B436B-9662-42B5-A928-C89362CE6A74}" destId="{6024CAAA-5B67-4236-AF49-DBE1DE48FA47}" srcOrd="0" destOrd="0" presId="urn:microsoft.com/office/officeart/2008/layout/HalfCircleOrganizationChart"/>
    <dgm:cxn modelId="{23EA34BE-2744-4BB0-B613-411842D95961}" srcId="{4F0FD7AC-B553-4252-B364-FED58E5806AF}" destId="{70BCD3FA-562A-474E-8FB2-29C0F10B6937}" srcOrd="0" destOrd="0" parTransId="{2D7C0883-02F0-44F3-B413-512C0A2F2B0D}" sibTransId="{6CAD1D7D-22B6-4899-8E0C-A5904BFCB263}"/>
    <dgm:cxn modelId="{CB764D0D-D1C9-491E-8C43-DE4E3C861484}" type="presOf" srcId="{70BCD3FA-562A-474E-8FB2-29C0F10B6937}" destId="{A5F494B0-1B7F-42F2-A558-DC3BE04DE3DD}" srcOrd="1" destOrd="0" presId="urn:microsoft.com/office/officeart/2008/layout/HalfCircleOrganizationChart"/>
    <dgm:cxn modelId="{1C2A70A5-93B4-49D6-A5AC-F3D92E6B1C62}" type="presOf" srcId="{2D7C0883-02F0-44F3-B413-512C0A2F2B0D}" destId="{544B0FF7-123E-4D0C-B364-0C4357A634F6}" srcOrd="0" destOrd="0" presId="urn:microsoft.com/office/officeart/2008/layout/HalfCircleOrganizationChart"/>
    <dgm:cxn modelId="{CA4FC25A-D1CB-4CCB-9D1E-A95F3B4D8A96}" type="presOf" srcId="{94554E4C-23ED-4AAA-83F2-9D280A998620}" destId="{448FF404-CFE5-4C6C-8125-3FA650FBA480}" srcOrd="0" destOrd="0" presId="urn:microsoft.com/office/officeart/2008/layout/HalfCircleOrganizationChart"/>
    <dgm:cxn modelId="{79F696A5-DF2B-4B9B-8952-28DAEC957497}" type="presOf" srcId="{5C608E64-726D-4199-9D79-B7F50CA01799}" destId="{32B7397E-5B50-4ACF-83F1-F62512AB78D6}" srcOrd="0" destOrd="0" presId="urn:microsoft.com/office/officeart/2008/layout/HalfCircleOrganizationChart"/>
    <dgm:cxn modelId="{AFF18EFE-FCDF-47B6-8FA2-56D82154969C}" srcId="{909C84D6-4E33-45F9-9427-D58124092D94}" destId="{86575CFB-3A74-466C-9FB4-1B44C6A91ECE}" srcOrd="1" destOrd="0" parTransId="{8EA709A5-2ED4-4C18-95ED-C3AF8D3561DC}" sibTransId="{A5EAC4B7-A509-4FC1-940D-9897980E6903}"/>
    <dgm:cxn modelId="{8162454B-FCCE-44F0-A67B-7FC46F700D7A}" type="presOf" srcId="{86575CFB-3A74-466C-9FB4-1B44C6A91ECE}" destId="{7AB74032-87DB-4B11-B360-8D1E4E5B5F38}" srcOrd="0" destOrd="0" presId="urn:microsoft.com/office/officeart/2008/layout/HalfCircleOrganizationChart"/>
    <dgm:cxn modelId="{CFDA0E85-4AB0-426D-8835-645138BB82A1}" type="presOf" srcId="{909C84D6-4E33-45F9-9427-D58124092D94}" destId="{C35B68A7-50B3-43B2-8D57-57D7E7AE1626}" srcOrd="1" destOrd="0" presId="urn:microsoft.com/office/officeart/2008/layout/HalfCircleOrganizationChart"/>
    <dgm:cxn modelId="{0923EE4C-5CDE-4BF1-AB78-EDB8D85AC63F}" srcId="{909C84D6-4E33-45F9-9427-D58124092D94}" destId="{4F0FD7AC-B553-4252-B364-FED58E5806AF}" srcOrd="0" destOrd="0" parTransId="{82AF77E9-5F3B-470E-A78C-C2BFE70475B8}" sibTransId="{E0DB3DE4-08AA-4D28-81CA-945D614373FD}"/>
    <dgm:cxn modelId="{B0A35645-7537-4CFE-9955-0E6E93E4ABAA}" type="presOf" srcId="{29409546-ABE8-498A-A6FA-01AF8B762270}" destId="{E9CF98C5-938A-4827-B007-47857CBB4AE1}" srcOrd="0" destOrd="0" presId="urn:microsoft.com/office/officeart/2008/layout/HalfCircleOrganizationChart"/>
    <dgm:cxn modelId="{4EFF85F4-F0DC-41F5-BA7B-BFCEF71548B4}" srcId="{29409546-ABE8-498A-A6FA-01AF8B762270}" destId="{909C84D6-4E33-45F9-9427-D58124092D94}" srcOrd="0" destOrd="0" parTransId="{7CC452C3-65AC-4706-B58C-056E484A6C4D}" sibTransId="{90C2707F-D20D-4884-ADD9-AF93B11C8A31}"/>
    <dgm:cxn modelId="{D55F3AD7-1F13-4FC7-96CB-DC4FE7F077E3}" srcId="{86575CFB-3A74-466C-9FB4-1B44C6A91ECE}" destId="{E6AD7984-1A64-40F4-B834-13F74F9FC253}" srcOrd="2" destOrd="0" parTransId="{8A09F7F1-7EDD-4CFF-AE9E-B246DFE9DA48}" sibTransId="{4FF2A3FA-8236-47C5-B0D4-5D5D82808798}"/>
    <dgm:cxn modelId="{D1628164-C30C-48EB-8B43-E7383512D876}" type="presOf" srcId="{E6AD7984-1A64-40F4-B834-13F74F9FC253}" destId="{4F8BE629-3994-484D-80FC-3CF904CDAB40}" srcOrd="1" destOrd="0" presId="urn:microsoft.com/office/officeart/2008/layout/HalfCircleOrganizationChart"/>
    <dgm:cxn modelId="{16CDF2A2-5A0F-4301-80BA-0890C0DFCF4E}" type="presOf" srcId="{4F0FD7AC-B553-4252-B364-FED58E5806AF}" destId="{DA9165FA-3D30-42B3-8854-40E209F928B9}" srcOrd="0" destOrd="0" presId="urn:microsoft.com/office/officeart/2008/layout/HalfCircleOrganizationChart"/>
    <dgm:cxn modelId="{C880A265-9BE0-48CA-8156-3F666124FC33}" type="presOf" srcId="{3D73AA0D-488C-4E8E-B7BC-1AAB54495E3B}" destId="{5303D61B-000A-4422-B99C-AB128AE11EA2}" srcOrd="0" destOrd="0" presId="urn:microsoft.com/office/officeart/2008/layout/HalfCircleOrganizationChart"/>
    <dgm:cxn modelId="{C0DF7702-C5E1-48F3-8007-4CE855EB9AC2}" type="presParOf" srcId="{E9CF98C5-938A-4827-B007-47857CBB4AE1}" destId="{062055F6-169F-4AB8-B0C1-FFD6EDB0BAB4}" srcOrd="0" destOrd="0" presId="urn:microsoft.com/office/officeart/2008/layout/HalfCircleOrganizationChart"/>
    <dgm:cxn modelId="{82258B3D-848C-47D3-88A1-860C635D9CB8}" type="presParOf" srcId="{062055F6-169F-4AB8-B0C1-FFD6EDB0BAB4}" destId="{2F37D562-AC3C-4CAC-AA66-3FAED84EF334}" srcOrd="0" destOrd="0" presId="urn:microsoft.com/office/officeart/2008/layout/HalfCircleOrganizationChart"/>
    <dgm:cxn modelId="{66BAADA3-DE2E-48C9-9FDF-8BB254E6AD93}" type="presParOf" srcId="{2F37D562-AC3C-4CAC-AA66-3FAED84EF334}" destId="{CD87BDA7-523C-4407-B763-55F8B34DB733}" srcOrd="0" destOrd="0" presId="urn:microsoft.com/office/officeart/2008/layout/HalfCircleOrganizationChart"/>
    <dgm:cxn modelId="{4C036AC2-46EB-4B12-BCA9-B1E9D165D78B}" type="presParOf" srcId="{2F37D562-AC3C-4CAC-AA66-3FAED84EF334}" destId="{E1CD95D7-CF0E-45C8-9215-7E8D4D71798A}" srcOrd="1" destOrd="0" presId="urn:microsoft.com/office/officeart/2008/layout/HalfCircleOrganizationChart"/>
    <dgm:cxn modelId="{A1F0DBB4-A88F-424F-9C1F-FB00268562F7}" type="presParOf" srcId="{2F37D562-AC3C-4CAC-AA66-3FAED84EF334}" destId="{E7F04B10-670B-44C2-A3C9-33396497A350}" srcOrd="2" destOrd="0" presId="urn:microsoft.com/office/officeart/2008/layout/HalfCircleOrganizationChart"/>
    <dgm:cxn modelId="{64ED32CD-14D6-48CE-BDF0-1AD5990B4C12}" type="presParOf" srcId="{2F37D562-AC3C-4CAC-AA66-3FAED84EF334}" destId="{C35B68A7-50B3-43B2-8D57-57D7E7AE1626}" srcOrd="3" destOrd="0" presId="urn:microsoft.com/office/officeart/2008/layout/HalfCircleOrganizationChart"/>
    <dgm:cxn modelId="{82CE9681-A821-4EC3-9085-CB2ED364A1B2}" type="presParOf" srcId="{062055F6-169F-4AB8-B0C1-FFD6EDB0BAB4}" destId="{4D8FF3F4-970F-4B5B-948F-A47B17909192}" srcOrd="1" destOrd="0" presId="urn:microsoft.com/office/officeart/2008/layout/HalfCircleOrganizationChart"/>
    <dgm:cxn modelId="{E2961E60-CCC4-4B32-9358-065AA818FE5F}" type="presParOf" srcId="{4D8FF3F4-970F-4B5B-948F-A47B17909192}" destId="{6DBF0089-E1D0-4EC2-A678-F845DA1D054F}" srcOrd="0" destOrd="0" presId="urn:microsoft.com/office/officeart/2008/layout/HalfCircleOrganizationChart"/>
    <dgm:cxn modelId="{B14FAD90-496A-4510-BE32-FF07957CDFEB}" type="presParOf" srcId="{4D8FF3F4-970F-4B5B-948F-A47B17909192}" destId="{A803F1FB-7093-42F5-BC04-FA14E9DA357D}" srcOrd="1" destOrd="0" presId="urn:microsoft.com/office/officeart/2008/layout/HalfCircleOrganizationChart"/>
    <dgm:cxn modelId="{B21292E4-5CF5-4F97-9283-DC45EBE98843}" type="presParOf" srcId="{A803F1FB-7093-42F5-BC04-FA14E9DA357D}" destId="{ED4D87C5-DC52-4D1E-9F22-346C5B725CBA}" srcOrd="0" destOrd="0" presId="urn:microsoft.com/office/officeart/2008/layout/HalfCircleOrganizationChart"/>
    <dgm:cxn modelId="{13215FB1-DABE-455C-AE46-A12DBCA16955}" type="presParOf" srcId="{ED4D87C5-DC52-4D1E-9F22-346C5B725CBA}" destId="{DA9165FA-3D30-42B3-8854-40E209F928B9}" srcOrd="0" destOrd="0" presId="urn:microsoft.com/office/officeart/2008/layout/HalfCircleOrganizationChart"/>
    <dgm:cxn modelId="{75AEA2E2-79C6-4CC0-8740-AE1D42BEB211}" type="presParOf" srcId="{ED4D87C5-DC52-4D1E-9F22-346C5B725CBA}" destId="{08DB4E63-DD61-4646-BF02-6207609C5840}" srcOrd="1" destOrd="0" presId="urn:microsoft.com/office/officeart/2008/layout/HalfCircleOrganizationChart"/>
    <dgm:cxn modelId="{4012E080-2795-4D11-AA81-5A676B20A795}" type="presParOf" srcId="{ED4D87C5-DC52-4D1E-9F22-346C5B725CBA}" destId="{BC670E0C-794D-4EFC-83BB-1F2E889954D1}" srcOrd="2" destOrd="0" presId="urn:microsoft.com/office/officeart/2008/layout/HalfCircleOrganizationChart"/>
    <dgm:cxn modelId="{941E9910-7046-4071-A001-CD43D79F48B8}" type="presParOf" srcId="{ED4D87C5-DC52-4D1E-9F22-346C5B725CBA}" destId="{118E8B31-17C7-4DBC-88C1-D36838C2636C}" srcOrd="3" destOrd="0" presId="urn:microsoft.com/office/officeart/2008/layout/HalfCircleOrganizationChart"/>
    <dgm:cxn modelId="{C951EFDE-BC4E-4EDF-B78D-DEF8DB8DF4A2}" type="presParOf" srcId="{A803F1FB-7093-42F5-BC04-FA14E9DA357D}" destId="{51C29FBD-EFC7-4FBF-B664-3A6890EBCB53}" srcOrd="1" destOrd="0" presId="urn:microsoft.com/office/officeart/2008/layout/HalfCircleOrganizationChart"/>
    <dgm:cxn modelId="{5AE53748-982C-4082-A60F-2AC7350B74B4}" type="presParOf" srcId="{51C29FBD-EFC7-4FBF-B664-3A6890EBCB53}" destId="{544B0FF7-123E-4D0C-B364-0C4357A634F6}" srcOrd="0" destOrd="0" presId="urn:microsoft.com/office/officeart/2008/layout/HalfCircleOrganizationChart"/>
    <dgm:cxn modelId="{09044B95-37A9-4B7F-A3D5-3B24A8EB7AE3}" type="presParOf" srcId="{51C29FBD-EFC7-4FBF-B664-3A6890EBCB53}" destId="{6EAF7C41-A3CC-40FC-8784-66C70C46B652}" srcOrd="1" destOrd="0" presId="urn:microsoft.com/office/officeart/2008/layout/HalfCircleOrganizationChart"/>
    <dgm:cxn modelId="{FE6346EB-BCAF-4F2B-A1D8-E8BDF32A4604}" type="presParOf" srcId="{6EAF7C41-A3CC-40FC-8784-66C70C46B652}" destId="{FBCC3102-35D2-45EE-A0AD-EF133A136759}" srcOrd="0" destOrd="0" presId="urn:microsoft.com/office/officeart/2008/layout/HalfCircleOrganizationChart"/>
    <dgm:cxn modelId="{64A0C06C-9076-47CA-AFA5-FD625703751B}" type="presParOf" srcId="{FBCC3102-35D2-45EE-A0AD-EF133A136759}" destId="{67277F20-2688-4D50-B194-7F3E6545D677}" srcOrd="0" destOrd="0" presId="urn:microsoft.com/office/officeart/2008/layout/HalfCircleOrganizationChart"/>
    <dgm:cxn modelId="{D5DF6637-F418-4021-8498-EEE5EB2FD87E}" type="presParOf" srcId="{FBCC3102-35D2-45EE-A0AD-EF133A136759}" destId="{970B17D3-C65D-4579-83F5-12A562730A47}" srcOrd="1" destOrd="0" presId="urn:microsoft.com/office/officeart/2008/layout/HalfCircleOrganizationChart"/>
    <dgm:cxn modelId="{A27B4488-41C9-411A-A0F9-2F555F66946D}" type="presParOf" srcId="{FBCC3102-35D2-45EE-A0AD-EF133A136759}" destId="{CB52545E-A965-438E-936D-9139D8FC82D2}" srcOrd="2" destOrd="0" presId="urn:microsoft.com/office/officeart/2008/layout/HalfCircleOrganizationChart"/>
    <dgm:cxn modelId="{1BF126D1-3F0F-4215-B456-37D38247BACB}" type="presParOf" srcId="{FBCC3102-35D2-45EE-A0AD-EF133A136759}" destId="{A5F494B0-1B7F-42F2-A558-DC3BE04DE3DD}" srcOrd="3" destOrd="0" presId="urn:microsoft.com/office/officeart/2008/layout/HalfCircleOrganizationChart"/>
    <dgm:cxn modelId="{CF852719-80E3-42F3-A7B3-38A4D950A17F}" type="presParOf" srcId="{6EAF7C41-A3CC-40FC-8784-66C70C46B652}" destId="{B97FC024-A519-444A-8B86-65C683839025}" srcOrd="1" destOrd="0" presId="urn:microsoft.com/office/officeart/2008/layout/HalfCircleOrganizationChart"/>
    <dgm:cxn modelId="{7758F59D-483B-4C8F-8EE5-08648E5E3D9E}" type="presParOf" srcId="{6EAF7C41-A3CC-40FC-8784-66C70C46B652}" destId="{9E85C8FB-6738-4D0A-B6BD-7B09FFE2BEC3}" srcOrd="2" destOrd="0" presId="urn:microsoft.com/office/officeart/2008/layout/HalfCircleOrganizationChart"/>
    <dgm:cxn modelId="{BCB3CB3C-E663-407A-9501-1FA35F29DE23}" type="presParOf" srcId="{51C29FBD-EFC7-4FBF-B664-3A6890EBCB53}" destId="{F5DEA24E-F920-4054-B511-6D60A9352A84}" srcOrd="2" destOrd="0" presId="urn:microsoft.com/office/officeart/2008/layout/HalfCircleOrganizationChart"/>
    <dgm:cxn modelId="{B81D2739-D21A-4731-9A6B-F212A0EA9D6B}" type="presParOf" srcId="{51C29FBD-EFC7-4FBF-B664-3A6890EBCB53}" destId="{06E80292-CBC3-4988-8BC3-6F37FDA6041C}" srcOrd="3" destOrd="0" presId="urn:microsoft.com/office/officeart/2008/layout/HalfCircleOrganizationChart"/>
    <dgm:cxn modelId="{89EF1986-1685-48AE-9689-291A804F3FA2}" type="presParOf" srcId="{06E80292-CBC3-4988-8BC3-6F37FDA6041C}" destId="{9EE1E8FD-3347-445C-A7E8-1BAD63479441}" srcOrd="0" destOrd="0" presId="urn:microsoft.com/office/officeart/2008/layout/HalfCircleOrganizationChart"/>
    <dgm:cxn modelId="{EDEF5BC4-0935-4664-8416-3BE1260E783A}" type="presParOf" srcId="{9EE1E8FD-3347-445C-A7E8-1BAD63479441}" destId="{2505B1C1-59B2-4580-8014-8347AABB95D7}" srcOrd="0" destOrd="0" presId="urn:microsoft.com/office/officeart/2008/layout/HalfCircleOrganizationChart"/>
    <dgm:cxn modelId="{639C3AAC-BA22-47A6-AF7E-1ACC3423DE53}" type="presParOf" srcId="{9EE1E8FD-3347-445C-A7E8-1BAD63479441}" destId="{261BB5A9-90D0-48DA-B367-58A99B4C7F22}" srcOrd="1" destOrd="0" presId="urn:microsoft.com/office/officeart/2008/layout/HalfCircleOrganizationChart"/>
    <dgm:cxn modelId="{789C2173-90D9-4876-A34E-637C29C9099B}" type="presParOf" srcId="{9EE1E8FD-3347-445C-A7E8-1BAD63479441}" destId="{253E617D-1637-4892-B180-344558726177}" srcOrd="2" destOrd="0" presId="urn:microsoft.com/office/officeart/2008/layout/HalfCircleOrganizationChart"/>
    <dgm:cxn modelId="{07E3378C-9E0B-4524-A692-9007023DAC74}" type="presParOf" srcId="{9EE1E8FD-3347-445C-A7E8-1BAD63479441}" destId="{AA09005C-08F0-4322-BA2B-0EBA8ED80425}" srcOrd="3" destOrd="0" presId="urn:microsoft.com/office/officeart/2008/layout/HalfCircleOrganizationChart"/>
    <dgm:cxn modelId="{0E9956D0-FE55-402B-BC5C-7C345DCC6650}" type="presParOf" srcId="{06E80292-CBC3-4988-8BC3-6F37FDA6041C}" destId="{AA180D57-3B39-4546-91CF-0357DCD4EFEF}" srcOrd="1" destOrd="0" presId="urn:microsoft.com/office/officeart/2008/layout/HalfCircleOrganizationChart"/>
    <dgm:cxn modelId="{797FCD41-E21E-41C5-A604-FF5E0D81B681}" type="presParOf" srcId="{06E80292-CBC3-4988-8BC3-6F37FDA6041C}" destId="{251DA275-C1C2-4D89-AC36-90CB97CADD05}" srcOrd="2" destOrd="0" presId="urn:microsoft.com/office/officeart/2008/layout/HalfCircleOrganizationChart"/>
    <dgm:cxn modelId="{B6EEB1B5-2F77-44A8-AE30-52D5820A85DC}" type="presParOf" srcId="{A803F1FB-7093-42F5-BC04-FA14E9DA357D}" destId="{E9855923-AC4B-4C8B-9CF9-40373ECFA1C4}" srcOrd="2" destOrd="0" presId="urn:microsoft.com/office/officeart/2008/layout/HalfCircleOrganizationChart"/>
    <dgm:cxn modelId="{41C5D3C0-38AB-4687-8F2D-F44A913D48EB}" type="presParOf" srcId="{4D8FF3F4-970F-4B5B-948F-A47B17909192}" destId="{52F5F8B2-FF7A-4EC8-A878-86AFCCB67D36}" srcOrd="2" destOrd="0" presId="urn:microsoft.com/office/officeart/2008/layout/HalfCircleOrganizationChart"/>
    <dgm:cxn modelId="{6EE35EB4-507A-45C3-999F-70894D861946}" type="presParOf" srcId="{4D8FF3F4-970F-4B5B-948F-A47B17909192}" destId="{C10D14E1-A7B8-4E0B-B951-6357C7102954}" srcOrd="3" destOrd="0" presId="urn:microsoft.com/office/officeart/2008/layout/HalfCircleOrganizationChart"/>
    <dgm:cxn modelId="{AA1FCCD5-39E0-45EB-8A7A-1CC5FDBE838A}" type="presParOf" srcId="{C10D14E1-A7B8-4E0B-B951-6357C7102954}" destId="{C65F1408-37D6-4355-BE14-9ABB0B5FE6A6}" srcOrd="0" destOrd="0" presId="urn:microsoft.com/office/officeart/2008/layout/HalfCircleOrganizationChart"/>
    <dgm:cxn modelId="{BA87B633-905D-46D3-B91E-7F7359A6787B}" type="presParOf" srcId="{C65F1408-37D6-4355-BE14-9ABB0B5FE6A6}" destId="{7AB74032-87DB-4B11-B360-8D1E4E5B5F38}" srcOrd="0" destOrd="0" presId="urn:microsoft.com/office/officeart/2008/layout/HalfCircleOrganizationChart"/>
    <dgm:cxn modelId="{8ED2A8E2-C627-4DC8-80E0-D4DE5E7A8980}" type="presParOf" srcId="{C65F1408-37D6-4355-BE14-9ABB0B5FE6A6}" destId="{D968F849-FCDE-4FBD-A175-28FDCC94456F}" srcOrd="1" destOrd="0" presId="urn:microsoft.com/office/officeart/2008/layout/HalfCircleOrganizationChart"/>
    <dgm:cxn modelId="{5B6B734B-162F-49D1-B5D9-B2110D551738}" type="presParOf" srcId="{C65F1408-37D6-4355-BE14-9ABB0B5FE6A6}" destId="{2A2290BC-02B0-462D-B903-9B86A0A711D0}" srcOrd="2" destOrd="0" presId="urn:microsoft.com/office/officeart/2008/layout/HalfCircleOrganizationChart"/>
    <dgm:cxn modelId="{8A9C87BD-245C-4353-9BCC-AB9F7B2EB25D}" type="presParOf" srcId="{C65F1408-37D6-4355-BE14-9ABB0B5FE6A6}" destId="{28B86410-3490-403C-BE26-868CCC3039E0}" srcOrd="3" destOrd="0" presId="urn:microsoft.com/office/officeart/2008/layout/HalfCircleOrganizationChart"/>
    <dgm:cxn modelId="{2B2FA1A7-13E2-4F42-AC18-A637AEF55ED9}" type="presParOf" srcId="{C10D14E1-A7B8-4E0B-B951-6357C7102954}" destId="{22D3B392-1065-4FB5-8F04-BCCC1ED1B5E3}" srcOrd="1" destOrd="0" presId="urn:microsoft.com/office/officeart/2008/layout/HalfCircleOrganizationChart"/>
    <dgm:cxn modelId="{9E326FA7-1EB1-49CE-A9E5-645EBAFF081E}" type="presParOf" srcId="{22D3B392-1065-4FB5-8F04-BCCC1ED1B5E3}" destId="{E9FCB255-2EDD-4F75-A117-722743FD563F}" srcOrd="0" destOrd="0" presId="urn:microsoft.com/office/officeart/2008/layout/HalfCircleOrganizationChart"/>
    <dgm:cxn modelId="{8D0D4BE7-D450-42D6-AFFD-96406E814616}" type="presParOf" srcId="{22D3B392-1065-4FB5-8F04-BCCC1ED1B5E3}" destId="{4F2465A2-E66B-4916-895D-39E7A631A228}" srcOrd="1" destOrd="0" presId="urn:microsoft.com/office/officeart/2008/layout/HalfCircleOrganizationChart"/>
    <dgm:cxn modelId="{2FC81FD2-3F39-4675-8B21-655D3F69DB9F}" type="presParOf" srcId="{4F2465A2-E66B-4916-895D-39E7A631A228}" destId="{96A2188A-8BA1-4D58-9A1F-CBA79500B3C7}" srcOrd="0" destOrd="0" presId="urn:microsoft.com/office/officeart/2008/layout/HalfCircleOrganizationChart"/>
    <dgm:cxn modelId="{F0CBB51C-6AC4-4D31-904E-6D8EAC509BEA}" type="presParOf" srcId="{96A2188A-8BA1-4D58-9A1F-CBA79500B3C7}" destId="{3B687B6B-751C-468F-BAF6-D000CBA544DA}" srcOrd="0" destOrd="0" presId="urn:microsoft.com/office/officeart/2008/layout/HalfCircleOrganizationChart"/>
    <dgm:cxn modelId="{AAF32DCD-F4D6-4AF8-94C7-43A40EF3638A}" type="presParOf" srcId="{96A2188A-8BA1-4D58-9A1F-CBA79500B3C7}" destId="{F6F251E2-ECC7-46A2-A2DA-0788CBD52605}" srcOrd="1" destOrd="0" presId="urn:microsoft.com/office/officeart/2008/layout/HalfCircleOrganizationChart"/>
    <dgm:cxn modelId="{7696A755-2E04-4948-99A6-D46319E61E5E}" type="presParOf" srcId="{96A2188A-8BA1-4D58-9A1F-CBA79500B3C7}" destId="{047024EA-CA7A-485B-BCF1-A693F40A1878}" srcOrd="2" destOrd="0" presId="urn:microsoft.com/office/officeart/2008/layout/HalfCircleOrganizationChart"/>
    <dgm:cxn modelId="{5752E56E-2C41-4298-8036-E13B319084F4}" type="presParOf" srcId="{96A2188A-8BA1-4D58-9A1F-CBA79500B3C7}" destId="{77F657B0-64D4-4AFA-82D5-52491FB74A8F}" srcOrd="3" destOrd="0" presId="urn:microsoft.com/office/officeart/2008/layout/HalfCircleOrganizationChart"/>
    <dgm:cxn modelId="{75D001C1-39E1-4835-ACD2-2DF82F679753}" type="presParOf" srcId="{4F2465A2-E66B-4916-895D-39E7A631A228}" destId="{D50D2BE3-4059-48DF-80A0-60F3E16278A3}" srcOrd="1" destOrd="0" presId="urn:microsoft.com/office/officeart/2008/layout/HalfCircleOrganizationChart"/>
    <dgm:cxn modelId="{5ADF8BCF-FE38-438C-AEAE-2D495645DEAA}" type="presParOf" srcId="{4F2465A2-E66B-4916-895D-39E7A631A228}" destId="{69248853-D49E-4077-89A7-4A17000D213F}" srcOrd="2" destOrd="0" presId="urn:microsoft.com/office/officeart/2008/layout/HalfCircleOrganizationChart"/>
    <dgm:cxn modelId="{B373FA7A-BD3B-4FA7-9519-A94DA3F6C184}" type="presParOf" srcId="{22D3B392-1065-4FB5-8F04-BCCC1ED1B5E3}" destId="{39DCF323-6DFE-48ED-A959-DC566EC2E420}" srcOrd="2" destOrd="0" presId="urn:microsoft.com/office/officeart/2008/layout/HalfCircleOrganizationChart"/>
    <dgm:cxn modelId="{68BF891F-BA89-4F29-8B42-461B99CE6BF1}" type="presParOf" srcId="{22D3B392-1065-4FB5-8F04-BCCC1ED1B5E3}" destId="{6CB69DAF-E615-4E64-9734-E7B6DBFBC420}" srcOrd="3" destOrd="0" presId="urn:microsoft.com/office/officeart/2008/layout/HalfCircleOrganizationChart"/>
    <dgm:cxn modelId="{34842C37-A9F0-4B04-980A-4FDB1117D499}" type="presParOf" srcId="{6CB69DAF-E615-4E64-9734-E7B6DBFBC420}" destId="{C521A112-0B07-48AD-89A6-2F43443320FA}" srcOrd="0" destOrd="0" presId="urn:microsoft.com/office/officeart/2008/layout/HalfCircleOrganizationChart"/>
    <dgm:cxn modelId="{ACC83C49-0C6E-4BD4-8A26-BE6CC32178A0}" type="presParOf" srcId="{C521A112-0B07-48AD-89A6-2F43443320FA}" destId="{830DCF4F-9D5E-4835-9CF5-A93B8E83BCAE}" srcOrd="0" destOrd="0" presId="urn:microsoft.com/office/officeart/2008/layout/HalfCircleOrganizationChart"/>
    <dgm:cxn modelId="{97C05D30-DC8A-4E43-8FC1-FADA83F8F9AF}" type="presParOf" srcId="{C521A112-0B07-48AD-89A6-2F43443320FA}" destId="{8BE097CF-1EE6-4C43-B2E5-DDD164439250}" srcOrd="1" destOrd="0" presId="urn:microsoft.com/office/officeart/2008/layout/HalfCircleOrganizationChart"/>
    <dgm:cxn modelId="{0E77F6DD-1812-4298-B80A-EBFE8E6F0D14}" type="presParOf" srcId="{C521A112-0B07-48AD-89A6-2F43443320FA}" destId="{F7131E53-F3CF-4CD0-BEFF-A3D8BA172F9E}" srcOrd="2" destOrd="0" presId="urn:microsoft.com/office/officeart/2008/layout/HalfCircleOrganizationChart"/>
    <dgm:cxn modelId="{3EF3E8A8-1426-4E74-9D2A-4C22E077A690}" type="presParOf" srcId="{C521A112-0B07-48AD-89A6-2F43443320FA}" destId="{E03C910A-FAB7-42D3-BD70-E441D3EDDE94}" srcOrd="3" destOrd="0" presId="urn:microsoft.com/office/officeart/2008/layout/HalfCircleOrganizationChart"/>
    <dgm:cxn modelId="{83D9768E-8465-4456-8359-5BAA25BF865D}" type="presParOf" srcId="{6CB69DAF-E615-4E64-9734-E7B6DBFBC420}" destId="{C997729A-BB4D-4FFD-A43C-25225FF73DE4}" srcOrd="1" destOrd="0" presId="urn:microsoft.com/office/officeart/2008/layout/HalfCircleOrganizationChart"/>
    <dgm:cxn modelId="{E1E6E014-89A6-40A9-A866-B37D4C537F37}" type="presParOf" srcId="{6CB69DAF-E615-4E64-9734-E7B6DBFBC420}" destId="{C59078D9-B260-4C77-8DD9-F36C245CEE4D}" srcOrd="2" destOrd="0" presId="urn:microsoft.com/office/officeart/2008/layout/HalfCircleOrganizationChart"/>
    <dgm:cxn modelId="{D4083595-F9E0-4C56-A26D-F349BEAAC370}" type="presParOf" srcId="{22D3B392-1065-4FB5-8F04-BCCC1ED1B5E3}" destId="{2FD7E60B-6F5A-4BD6-ABEB-12295FB336FC}" srcOrd="4" destOrd="0" presId="urn:microsoft.com/office/officeart/2008/layout/HalfCircleOrganizationChart"/>
    <dgm:cxn modelId="{67AE186D-8A53-41D9-8E14-CCFC495BF1CD}" type="presParOf" srcId="{22D3B392-1065-4FB5-8F04-BCCC1ED1B5E3}" destId="{2658B149-1B63-47C6-8677-566BEF67208C}" srcOrd="5" destOrd="0" presId="urn:microsoft.com/office/officeart/2008/layout/HalfCircleOrganizationChart"/>
    <dgm:cxn modelId="{231E785F-238F-4950-9217-7AB0A3CD6DFD}" type="presParOf" srcId="{2658B149-1B63-47C6-8677-566BEF67208C}" destId="{F9590099-4C05-45AA-9667-E70C1CCC2252}" srcOrd="0" destOrd="0" presId="urn:microsoft.com/office/officeart/2008/layout/HalfCircleOrganizationChart"/>
    <dgm:cxn modelId="{5B9F81CF-D135-4194-B921-C22FC9FC4422}" type="presParOf" srcId="{F9590099-4C05-45AA-9667-E70C1CCC2252}" destId="{A1B51D7B-520B-4399-9003-1C57F07F189F}" srcOrd="0" destOrd="0" presId="urn:microsoft.com/office/officeart/2008/layout/HalfCircleOrganizationChart"/>
    <dgm:cxn modelId="{7EF88F31-F767-4A1F-81F2-9F92783DD885}" type="presParOf" srcId="{F9590099-4C05-45AA-9667-E70C1CCC2252}" destId="{CE536F9A-E58B-48C4-AE6D-C93F029C700B}" srcOrd="1" destOrd="0" presId="urn:microsoft.com/office/officeart/2008/layout/HalfCircleOrganizationChart"/>
    <dgm:cxn modelId="{6BFDC53B-A680-4E7D-9833-2DF2FF3DA1BA}" type="presParOf" srcId="{F9590099-4C05-45AA-9667-E70C1CCC2252}" destId="{E6BAA8C8-CB40-4554-8541-6D8FFDF0C2CA}" srcOrd="2" destOrd="0" presId="urn:microsoft.com/office/officeart/2008/layout/HalfCircleOrganizationChart"/>
    <dgm:cxn modelId="{3D416DE7-804C-42D9-9E83-7C9CD8AF7AFC}" type="presParOf" srcId="{F9590099-4C05-45AA-9667-E70C1CCC2252}" destId="{4F8BE629-3994-484D-80FC-3CF904CDAB40}" srcOrd="3" destOrd="0" presId="urn:microsoft.com/office/officeart/2008/layout/HalfCircleOrganizationChart"/>
    <dgm:cxn modelId="{865FE72D-F6EE-4A89-9B8A-23D5212D1581}" type="presParOf" srcId="{2658B149-1B63-47C6-8677-566BEF67208C}" destId="{CF0E0DD6-8880-4A92-98F3-754DCBCB4578}" srcOrd="1" destOrd="0" presId="urn:microsoft.com/office/officeart/2008/layout/HalfCircleOrganizationChart"/>
    <dgm:cxn modelId="{6318EFBD-F685-4AA0-8AAD-FB6D564203E2}" type="presParOf" srcId="{2658B149-1B63-47C6-8677-566BEF67208C}" destId="{8A24528A-20FE-4BFF-8712-7CB971CB595A}" srcOrd="2" destOrd="0" presId="urn:microsoft.com/office/officeart/2008/layout/HalfCircleOrganizationChart"/>
    <dgm:cxn modelId="{D658697E-5441-4D84-BA8C-7A4FC033DB97}" type="presParOf" srcId="{22D3B392-1065-4FB5-8F04-BCCC1ED1B5E3}" destId="{448FF404-CFE5-4C6C-8125-3FA650FBA480}" srcOrd="6" destOrd="0" presId="urn:microsoft.com/office/officeart/2008/layout/HalfCircleOrganizationChart"/>
    <dgm:cxn modelId="{794D7184-E5CF-4B28-BA93-6C14B664F608}" type="presParOf" srcId="{22D3B392-1065-4FB5-8F04-BCCC1ED1B5E3}" destId="{44259F34-4A88-4855-ABF2-0C4F5753A155}" srcOrd="7" destOrd="0" presId="urn:microsoft.com/office/officeart/2008/layout/HalfCircleOrganizationChart"/>
    <dgm:cxn modelId="{EA59795F-F0E7-471A-BFC5-A75268AA782F}" type="presParOf" srcId="{44259F34-4A88-4855-ABF2-0C4F5753A155}" destId="{84B7E651-4F0C-4864-8735-2F17720583AE}" srcOrd="0" destOrd="0" presId="urn:microsoft.com/office/officeart/2008/layout/HalfCircleOrganizationChart"/>
    <dgm:cxn modelId="{19405B6B-B599-4DBD-B1C3-E142E0451542}" type="presParOf" srcId="{84B7E651-4F0C-4864-8735-2F17720583AE}" destId="{6024CAAA-5B67-4236-AF49-DBE1DE48FA47}" srcOrd="0" destOrd="0" presId="urn:microsoft.com/office/officeart/2008/layout/HalfCircleOrganizationChart"/>
    <dgm:cxn modelId="{6EED6736-9B1E-4342-8E4C-2DEE884A1A3A}" type="presParOf" srcId="{84B7E651-4F0C-4864-8735-2F17720583AE}" destId="{7478FB86-BB95-40A0-98A8-1005B1A4EC1C}" srcOrd="1" destOrd="0" presId="urn:microsoft.com/office/officeart/2008/layout/HalfCircleOrganizationChart"/>
    <dgm:cxn modelId="{ADD85BAB-3A5C-471D-8BB0-E8228241A837}" type="presParOf" srcId="{84B7E651-4F0C-4864-8735-2F17720583AE}" destId="{B4B1BC1A-DC30-430D-B495-3EC33251E2A7}" srcOrd="2" destOrd="0" presId="urn:microsoft.com/office/officeart/2008/layout/HalfCircleOrganizationChart"/>
    <dgm:cxn modelId="{0C7A8227-7C82-4FE8-A093-5074E77D53C3}" type="presParOf" srcId="{84B7E651-4F0C-4864-8735-2F17720583AE}" destId="{797CB55C-3466-4E29-8644-D39FB7B69779}" srcOrd="3" destOrd="0" presId="urn:microsoft.com/office/officeart/2008/layout/HalfCircleOrganizationChart"/>
    <dgm:cxn modelId="{96EEB550-1E2B-44D0-99F8-668B290D801F}" type="presParOf" srcId="{44259F34-4A88-4855-ABF2-0C4F5753A155}" destId="{7E1B39D9-54CB-4B40-B0C8-50A5D2F1E27D}" srcOrd="1" destOrd="0" presId="urn:microsoft.com/office/officeart/2008/layout/HalfCircleOrganizationChart"/>
    <dgm:cxn modelId="{A51E7E32-0187-4E99-A2AF-5A4C2D0FA8D9}" type="presParOf" srcId="{44259F34-4A88-4855-ABF2-0C4F5753A155}" destId="{CCAF574D-EA77-454E-ACF6-6DDEAB96E08F}" srcOrd="2" destOrd="0" presId="urn:microsoft.com/office/officeart/2008/layout/HalfCircleOrganizationChart"/>
    <dgm:cxn modelId="{AA800948-323A-4C46-B550-CD16E1E1D206}" type="presParOf" srcId="{C10D14E1-A7B8-4E0B-B951-6357C7102954}" destId="{A8AE4BEB-C458-4ACC-9ACF-E6C8F3A59A68}" srcOrd="2" destOrd="0" presId="urn:microsoft.com/office/officeart/2008/layout/HalfCircleOrganizationChart"/>
    <dgm:cxn modelId="{66E6F32C-2842-4A05-BCD4-9C9A46359512}" type="presParOf" srcId="{4D8FF3F4-970F-4B5B-948F-A47B17909192}" destId="{205C3058-ED5D-46FB-B701-07517BCD6C20}" srcOrd="4" destOrd="0" presId="urn:microsoft.com/office/officeart/2008/layout/HalfCircleOrganizationChart"/>
    <dgm:cxn modelId="{6B8A718B-9C23-4F1F-9FD2-ED5D23311A77}" type="presParOf" srcId="{4D8FF3F4-970F-4B5B-948F-A47B17909192}" destId="{B45E3EA8-8945-448B-8437-0B9EDB102264}" srcOrd="5" destOrd="0" presId="urn:microsoft.com/office/officeart/2008/layout/HalfCircleOrganizationChart"/>
    <dgm:cxn modelId="{4F8A2A25-5E40-4E75-8F8F-4F668002CDE6}" type="presParOf" srcId="{B45E3EA8-8945-448B-8437-0B9EDB102264}" destId="{785BDC02-623C-4048-A824-8AD241CBC616}" srcOrd="0" destOrd="0" presId="urn:microsoft.com/office/officeart/2008/layout/HalfCircleOrganizationChart"/>
    <dgm:cxn modelId="{38D5D85F-75EE-43C5-B624-5AE07D9D3448}" type="presParOf" srcId="{785BDC02-623C-4048-A824-8AD241CBC616}" destId="{1E945C2A-B894-48BB-A4E5-F1D947DB7CEA}" srcOrd="0" destOrd="0" presId="urn:microsoft.com/office/officeart/2008/layout/HalfCircleOrganizationChart"/>
    <dgm:cxn modelId="{BFBC7C01-44A8-49FC-84C7-31D76C769198}" type="presParOf" srcId="{785BDC02-623C-4048-A824-8AD241CBC616}" destId="{1FB99F0A-BF34-40DB-A8F0-F2D279F2FBE2}" srcOrd="1" destOrd="0" presId="urn:microsoft.com/office/officeart/2008/layout/HalfCircleOrganizationChart"/>
    <dgm:cxn modelId="{EA1E5B01-C299-4A9B-891A-4D0655AFF8B9}" type="presParOf" srcId="{785BDC02-623C-4048-A824-8AD241CBC616}" destId="{9EF90B90-9CED-4407-8E3B-1B214FBA00E9}" srcOrd="2" destOrd="0" presId="urn:microsoft.com/office/officeart/2008/layout/HalfCircleOrganizationChart"/>
    <dgm:cxn modelId="{E36D6B15-9751-4532-8208-B79DEDEF8D29}" type="presParOf" srcId="{785BDC02-623C-4048-A824-8AD241CBC616}" destId="{2C064802-0B1F-4916-958E-9ED8AB6E4DB2}" srcOrd="3" destOrd="0" presId="urn:microsoft.com/office/officeart/2008/layout/HalfCircleOrganizationChart"/>
    <dgm:cxn modelId="{2E99AE55-A011-4CD8-A5DD-8017E7606B42}" type="presParOf" srcId="{B45E3EA8-8945-448B-8437-0B9EDB102264}" destId="{E114358C-EA0D-454E-B14A-584E6D355D97}" srcOrd="1" destOrd="0" presId="urn:microsoft.com/office/officeart/2008/layout/HalfCircleOrganizationChart"/>
    <dgm:cxn modelId="{53FAA179-EE93-42BC-9FF1-12F24F52DB44}" type="presParOf" srcId="{E114358C-EA0D-454E-B14A-584E6D355D97}" destId="{5303D61B-000A-4422-B99C-AB128AE11EA2}" srcOrd="0" destOrd="0" presId="urn:microsoft.com/office/officeart/2008/layout/HalfCircleOrganizationChart"/>
    <dgm:cxn modelId="{7862A52E-0914-4A56-8A81-07B2615940A1}" type="presParOf" srcId="{E114358C-EA0D-454E-B14A-584E6D355D97}" destId="{4AA77443-0E83-4FE9-9380-71E463E28109}" srcOrd="1" destOrd="0" presId="urn:microsoft.com/office/officeart/2008/layout/HalfCircleOrganizationChart"/>
    <dgm:cxn modelId="{2E3860CE-6AC4-4BE5-A044-0ED89C02EF61}" type="presParOf" srcId="{4AA77443-0E83-4FE9-9380-71E463E28109}" destId="{8A9201C3-A5A9-4228-A66F-7049C8F205FE}" srcOrd="0" destOrd="0" presId="urn:microsoft.com/office/officeart/2008/layout/HalfCircleOrganizationChart"/>
    <dgm:cxn modelId="{F6CEB3C1-7A75-430A-A163-9376D71A9AD6}" type="presParOf" srcId="{8A9201C3-A5A9-4228-A66F-7049C8F205FE}" destId="{A9437929-A5A4-468B-98FF-9EF3987BB74D}" srcOrd="0" destOrd="0" presId="urn:microsoft.com/office/officeart/2008/layout/HalfCircleOrganizationChart"/>
    <dgm:cxn modelId="{040D0C83-46AD-4E3D-8643-48F62D979FA6}" type="presParOf" srcId="{8A9201C3-A5A9-4228-A66F-7049C8F205FE}" destId="{78C5185E-FD5A-402D-9640-F75C6F986173}" srcOrd="1" destOrd="0" presId="urn:microsoft.com/office/officeart/2008/layout/HalfCircleOrganizationChart"/>
    <dgm:cxn modelId="{486558C9-3CC1-46D4-A688-6D3029BF4507}" type="presParOf" srcId="{8A9201C3-A5A9-4228-A66F-7049C8F205FE}" destId="{78782768-B3AD-4024-9EA4-797C60E5E260}" srcOrd="2" destOrd="0" presId="urn:microsoft.com/office/officeart/2008/layout/HalfCircleOrganizationChart"/>
    <dgm:cxn modelId="{1D574EB0-A213-46B2-898B-2865935DC759}" type="presParOf" srcId="{8A9201C3-A5A9-4228-A66F-7049C8F205FE}" destId="{F63D7884-B20F-45B8-B0D1-C848F7F31A11}" srcOrd="3" destOrd="0" presId="urn:microsoft.com/office/officeart/2008/layout/HalfCircleOrganizationChart"/>
    <dgm:cxn modelId="{3DFD6376-0A37-4AF2-977B-3E9491EA55AD}" type="presParOf" srcId="{4AA77443-0E83-4FE9-9380-71E463E28109}" destId="{97850E45-0BCE-40DC-8AE1-1E4FDA63FEE5}" srcOrd="1" destOrd="0" presId="urn:microsoft.com/office/officeart/2008/layout/HalfCircleOrganizationChart"/>
    <dgm:cxn modelId="{2105682C-B3FA-4F13-9126-86402EAB30F5}" type="presParOf" srcId="{4AA77443-0E83-4FE9-9380-71E463E28109}" destId="{7CA2F762-4360-4526-AA44-00906FB1E647}" srcOrd="2" destOrd="0" presId="urn:microsoft.com/office/officeart/2008/layout/HalfCircleOrganizationChart"/>
    <dgm:cxn modelId="{5352FA03-F73E-4113-B33C-6B465A312C46}" type="presParOf" srcId="{E114358C-EA0D-454E-B14A-584E6D355D97}" destId="{08E985A5-7BB1-42D0-BEC5-BCA3F4D0805A}" srcOrd="2" destOrd="0" presId="urn:microsoft.com/office/officeart/2008/layout/HalfCircleOrganizationChart"/>
    <dgm:cxn modelId="{B3FA32A3-14F9-4365-AAA7-8C71F20BAF0D}" type="presParOf" srcId="{E114358C-EA0D-454E-B14A-584E6D355D97}" destId="{FDFDC396-3A6A-42A1-B958-529C07FAEBC5}" srcOrd="3" destOrd="0" presId="urn:microsoft.com/office/officeart/2008/layout/HalfCircleOrganizationChart"/>
    <dgm:cxn modelId="{8F103C8F-6A16-4C22-A70D-E50F6001EE83}" type="presParOf" srcId="{FDFDC396-3A6A-42A1-B958-529C07FAEBC5}" destId="{D45497E4-40B9-4D20-885B-847EEB089321}" srcOrd="0" destOrd="0" presId="urn:microsoft.com/office/officeart/2008/layout/HalfCircleOrganizationChart"/>
    <dgm:cxn modelId="{9D076041-C165-465E-8713-C30FC790ED59}" type="presParOf" srcId="{D45497E4-40B9-4D20-885B-847EEB089321}" destId="{32B7397E-5B50-4ACF-83F1-F62512AB78D6}" srcOrd="0" destOrd="0" presId="urn:microsoft.com/office/officeart/2008/layout/HalfCircleOrganizationChart"/>
    <dgm:cxn modelId="{C7568D99-195A-4A88-9B87-5C35665F2364}" type="presParOf" srcId="{D45497E4-40B9-4D20-885B-847EEB089321}" destId="{F9F1892A-C1AE-431D-96BC-51B4346AC170}" srcOrd="1" destOrd="0" presId="urn:microsoft.com/office/officeart/2008/layout/HalfCircleOrganizationChart"/>
    <dgm:cxn modelId="{ED8CB0A6-5B46-4179-9341-346602F90CD6}" type="presParOf" srcId="{D45497E4-40B9-4D20-885B-847EEB089321}" destId="{4C40B69E-F37D-467B-9318-01C0D3F5D236}" srcOrd="2" destOrd="0" presId="urn:microsoft.com/office/officeart/2008/layout/HalfCircleOrganizationChart"/>
    <dgm:cxn modelId="{1851C1F3-18DA-4C9A-BFD1-E5E8C603B1AE}" type="presParOf" srcId="{D45497E4-40B9-4D20-885B-847EEB089321}" destId="{31B04CAB-6897-4E95-AF22-42EB35F4201C}" srcOrd="3" destOrd="0" presId="urn:microsoft.com/office/officeart/2008/layout/HalfCircleOrganizationChart"/>
    <dgm:cxn modelId="{EB80C22F-5F84-4173-9677-96E1AECE74DE}" type="presParOf" srcId="{FDFDC396-3A6A-42A1-B958-529C07FAEBC5}" destId="{F1A37B70-7550-46DE-B681-B560B58E1099}" srcOrd="1" destOrd="0" presId="urn:microsoft.com/office/officeart/2008/layout/HalfCircleOrganizationChart"/>
    <dgm:cxn modelId="{B751AADA-228E-4354-BFEF-03AA91878195}" type="presParOf" srcId="{FDFDC396-3A6A-42A1-B958-529C07FAEBC5}" destId="{E4D1BC78-9A2F-4709-BB96-572B67E40EFB}" srcOrd="2" destOrd="0" presId="urn:microsoft.com/office/officeart/2008/layout/HalfCircleOrganizationChart"/>
    <dgm:cxn modelId="{D129626A-EF30-4FE8-99DC-D4AAF400D7A1}" type="presParOf" srcId="{B45E3EA8-8945-448B-8437-0B9EDB102264}" destId="{DB9E5103-6A01-4EF1-997D-55A7FC581425}" srcOrd="2" destOrd="0" presId="urn:microsoft.com/office/officeart/2008/layout/HalfCircleOrganizationChart"/>
    <dgm:cxn modelId="{C6DC6F2C-8B58-4C10-9980-3133D8DC7A93}" type="presParOf" srcId="{062055F6-169F-4AB8-B0C1-FFD6EDB0BAB4}" destId="{F9D22D23-0C62-48FD-9E0F-B9BCC556A88E}" srcOrd="2" destOrd="0" presId="urn:microsoft.com/office/officeart/2008/layout/HalfCircleOrganizationChart"/>
  </dgm:cxnLst>
  <dgm:bg/>
  <dgm:whole>
    <a:ln w="25400">
      <a:solidFill>
        <a:schemeClr val="accent1">
          <a:lumMod val="75000"/>
        </a:schemeClr>
      </a:solidFill>
    </a:ln>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8631F1-C325-4A1C-8A86-75376C88DDA0}"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820F60A4-4601-4661-B9A5-458CA2CF8A88}">
      <dgm:prSet phldrT="[Text]"/>
      <dgm:spPr/>
      <dgm:t>
        <a:bodyPr/>
        <a:lstStyle/>
        <a:p>
          <a:r>
            <a:rPr lang="en-US" dirty="0" smtClean="0"/>
            <a:t>Medicare DRG</a:t>
          </a:r>
          <a:endParaRPr lang="en-US" dirty="0"/>
        </a:p>
      </dgm:t>
    </dgm:pt>
    <dgm:pt modelId="{926FE703-8293-47A5-988F-24DB435D3A9E}" type="parTrans" cxnId="{8F8D7408-9C02-4791-A7C6-7A87496EE019}">
      <dgm:prSet/>
      <dgm:spPr/>
      <dgm:t>
        <a:bodyPr/>
        <a:lstStyle/>
        <a:p>
          <a:endParaRPr lang="en-US"/>
        </a:p>
      </dgm:t>
    </dgm:pt>
    <dgm:pt modelId="{AEA4F962-173E-47E5-8296-171D495CB6CE}" type="sibTrans" cxnId="{8F8D7408-9C02-4791-A7C6-7A87496EE019}">
      <dgm:prSet/>
      <dgm:spPr/>
      <dgm:t>
        <a:bodyPr/>
        <a:lstStyle/>
        <a:p>
          <a:endParaRPr lang="en-US"/>
        </a:p>
      </dgm:t>
    </dgm:pt>
    <dgm:pt modelId="{7FF797DD-8E98-4261-A134-A7E2BB96EE42}">
      <dgm:prSet phldrT="[Text]"/>
      <dgm:spPr/>
      <dgm:t>
        <a:bodyPr/>
        <a:lstStyle/>
        <a:p>
          <a:r>
            <a:rPr lang="en-US" dirty="0" smtClean="0"/>
            <a:t>Multiple Complications and Comorbidities </a:t>
          </a:r>
          <a:r>
            <a:rPr lang="en-US" u="sng" dirty="0" smtClean="0"/>
            <a:t>not </a:t>
          </a:r>
          <a:r>
            <a:rPr lang="en-US" u="none" dirty="0" smtClean="0"/>
            <a:t>recognized</a:t>
          </a:r>
          <a:endParaRPr lang="en-US" u="none" dirty="0"/>
        </a:p>
      </dgm:t>
    </dgm:pt>
    <dgm:pt modelId="{E9D0D6DA-E734-4E3F-A5C5-EDEF9AEAE1F2}" type="parTrans" cxnId="{57A5FE5D-30F4-4092-9D90-D35E5E536ABA}">
      <dgm:prSet/>
      <dgm:spPr/>
      <dgm:t>
        <a:bodyPr/>
        <a:lstStyle/>
        <a:p>
          <a:endParaRPr lang="en-US"/>
        </a:p>
      </dgm:t>
    </dgm:pt>
    <dgm:pt modelId="{CAE1E061-07C7-4E89-A283-7298CA3413B2}" type="sibTrans" cxnId="{57A5FE5D-30F4-4092-9D90-D35E5E536ABA}">
      <dgm:prSet/>
      <dgm:spPr/>
      <dgm:t>
        <a:bodyPr/>
        <a:lstStyle/>
        <a:p>
          <a:endParaRPr lang="en-US"/>
        </a:p>
      </dgm:t>
    </dgm:pt>
    <dgm:pt modelId="{AC235566-340A-48FC-8605-F2E72D01C54C}">
      <dgm:prSet phldrT="[Text]"/>
      <dgm:spPr/>
      <dgm:t>
        <a:bodyPr/>
        <a:lstStyle/>
        <a:p>
          <a:r>
            <a:rPr lang="en-US" dirty="0" smtClean="0"/>
            <a:t>Newborn Birthweight </a:t>
          </a:r>
          <a:r>
            <a:rPr lang="en-US" u="sng" dirty="0" smtClean="0"/>
            <a:t>not</a:t>
          </a:r>
          <a:r>
            <a:rPr lang="en-US" dirty="0" smtClean="0"/>
            <a:t> Used</a:t>
          </a:r>
          <a:endParaRPr lang="en-US" dirty="0"/>
        </a:p>
      </dgm:t>
    </dgm:pt>
    <dgm:pt modelId="{1561F28A-C658-4C0A-9C1B-ECB47BE145CA}" type="parTrans" cxnId="{33D95A47-E9BC-404C-9506-F9D8A3ED6543}">
      <dgm:prSet/>
      <dgm:spPr/>
      <dgm:t>
        <a:bodyPr/>
        <a:lstStyle/>
        <a:p>
          <a:endParaRPr lang="en-US"/>
        </a:p>
      </dgm:t>
    </dgm:pt>
    <dgm:pt modelId="{D0016408-4A8F-4092-AEB2-9CCC79FB218F}" type="sibTrans" cxnId="{33D95A47-E9BC-404C-9506-F9D8A3ED6543}">
      <dgm:prSet/>
      <dgm:spPr/>
      <dgm:t>
        <a:bodyPr/>
        <a:lstStyle/>
        <a:p>
          <a:endParaRPr lang="en-US"/>
        </a:p>
      </dgm:t>
    </dgm:pt>
    <dgm:pt modelId="{BB992078-512A-4C5F-8554-CE8BF23D4162}">
      <dgm:prSet phldrT="[Text]"/>
      <dgm:spPr/>
      <dgm:t>
        <a:bodyPr/>
        <a:lstStyle/>
        <a:p>
          <a:r>
            <a:rPr lang="en-US" dirty="0" smtClean="0"/>
            <a:t>AP-DRG</a:t>
          </a:r>
          <a:endParaRPr lang="en-US" dirty="0"/>
        </a:p>
      </dgm:t>
    </dgm:pt>
    <dgm:pt modelId="{3877A1D3-2ACA-45AB-AC67-1B511DACB727}" type="parTrans" cxnId="{734F6996-ACD5-4E91-8070-A53FDB2884CC}">
      <dgm:prSet/>
      <dgm:spPr/>
      <dgm:t>
        <a:bodyPr/>
        <a:lstStyle/>
        <a:p>
          <a:endParaRPr lang="en-US"/>
        </a:p>
      </dgm:t>
    </dgm:pt>
    <dgm:pt modelId="{4D45F3A8-E63A-43FA-8600-105C3E5D8C1A}" type="sibTrans" cxnId="{734F6996-ACD5-4E91-8070-A53FDB2884CC}">
      <dgm:prSet/>
      <dgm:spPr/>
      <dgm:t>
        <a:bodyPr/>
        <a:lstStyle/>
        <a:p>
          <a:endParaRPr lang="en-US"/>
        </a:p>
      </dgm:t>
    </dgm:pt>
    <dgm:pt modelId="{BAC764AF-0824-45EB-B5B2-B4636EAB5755}">
      <dgm:prSet phldrT="[Text]"/>
      <dgm:spPr>
        <a:blipFill rotWithShape="0">
          <a:blip xmlns:r="http://schemas.openxmlformats.org/officeDocument/2006/relationships" r:embed="rId1"/>
          <a:stretch>
            <a:fillRect/>
          </a:stretch>
        </a:blipFill>
      </dgm:spPr>
      <dgm:t>
        <a:bodyPr/>
        <a:lstStyle/>
        <a:p>
          <a:r>
            <a:rPr lang="en-US" dirty="0" smtClean="0"/>
            <a:t>Multiple Complications and Comorbidities </a:t>
          </a:r>
          <a:r>
            <a:rPr lang="en-US" u="sng" dirty="0" smtClean="0"/>
            <a:t>not </a:t>
          </a:r>
          <a:r>
            <a:rPr lang="en-US" u="none" dirty="0" smtClean="0"/>
            <a:t>recognize</a:t>
          </a:r>
          <a:endParaRPr lang="en-US" dirty="0"/>
        </a:p>
      </dgm:t>
    </dgm:pt>
    <dgm:pt modelId="{8D19F34B-0E10-424A-9ACB-6F69FA0E44AB}" type="parTrans" cxnId="{BD20240F-078F-4BF8-AE53-E6134C638301}">
      <dgm:prSet/>
      <dgm:spPr/>
      <dgm:t>
        <a:bodyPr/>
        <a:lstStyle/>
        <a:p>
          <a:endParaRPr lang="en-US"/>
        </a:p>
      </dgm:t>
    </dgm:pt>
    <dgm:pt modelId="{8E008B57-089F-4BF9-80EA-F2AF8E833EB4}" type="sibTrans" cxnId="{BD20240F-078F-4BF8-AE53-E6134C638301}">
      <dgm:prSet/>
      <dgm:spPr/>
      <dgm:t>
        <a:bodyPr/>
        <a:lstStyle/>
        <a:p>
          <a:endParaRPr lang="en-US"/>
        </a:p>
      </dgm:t>
    </dgm:pt>
    <dgm:pt modelId="{039A1994-D0AA-4479-929C-74F16CE8A5F5}">
      <dgm:prSet phldrT="[Text]"/>
      <dgm:spPr/>
      <dgm:t>
        <a:bodyPr/>
        <a:lstStyle/>
        <a:p>
          <a:r>
            <a:rPr lang="en-US" dirty="0" smtClean="0"/>
            <a:t>Newborn Birthweight Used</a:t>
          </a:r>
          <a:endParaRPr lang="en-US" dirty="0"/>
        </a:p>
      </dgm:t>
    </dgm:pt>
    <dgm:pt modelId="{E3D8C729-EB4A-4ED8-B032-D9CE87C783C9}" type="parTrans" cxnId="{1B03A346-8086-4DDB-800B-9EB57399C93C}">
      <dgm:prSet/>
      <dgm:spPr/>
      <dgm:t>
        <a:bodyPr/>
        <a:lstStyle/>
        <a:p>
          <a:endParaRPr lang="en-US"/>
        </a:p>
      </dgm:t>
    </dgm:pt>
    <dgm:pt modelId="{4F828AA1-D252-4C87-A7C0-3457985C0FF6}" type="sibTrans" cxnId="{1B03A346-8086-4DDB-800B-9EB57399C93C}">
      <dgm:prSet/>
      <dgm:spPr/>
      <dgm:t>
        <a:bodyPr/>
        <a:lstStyle/>
        <a:p>
          <a:endParaRPr lang="en-US"/>
        </a:p>
      </dgm:t>
    </dgm:pt>
    <dgm:pt modelId="{57F050D0-1E37-4394-84EC-E6CB71CB0FCB}">
      <dgm:prSet/>
      <dgm:spPr/>
      <dgm:t>
        <a:bodyPr/>
        <a:lstStyle/>
        <a:p>
          <a:r>
            <a:rPr lang="en-US" dirty="0" smtClean="0"/>
            <a:t>APR-DRG</a:t>
          </a:r>
          <a:endParaRPr lang="en-US" dirty="0"/>
        </a:p>
      </dgm:t>
    </dgm:pt>
    <dgm:pt modelId="{163C1E76-7C15-4496-BFC3-6F8929BE762C}" type="parTrans" cxnId="{5B965274-95CF-4242-BE48-700BBAA55416}">
      <dgm:prSet/>
      <dgm:spPr/>
      <dgm:t>
        <a:bodyPr/>
        <a:lstStyle/>
        <a:p>
          <a:endParaRPr lang="en-US"/>
        </a:p>
      </dgm:t>
    </dgm:pt>
    <dgm:pt modelId="{85E0BEB2-2143-4AB7-89C8-50DC6F730362}" type="sibTrans" cxnId="{5B965274-95CF-4242-BE48-700BBAA55416}">
      <dgm:prSet/>
      <dgm:spPr/>
      <dgm:t>
        <a:bodyPr/>
        <a:lstStyle/>
        <a:p>
          <a:endParaRPr lang="en-US"/>
        </a:p>
      </dgm:t>
    </dgm:pt>
    <dgm:pt modelId="{38A1838F-5569-42E8-9A82-CC554AFEF89A}">
      <dgm:prSet/>
      <dgm:spPr/>
      <dgm:t>
        <a:bodyPr/>
        <a:lstStyle/>
        <a:p>
          <a:r>
            <a:rPr lang="en-US" dirty="0" smtClean="0"/>
            <a:t>Multiple Complications and Comorbidities </a:t>
          </a:r>
          <a:r>
            <a:rPr lang="en-US" u="sng" dirty="0" smtClean="0"/>
            <a:t> </a:t>
          </a:r>
          <a:r>
            <a:rPr lang="en-US" u="none" dirty="0" smtClean="0"/>
            <a:t>recognized</a:t>
          </a:r>
          <a:endParaRPr lang="en-US" dirty="0"/>
        </a:p>
      </dgm:t>
    </dgm:pt>
    <dgm:pt modelId="{887597E8-333F-47DA-825F-54DCE6F52BAA}" type="parTrans" cxnId="{1723CDC1-7331-4095-BAF5-B3D5F57630C8}">
      <dgm:prSet/>
      <dgm:spPr/>
      <dgm:t>
        <a:bodyPr/>
        <a:lstStyle/>
        <a:p>
          <a:endParaRPr lang="en-US"/>
        </a:p>
      </dgm:t>
    </dgm:pt>
    <dgm:pt modelId="{72D5FB65-9C41-411F-B4BE-DAAD44A9DECE}" type="sibTrans" cxnId="{1723CDC1-7331-4095-BAF5-B3D5F57630C8}">
      <dgm:prSet/>
      <dgm:spPr/>
      <dgm:t>
        <a:bodyPr/>
        <a:lstStyle/>
        <a:p>
          <a:endParaRPr lang="en-US"/>
        </a:p>
      </dgm:t>
    </dgm:pt>
    <dgm:pt modelId="{FAC29E0B-3C80-4C1E-B5A1-9DD45E9794E2}">
      <dgm:prSet/>
      <dgm:spPr/>
      <dgm:t>
        <a:bodyPr/>
        <a:lstStyle/>
        <a:p>
          <a:r>
            <a:rPr lang="en-US" dirty="0" smtClean="0"/>
            <a:t>Newborn Birthweight Used</a:t>
          </a:r>
          <a:endParaRPr lang="en-US" dirty="0"/>
        </a:p>
      </dgm:t>
    </dgm:pt>
    <dgm:pt modelId="{5EB47F6A-BF80-4E11-BB5D-5D46A544A2BF}" type="parTrans" cxnId="{62108E11-DDBF-4A4C-8429-1998C430C652}">
      <dgm:prSet/>
      <dgm:spPr/>
      <dgm:t>
        <a:bodyPr/>
        <a:lstStyle/>
        <a:p>
          <a:endParaRPr lang="en-US"/>
        </a:p>
      </dgm:t>
    </dgm:pt>
    <dgm:pt modelId="{47140350-AAA7-48BB-826B-8E26A95E9A68}" type="sibTrans" cxnId="{62108E11-DDBF-4A4C-8429-1998C430C652}">
      <dgm:prSet/>
      <dgm:spPr/>
      <dgm:t>
        <a:bodyPr/>
        <a:lstStyle/>
        <a:p>
          <a:endParaRPr lang="en-US"/>
        </a:p>
      </dgm:t>
    </dgm:pt>
    <dgm:pt modelId="{C5306B90-1F77-42AA-8E43-2D95463FF9AD}">
      <dgm:prSet/>
      <dgm:spPr/>
      <dgm:t>
        <a:bodyPr/>
        <a:lstStyle/>
        <a:p>
          <a:r>
            <a:rPr lang="en-US" u="sng" dirty="0" smtClean="0"/>
            <a:t>No</a:t>
          </a:r>
          <a:r>
            <a:rPr lang="en-US" dirty="0" smtClean="0"/>
            <a:t> Risk of Mortality Subgroup</a:t>
          </a:r>
          <a:endParaRPr lang="en-US" dirty="0"/>
        </a:p>
      </dgm:t>
    </dgm:pt>
    <dgm:pt modelId="{852D2FFB-BEB7-426A-8324-46650D320142}" type="parTrans" cxnId="{7C5C5940-9EB8-43DD-B200-650053E141AC}">
      <dgm:prSet/>
      <dgm:spPr/>
      <dgm:t>
        <a:bodyPr/>
        <a:lstStyle/>
        <a:p>
          <a:endParaRPr lang="en-US"/>
        </a:p>
      </dgm:t>
    </dgm:pt>
    <dgm:pt modelId="{197B20D5-458A-4CF8-88E9-40DB13043572}" type="sibTrans" cxnId="{7C5C5940-9EB8-43DD-B200-650053E141AC}">
      <dgm:prSet/>
      <dgm:spPr/>
      <dgm:t>
        <a:bodyPr/>
        <a:lstStyle/>
        <a:p>
          <a:endParaRPr lang="en-US"/>
        </a:p>
      </dgm:t>
    </dgm:pt>
    <dgm:pt modelId="{FE5672A9-7EF7-455A-B744-FEC4F6FB2AF0}">
      <dgm:prSet/>
      <dgm:spPr/>
      <dgm:t>
        <a:bodyPr/>
        <a:lstStyle/>
        <a:p>
          <a:r>
            <a:rPr lang="en-US" dirty="0" smtClean="0"/>
            <a:t>National Association of Children’s Hospitals Pediatric Modifications </a:t>
          </a:r>
          <a:r>
            <a:rPr lang="en-US" u="sng" dirty="0" smtClean="0"/>
            <a:t>Not</a:t>
          </a:r>
          <a:r>
            <a:rPr lang="en-US" dirty="0" smtClean="0"/>
            <a:t> Included </a:t>
          </a:r>
          <a:endParaRPr lang="en-US" dirty="0"/>
        </a:p>
      </dgm:t>
    </dgm:pt>
    <dgm:pt modelId="{121AEC4F-22BE-4D4F-823C-2AC57B24F5F9}" type="parTrans" cxnId="{43ED1023-D9E9-4233-B5CF-62B3DF3E0FD6}">
      <dgm:prSet/>
      <dgm:spPr/>
      <dgm:t>
        <a:bodyPr/>
        <a:lstStyle/>
        <a:p>
          <a:endParaRPr lang="en-US"/>
        </a:p>
      </dgm:t>
    </dgm:pt>
    <dgm:pt modelId="{B845E4CB-05D2-4B87-8408-B9255B95EC5B}" type="sibTrans" cxnId="{43ED1023-D9E9-4233-B5CF-62B3DF3E0FD6}">
      <dgm:prSet/>
      <dgm:spPr/>
      <dgm:t>
        <a:bodyPr/>
        <a:lstStyle/>
        <a:p>
          <a:endParaRPr lang="en-US"/>
        </a:p>
      </dgm:t>
    </dgm:pt>
    <dgm:pt modelId="{E073FFAB-24E0-4F4E-8551-136B186566C5}">
      <dgm:prSet/>
      <dgm:spPr/>
      <dgm:t>
        <a:bodyPr/>
        <a:lstStyle/>
        <a:p>
          <a:r>
            <a:rPr lang="en-US" u="sng" dirty="0" smtClean="0"/>
            <a:t>No</a:t>
          </a:r>
          <a:r>
            <a:rPr lang="en-US" dirty="0" smtClean="0"/>
            <a:t> Risk of Mortality Subgroup</a:t>
          </a:r>
          <a:endParaRPr lang="en-US" dirty="0"/>
        </a:p>
      </dgm:t>
    </dgm:pt>
    <dgm:pt modelId="{0E31F5CD-D3EF-4EDA-83CA-7DBC4892AC75}" type="parTrans" cxnId="{0AA3425E-E678-4FC3-80D8-1BB0B3DD06D5}">
      <dgm:prSet/>
      <dgm:spPr/>
      <dgm:t>
        <a:bodyPr/>
        <a:lstStyle/>
        <a:p>
          <a:endParaRPr lang="en-US"/>
        </a:p>
      </dgm:t>
    </dgm:pt>
    <dgm:pt modelId="{AF4266CB-8658-4012-882A-32DB6D712BCA}" type="sibTrans" cxnId="{0AA3425E-E678-4FC3-80D8-1BB0B3DD06D5}">
      <dgm:prSet/>
      <dgm:spPr/>
      <dgm:t>
        <a:bodyPr/>
        <a:lstStyle/>
        <a:p>
          <a:endParaRPr lang="en-US"/>
        </a:p>
      </dgm:t>
    </dgm:pt>
    <dgm:pt modelId="{0EC5DB84-38F8-4D3F-A012-0362D2CE8AF9}">
      <dgm:prSet/>
      <dgm:spPr/>
      <dgm:t>
        <a:bodyPr/>
        <a:lstStyle/>
        <a:p>
          <a:r>
            <a:rPr lang="en-US" dirty="0" smtClean="0"/>
            <a:t>Complete use of HIV Infection MDC</a:t>
          </a:r>
          <a:endParaRPr lang="en-US" dirty="0"/>
        </a:p>
      </dgm:t>
    </dgm:pt>
    <dgm:pt modelId="{B47BAED3-792D-4486-9EB8-5A9ECD1FDC9C}" type="parTrans" cxnId="{88ECAB03-04C5-49F2-A89A-A82620262311}">
      <dgm:prSet/>
      <dgm:spPr/>
      <dgm:t>
        <a:bodyPr/>
        <a:lstStyle/>
        <a:p>
          <a:endParaRPr lang="en-US"/>
        </a:p>
      </dgm:t>
    </dgm:pt>
    <dgm:pt modelId="{43093BAD-A117-4B59-880D-7D71C56CA4E3}" type="sibTrans" cxnId="{88ECAB03-04C5-49F2-A89A-A82620262311}">
      <dgm:prSet/>
      <dgm:spPr/>
      <dgm:t>
        <a:bodyPr/>
        <a:lstStyle/>
        <a:p>
          <a:endParaRPr lang="en-US"/>
        </a:p>
      </dgm:t>
    </dgm:pt>
    <dgm:pt modelId="{A4F01DC8-88D5-48AC-9436-AC14A6E304E8}">
      <dgm:prSet/>
      <dgm:spPr/>
      <dgm:t>
        <a:bodyPr/>
        <a:lstStyle/>
        <a:p>
          <a:r>
            <a:rPr lang="en-US" dirty="0" smtClean="0"/>
            <a:t>Includes Risk of Mortality Subgroup</a:t>
          </a:r>
          <a:endParaRPr lang="en-US" dirty="0"/>
        </a:p>
      </dgm:t>
    </dgm:pt>
    <dgm:pt modelId="{697967B9-1286-45E8-97B4-CB539B1817DB}" type="parTrans" cxnId="{CB75B549-B0F9-4EC7-A802-1133DAF8DB58}">
      <dgm:prSet/>
      <dgm:spPr/>
      <dgm:t>
        <a:bodyPr/>
        <a:lstStyle/>
        <a:p>
          <a:endParaRPr lang="en-US"/>
        </a:p>
      </dgm:t>
    </dgm:pt>
    <dgm:pt modelId="{D6BF6FFB-F843-4BDC-B0A5-4BDD3A1BAF7C}" type="sibTrans" cxnId="{CB75B549-B0F9-4EC7-A802-1133DAF8DB58}">
      <dgm:prSet/>
      <dgm:spPr/>
      <dgm:t>
        <a:bodyPr/>
        <a:lstStyle/>
        <a:p>
          <a:endParaRPr lang="en-US"/>
        </a:p>
      </dgm:t>
    </dgm:pt>
    <dgm:pt modelId="{7BBE368F-45F9-4EED-8467-23BF79120208}">
      <dgm:prSet/>
      <dgm:spPr/>
      <dgm:t>
        <a:bodyPr/>
        <a:lstStyle/>
        <a:p>
          <a:r>
            <a:rPr lang="en-US" dirty="0" smtClean="0"/>
            <a:t>Complete Inclusion of National Association of Children’s Hospitals Pediatric Modifications</a:t>
          </a:r>
          <a:endParaRPr lang="en-US" dirty="0"/>
        </a:p>
      </dgm:t>
    </dgm:pt>
    <dgm:pt modelId="{4890AC9B-4719-487B-BCE7-8655DB042A66}" type="parTrans" cxnId="{6233A015-4D42-4816-96E2-3462A5784EF2}">
      <dgm:prSet/>
      <dgm:spPr/>
      <dgm:t>
        <a:bodyPr/>
        <a:lstStyle/>
        <a:p>
          <a:endParaRPr lang="en-US"/>
        </a:p>
      </dgm:t>
    </dgm:pt>
    <dgm:pt modelId="{71CC5B58-FBAC-4A05-A6E4-941D883F675B}" type="sibTrans" cxnId="{6233A015-4D42-4816-96E2-3462A5784EF2}">
      <dgm:prSet/>
      <dgm:spPr/>
      <dgm:t>
        <a:bodyPr/>
        <a:lstStyle/>
        <a:p>
          <a:endParaRPr lang="en-US"/>
        </a:p>
      </dgm:t>
    </dgm:pt>
    <dgm:pt modelId="{F16BBBAD-673B-4E5E-95D7-75C13CE02B66}">
      <dgm:prSet/>
      <dgm:spPr/>
      <dgm:t>
        <a:bodyPr/>
        <a:lstStyle/>
        <a:p>
          <a:r>
            <a:rPr lang="en-US" dirty="0" smtClean="0"/>
            <a:t>Limited Inclusion of National Association of Children’s Hospitals Pediatric Modifications</a:t>
          </a:r>
          <a:endParaRPr lang="en-US" dirty="0"/>
        </a:p>
      </dgm:t>
    </dgm:pt>
    <dgm:pt modelId="{815D6BCD-B28D-47BE-854B-838A572EE485}" type="parTrans" cxnId="{855DF8A3-7282-4AF4-BE49-3A8E697BA1C8}">
      <dgm:prSet/>
      <dgm:spPr/>
      <dgm:t>
        <a:bodyPr/>
        <a:lstStyle/>
        <a:p>
          <a:endParaRPr lang="en-US"/>
        </a:p>
      </dgm:t>
    </dgm:pt>
    <dgm:pt modelId="{DCE6270E-BC83-48F2-BE73-69A599439FCC}" type="sibTrans" cxnId="{855DF8A3-7282-4AF4-BE49-3A8E697BA1C8}">
      <dgm:prSet/>
      <dgm:spPr/>
      <dgm:t>
        <a:bodyPr/>
        <a:lstStyle/>
        <a:p>
          <a:endParaRPr lang="en-US"/>
        </a:p>
      </dgm:t>
    </dgm:pt>
    <dgm:pt modelId="{B835BF02-9342-4935-9DB6-2C8AC3DDE510}">
      <dgm:prSet/>
      <dgm:spPr/>
      <dgm:t>
        <a:bodyPr/>
        <a:lstStyle/>
        <a:p>
          <a:r>
            <a:rPr lang="en-US" dirty="0" smtClean="0"/>
            <a:t>Limited use of HIV Infection MDC</a:t>
          </a:r>
          <a:endParaRPr lang="en-US" dirty="0"/>
        </a:p>
      </dgm:t>
    </dgm:pt>
    <dgm:pt modelId="{D27B46F7-787A-4272-907E-3CBF1049B177}" type="parTrans" cxnId="{3ADBDE67-6A39-4C96-A8BC-2B097B8F7B02}">
      <dgm:prSet/>
      <dgm:spPr/>
      <dgm:t>
        <a:bodyPr/>
        <a:lstStyle/>
        <a:p>
          <a:endParaRPr lang="en-US"/>
        </a:p>
      </dgm:t>
    </dgm:pt>
    <dgm:pt modelId="{096A9B04-B8FB-420B-8523-0F9FB67ADBD7}" type="sibTrans" cxnId="{3ADBDE67-6A39-4C96-A8BC-2B097B8F7B02}">
      <dgm:prSet/>
      <dgm:spPr/>
      <dgm:t>
        <a:bodyPr/>
        <a:lstStyle/>
        <a:p>
          <a:endParaRPr lang="en-US"/>
        </a:p>
      </dgm:t>
    </dgm:pt>
    <dgm:pt modelId="{C6481FAB-10D4-44C6-802B-14496CBE88EB}">
      <dgm:prSet/>
      <dgm:spPr/>
      <dgm:t>
        <a:bodyPr/>
        <a:lstStyle/>
        <a:p>
          <a:r>
            <a:rPr lang="en-US" dirty="0" smtClean="0"/>
            <a:t>Complete use of HIV Infection MDC</a:t>
          </a:r>
          <a:endParaRPr lang="en-US" dirty="0"/>
        </a:p>
      </dgm:t>
    </dgm:pt>
    <dgm:pt modelId="{26A6C980-B4AD-4014-90BF-EC0BB48B8378}" type="parTrans" cxnId="{F930B8D1-AAE6-4936-A61B-BE7D51A0560E}">
      <dgm:prSet/>
      <dgm:spPr/>
      <dgm:t>
        <a:bodyPr/>
        <a:lstStyle/>
        <a:p>
          <a:endParaRPr lang="en-US"/>
        </a:p>
      </dgm:t>
    </dgm:pt>
    <dgm:pt modelId="{134523B6-1E5E-461C-8D77-171DDECF1F11}" type="sibTrans" cxnId="{F930B8D1-AAE6-4936-A61B-BE7D51A0560E}">
      <dgm:prSet/>
      <dgm:spPr/>
      <dgm:t>
        <a:bodyPr/>
        <a:lstStyle/>
        <a:p>
          <a:endParaRPr lang="en-US"/>
        </a:p>
      </dgm:t>
    </dgm:pt>
    <dgm:pt modelId="{29191ED0-2546-42AD-9269-8A30684C54B0}" type="pres">
      <dgm:prSet presAssocID="{798631F1-C325-4A1C-8A86-75376C88DDA0}" presName="diagram" presStyleCnt="0">
        <dgm:presLayoutVars>
          <dgm:chPref val="1"/>
          <dgm:dir/>
          <dgm:animOne val="branch"/>
          <dgm:animLvl val="lvl"/>
          <dgm:resizeHandles/>
        </dgm:presLayoutVars>
      </dgm:prSet>
      <dgm:spPr/>
      <dgm:t>
        <a:bodyPr/>
        <a:lstStyle/>
        <a:p>
          <a:endParaRPr lang="en-US"/>
        </a:p>
      </dgm:t>
    </dgm:pt>
    <dgm:pt modelId="{8020250E-0757-41DE-9632-906B923974FA}" type="pres">
      <dgm:prSet presAssocID="{820F60A4-4601-4661-B9A5-458CA2CF8A88}" presName="root" presStyleCnt="0"/>
      <dgm:spPr/>
    </dgm:pt>
    <dgm:pt modelId="{44A3F13E-0F66-4FB3-A324-62A2953E1EDD}" type="pres">
      <dgm:prSet presAssocID="{820F60A4-4601-4661-B9A5-458CA2CF8A88}" presName="rootComposite" presStyleCnt="0"/>
      <dgm:spPr/>
    </dgm:pt>
    <dgm:pt modelId="{87F35336-2C37-4F49-8A02-D7D651ACB9EA}" type="pres">
      <dgm:prSet presAssocID="{820F60A4-4601-4661-B9A5-458CA2CF8A88}" presName="rootText" presStyleLbl="node1" presStyleIdx="0" presStyleCnt="3"/>
      <dgm:spPr/>
      <dgm:t>
        <a:bodyPr/>
        <a:lstStyle/>
        <a:p>
          <a:endParaRPr lang="en-US"/>
        </a:p>
      </dgm:t>
    </dgm:pt>
    <dgm:pt modelId="{509E5BC2-83A9-4F4D-8F9F-A77855ADC74E}" type="pres">
      <dgm:prSet presAssocID="{820F60A4-4601-4661-B9A5-458CA2CF8A88}" presName="rootConnector" presStyleLbl="node1" presStyleIdx="0" presStyleCnt="3"/>
      <dgm:spPr/>
      <dgm:t>
        <a:bodyPr/>
        <a:lstStyle/>
        <a:p>
          <a:endParaRPr lang="en-US"/>
        </a:p>
      </dgm:t>
    </dgm:pt>
    <dgm:pt modelId="{6AFD6294-D002-4642-9EF1-81340F0075A7}" type="pres">
      <dgm:prSet presAssocID="{820F60A4-4601-4661-B9A5-458CA2CF8A88}" presName="childShape" presStyleCnt="0"/>
      <dgm:spPr/>
    </dgm:pt>
    <dgm:pt modelId="{2C39A192-E460-4A34-AD41-3FF70F43E107}" type="pres">
      <dgm:prSet presAssocID="{E9D0D6DA-E734-4E3F-A5C5-EDEF9AEAE1F2}" presName="Name13" presStyleLbl="parChTrans1D2" presStyleIdx="0" presStyleCnt="15"/>
      <dgm:spPr/>
      <dgm:t>
        <a:bodyPr/>
        <a:lstStyle/>
        <a:p>
          <a:endParaRPr lang="en-US"/>
        </a:p>
      </dgm:t>
    </dgm:pt>
    <dgm:pt modelId="{C95C19EE-875D-4A49-85FF-0160931E88C3}" type="pres">
      <dgm:prSet presAssocID="{7FF797DD-8E98-4261-A134-A7E2BB96EE42}" presName="childText" presStyleLbl="bgAcc1" presStyleIdx="0" presStyleCnt="15">
        <dgm:presLayoutVars>
          <dgm:bulletEnabled val="1"/>
        </dgm:presLayoutVars>
      </dgm:prSet>
      <dgm:spPr/>
      <dgm:t>
        <a:bodyPr/>
        <a:lstStyle/>
        <a:p>
          <a:endParaRPr lang="en-US"/>
        </a:p>
      </dgm:t>
    </dgm:pt>
    <dgm:pt modelId="{CF6B0EA4-2C17-4D82-8933-F7CB1A3A29A0}" type="pres">
      <dgm:prSet presAssocID="{1561F28A-C658-4C0A-9C1B-ECB47BE145CA}" presName="Name13" presStyleLbl="parChTrans1D2" presStyleIdx="1" presStyleCnt="15"/>
      <dgm:spPr/>
      <dgm:t>
        <a:bodyPr/>
        <a:lstStyle/>
        <a:p>
          <a:endParaRPr lang="en-US"/>
        </a:p>
      </dgm:t>
    </dgm:pt>
    <dgm:pt modelId="{74EBA803-28F8-49EC-81F6-A04EAEBB68D0}" type="pres">
      <dgm:prSet presAssocID="{AC235566-340A-48FC-8605-F2E72D01C54C}" presName="childText" presStyleLbl="bgAcc1" presStyleIdx="1" presStyleCnt="15">
        <dgm:presLayoutVars>
          <dgm:bulletEnabled val="1"/>
        </dgm:presLayoutVars>
      </dgm:prSet>
      <dgm:spPr/>
      <dgm:t>
        <a:bodyPr/>
        <a:lstStyle/>
        <a:p>
          <a:endParaRPr lang="en-US"/>
        </a:p>
      </dgm:t>
    </dgm:pt>
    <dgm:pt modelId="{AA5B4269-03C7-467B-A0A4-2CBC579D592A}" type="pres">
      <dgm:prSet presAssocID="{852D2FFB-BEB7-426A-8324-46650D320142}" presName="Name13" presStyleLbl="parChTrans1D2" presStyleIdx="2" presStyleCnt="15"/>
      <dgm:spPr/>
      <dgm:t>
        <a:bodyPr/>
        <a:lstStyle/>
        <a:p>
          <a:endParaRPr lang="en-US"/>
        </a:p>
      </dgm:t>
    </dgm:pt>
    <dgm:pt modelId="{F0AB73C3-CFF5-4428-878C-DD2534E74977}" type="pres">
      <dgm:prSet presAssocID="{C5306B90-1F77-42AA-8E43-2D95463FF9AD}" presName="childText" presStyleLbl="bgAcc1" presStyleIdx="2" presStyleCnt="15">
        <dgm:presLayoutVars>
          <dgm:bulletEnabled val="1"/>
        </dgm:presLayoutVars>
      </dgm:prSet>
      <dgm:spPr/>
      <dgm:t>
        <a:bodyPr/>
        <a:lstStyle/>
        <a:p>
          <a:endParaRPr lang="en-US"/>
        </a:p>
      </dgm:t>
    </dgm:pt>
    <dgm:pt modelId="{1F67D9D4-11AF-4E9A-922B-F74CF844BE78}" type="pres">
      <dgm:prSet presAssocID="{121AEC4F-22BE-4D4F-823C-2AC57B24F5F9}" presName="Name13" presStyleLbl="parChTrans1D2" presStyleIdx="3" presStyleCnt="15"/>
      <dgm:spPr/>
      <dgm:t>
        <a:bodyPr/>
        <a:lstStyle/>
        <a:p>
          <a:endParaRPr lang="en-US"/>
        </a:p>
      </dgm:t>
    </dgm:pt>
    <dgm:pt modelId="{A02375F4-6FBD-4047-8B4D-A84C4CF5B4E0}" type="pres">
      <dgm:prSet presAssocID="{FE5672A9-7EF7-455A-B744-FEC4F6FB2AF0}" presName="childText" presStyleLbl="bgAcc1" presStyleIdx="3" presStyleCnt="15">
        <dgm:presLayoutVars>
          <dgm:bulletEnabled val="1"/>
        </dgm:presLayoutVars>
      </dgm:prSet>
      <dgm:spPr/>
      <dgm:t>
        <a:bodyPr/>
        <a:lstStyle/>
        <a:p>
          <a:endParaRPr lang="en-US"/>
        </a:p>
      </dgm:t>
    </dgm:pt>
    <dgm:pt modelId="{25980AC4-C7B2-41C0-BD20-F6EFE8D4A99E}" type="pres">
      <dgm:prSet presAssocID="{D27B46F7-787A-4272-907E-3CBF1049B177}" presName="Name13" presStyleLbl="parChTrans1D2" presStyleIdx="4" presStyleCnt="15"/>
      <dgm:spPr/>
      <dgm:t>
        <a:bodyPr/>
        <a:lstStyle/>
        <a:p>
          <a:endParaRPr lang="en-US"/>
        </a:p>
      </dgm:t>
    </dgm:pt>
    <dgm:pt modelId="{3EC0CE19-79DE-4AED-8E35-B63036252613}" type="pres">
      <dgm:prSet presAssocID="{B835BF02-9342-4935-9DB6-2C8AC3DDE510}" presName="childText" presStyleLbl="bgAcc1" presStyleIdx="4" presStyleCnt="15">
        <dgm:presLayoutVars>
          <dgm:bulletEnabled val="1"/>
        </dgm:presLayoutVars>
      </dgm:prSet>
      <dgm:spPr/>
      <dgm:t>
        <a:bodyPr/>
        <a:lstStyle/>
        <a:p>
          <a:endParaRPr lang="en-US"/>
        </a:p>
      </dgm:t>
    </dgm:pt>
    <dgm:pt modelId="{27D7CEE4-32AD-4198-A81F-BED584A921A5}" type="pres">
      <dgm:prSet presAssocID="{BB992078-512A-4C5F-8554-CE8BF23D4162}" presName="root" presStyleCnt="0"/>
      <dgm:spPr/>
    </dgm:pt>
    <dgm:pt modelId="{FFE36B9A-EEE5-4133-967F-A29906D83E87}" type="pres">
      <dgm:prSet presAssocID="{BB992078-512A-4C5F-8554-CE8BF23D4162}" presName="rootComposite" presStyleCnt="0"/>
      <dgm:spPr/>
    </dgm:pt>
    <dgm:pt modelId="{97CA72BA-79FF-484A-B483-28A834EF7DCE}" type="pres">
      <dgm:prSet presAssocID="{BB992078-512A-4C5F-8554-CE8BF23D4162}" presName="rootText" presStyleLbl="node1" presStyleIdx="1" presStyleCnt="3"/>
      <dgm:spPr/>
      <dgm:t>
        <a:bodyPr/>
        <a:lstStyle/>
        <a:p>
          <a:endParaRPr lang="en-US"/>
        </a:p>
      </dgm:t>
    </dgm:pt>
    <dgm:pt modelId="{55DC0B86-51B0-4B79-A393-08021E815FF0}" type="pres">
      <dgm:prSet presAssocID="{BB992078-512A-4C5F-8554-CE8BF23D4162}" presName="rootConnector" presStyleLbl="node1" presStyleIdx="1" presStyleCnt="3"/>
      <dgm:spPr/>
      <dgm:t>
        <a:bodyPr/>
        <a:lstStyle/>
        <a:p>
          <a:endParaRPr lang="en-US"/>
        </a:p>
      </dgm:t>
    </dgm:pt>
    <dgm:pt modelId="{53FF4583-BA30-4451-9ADF-B32089E9AF4F}" type="pres">
      <dgm:prSet presAssocID="{BB992078-512A-4C5F-8554-CE8BF23D4162}" presName="childShape" presStyleCnt="0"/>
      <dgm:spPr/>
    </dgm:pt>
    <dgm:pt modelId="{7536BE00-DEDF-4D09-8716-07ADD0C7A2F7}" type="pres">
      <dgm:prSet presAssocID="{8D19F34B-0E10-424A-9ACB-6F69FA0E44AB}" presName="Name13" presStyleLbl="parChTrans1D2" presStyleIdx="5" presStyleCnt="15"/>
      <dgm:spPr/>
      <dgm:t>
        <a:bodyPr/>
        <a:lstStyle/>
        <a:p>
          <a:endParaRPr lang="en-US"/>
        </a:p>
      </dgm:t>
    </dgm:pt>
    <dgm:pt modelId="{4D67FC7F-98A9-4306-85B8-40CEB0836FAB}" type="pres">
      <dgm:prSet presAssocID="{BAC764AF-0824-45EB-B5B2-B4636EAB5755}" presName="childText" presStyleLbl="bgAcc1" presStyleIdx="5" presStyleCnt="15">
        <dgm:presLayoutVars>
          <dgm:bulletEnabled val="1"/>
        </dgm:presLayoutVars>
      </dgm:prSet>
      <dgm:spPr/>
      <dgm:t>
        <a:bodyPr/>
        <a:lstStyle/>
        <a:p>
          <a:endParaRPr lang="en-US"/>
        </a:p>
      </dgm:t>
    </dgm:pt>
    <dgm:pt modelId="{B674BD55-29E5-4C64-8ACE-AF402F4DDC3A}" type="pres">
      <dgm:prSet presAssocID="{E3D8C729-EB4A-4ED8-B032-D9CE87C783C9}" presName="Name13" presStyleLbl="parChTrans1D2" presStyleIdx="6" presStyleCnt="15"/>
      <dgm:spPr/>
      <dgm:t>
        <a:bodyPr/>
        <a:lstStyle/>
        <a:p>
          <a:endParaRPr lang="en-US"/>
        </a:p>
      </dgm:t>
    </dgm:pt>
    <dgm:pt modelId="{507294CC-E88F-4713-B244-D08D6D278CEA}" type="pres">
      <dgm:prSet presAssocID="{039A1994-D0AA-4479-929C-74F16CE8A5F5}" presName="childText" presStyleLbl="bgAcc1" presStyleIdx="6" presStyleCnt="15">
        <dgm:presLayoutVars>
          <dgm:bulletEnabled val="1"/>
        </dgm:presLayoutVars>
      </dgm:prSet>
      <dgm:spPr/>
      <dgm:t>
        <a:bodyPr/>
        <a:lstStyle/>
        <a:p>
          <a:endParaRPr lang="en-US"/>
        </a:p>
      </dgm:t>
    </dgm:pt>
    <dgm:pt modelId="{3E186854-1006-48F7-8620-1517AB98BDF0}" type="pres">
      <dgm:prSet presAssocID="{0E31F5CD-D3EF-4EDA-83CA-7DBC4892AC75}" presName="Name13" presStyleLbl="parChTrans1D2" presStyleIdx="7" presStyleCnt="15"/>
      <dgm:spPr/>
      <dgm:t>
        <a:bodyPr/>
        <a:lstStyle/>
        <a:p>
          <a:endParaRPr lang="en-US"/>
        </a:p>
      </dgm:t>
    </dgm:pt>
    <dgm:pt modelId="{CD02B9BA-7B00-4DB8-9BE4-8BE84EA814DF}" type="pres">
      <dgm:prSet presAssocID="{E073FFAB-24E0-4F4E-8551-136B186566C5}" presName="childText" presStyleLbl="bgAcc1" presStyleIdx="7" presStyleCnt="15">
        <dgm:presLayoutVars>
          <dgm:bulletEnabled val="1"/>
        </dgm:presLayoutVars>
      </dgm:prSet>
      <dgm:spPr/>
      <dgm:t>
        <a:bodyPr/>
        <a:lstStyle/>
        <a:p>
          <a:endParaRPr lang="en-US"/>
        </a:p>
      </dgm:t>
    </dgm:pt>
    <dgm:pt modelId="{B031DE71-20A5-49A5-A30F-CB83513B70C3}" type="pres">
      <dgm:prSet presAssocID="{815D6BCD-B28D-47BE-854B-838A572EE485}" presName="Name13" presStyleLbl="parChTrans1D2" presStyleIdx="8" presStyleCnt="15"/>
      <dgm:spPr/>
      <dgm:t>
        <a:bodyPr/>
        <a:lstStyle/>
        <a:p>
          <a:endParaRPr lang="en-US"/>
        </a:p>
      </dgm:t>
    </dgm:pt>
    <dgm:pt modelId="{53B5885A-07EC-4BBB-B87B-F6A074AF5123}" type="pres">
      <dgm:prSet presAssocID="{F16BBBAD-673B-4E5E-95D7-75C13CE02B66}" presName="childText" presStyleLbl="bgAcc1" presStyleIdx="8" presStyleCnt="15">
        <dgm:presLayoutVars>
          <dgm:bulletEnabled val="1"/>
        </dgm:presLayoutVars>
      </dgm:prSet>
      <dgm:spPr/>
      <dgm:t>
        <a:bodyPr/>
        <a:lstStyle/>
        <a:p>
          <a:endParaRPr lang="en-US"/>
        </a:p>
      </dgm:t>
    </dgm:pt>
    <dgm:pt modelId="{1FCC74AE-B17D-40F2-B9BD-B9EEE18E5814}" type="pres">
      <dgm:prSet presAssocID="{B47BAED3-792D-4486-9EB8-5A9ECD1FDC9C}" presName="Name13" presStyleLbl="parChTrans1D2" presStyleIdx="9" presStyleCnt="15"/>
      <dgm:spPr/>
      <dgm:t>
        <a:bodyPr/>
        <a:lstStyle/>
        <a:p>
          <a:endParaRPr lang="en-US"/>
        </a:p>
      </dgm:t>
    </dgm:pt>
    <dgm:pt modelId="{51A932E3-7983-45F9-BCB0-AC8CF6EED31A}" type="pres">
      <dgm:prSet presAssocID="{0EC5DB84-38F8-4D3F-A012-0362D2CE8AF9}" presName="childText" presStyleLbl="bgAcc1" presStyleIdx="9" presStyleCnt="15">
        <dgm:presLayoutVars>
          <dgm:bulletEnabled val="1"/>
        </dgm:presLayoutVars>
      </dgm:prSet>
      <dgm:spPr/>
      <dgm:t>
        <a:bodyPr/>
        <a:lstStyle/>
        <a:p>
          <a:endParaRPr lang="en-US"/>
        </a:p>
      </dgm:t>
    </dgm:pt>
    <dgm:pt modelId="{267EF10B-BBF6-431E-86D0-D2E53723784E}" type="pres">
      <dgm:prSet presAssocID="{57F050D0-1E37-4394-84EC-E6CB71CB0FCB}" presName="root" presStyleCnt="0"/>
      <dgm:spPr/>
    </dgm:pt>
    <dgm:pt modelId="{E637A07A-948A-47A5-B5AC-8F8EE2638172}" type="pres">
      <dgm:prSet presAssocID="{57F050D0-1E37-4394-84EC-E6CB71CB0FCB}" presName="rootComposite" presStyleCnt="0"/>
      <dgm:spPr/>
    </dgm:pt>
    <dgm:pt modelId="{4A037B85-E0F1-4399-B751-7315F8256BA0}" type="pres">
      <dgm:prSet presAssocID="{57F050D0-1E37-4394-84EC-E6CB71CB0FCB}" presName="rootText" presStyleLbl="node1" presStyleIdx="2" presStyleCnt="3"/>
      <dgm:spPr/>
      <dgm:t>
        <a:bodyPr/>
        <a:lstStyle/>
        <a:p>
          <a:endParaRPr lang="en-US"/>
        </a:p>
      </dgm:t>
    </dgm:pt>
    <dgm:pt modelId="{34EE7F0C-8659-4492-B3CD-3FCCA5DC156A}" type="pres">
      <dgm:prSet presAssocID="{57F050D0-1E37-4394-84EC-E6CB71CB0FCB}" presName="rootConnector" presStyleLbl="node1" presStyleIdx="2" presStyleCnt="3"/>
      <dgm:spPr/>
      <dgm:t>
        <a:bodyPr/>
        <a:lstStyle/>
        <a:p>
          <a:endParaRPr lang="en-US"/>
        </a:p>
      </dgm:t>
    </dgm:pt>
    <dgm:pt modelId="{3660C32F-3FB3-437C-917A-53DB45A9A93F}" type="pres">
      <dgm:prSet presAssocID="{57F050D0-1E37-4394-84EC-E6CB71CB0FCB}" presName="childShape" presStyleCnt="0"/>
      <dgm:spPr/>
    </dgm:pt>
    <dgm:pt modelId="{E3DD0B41-77B3-4CB1-BFF6-0E173D4F77E7}" type="pres">
      <dgm:prSet presAssocID="{887597E8-333F-47DA-825F-54DCE6F52BAA}" presName="Name13" presStyleLbl="parChTrans1D2" presStyleIdx="10" presStyleCnt="15"/>
      <dgm:spPr/>
      <dgm:t>
        <a:bodyPr/>
        <a:lstStyle/>
        <a:p>
          <a:endParaRPr lang="en-US"/>
        </a:p>
      </dgm:t>
    </dgm:pt>
    <dgm:pt modelId="{D2ED3719-A15E-4A8F-BABC-04F6FB67C25E}" type="pres">
      <dgm:prSet presAssocID="{38A1838F-5569-42E8-9A82-CC554AFEF89A}" presName="childText" presStyleLbl="bgAcc1" presStyleIdx="10" presStyleCnt="15" custScaleY="100000">
        <dgm:presLayoutVars>
          <dgm:bulletEnabled val="1"/>
        </dgm:presLayoutVars>
      </dgm:prSet>
      <dgm:spPr/>
      <dgm:t>
        <a:bodyPr/>
        <a:lstStyle/>
        <a:p>
          <a:endParaRPr lang="en-US"/>
        </a:p>
      </dgm:t>
    </dgm:pt>
    <dgm:pt modelId="{C6B17CAC-7165-4685-AC6A-D1664A690750}" type="pres">
      <dgm:prSet presAssocID="{5EB47F6A-BF80-4E11-BB5D-5D46A544A2BF}" presName="Name13" presStyleLbl="parChTrans1D2" presStyleIdx="11" presStyleCnt="15"/>
      <dgm:spPr/>
      <dgm:t>
        <a:bodyPr/>
        <a:lstStyle/>
        <a:p>
          <a:endParaRPr lang="en-US"/>
        </a:p>
      </dgm:t>
    </dgm:pt>
    <dgm:pt modelId="{844204E1-88B3-4408-ADCD-011D3C5C79C4}" type="pres">
      <dgm:prSet presAssocID="{FAC29E0B-3C80-4C1E-B5A1-9DD45E9794E2}" presName="childText" presStyleLbl="bgAcc1" presStyleIdx="11" presStyleCnt="15">
        <dgm:presLayoutVars>
          <dgm:bulletEnabled val="1"/>
        </dgm:presLayoutVars>
      </dgm:prSet>
      <dgm:spPr/>
      <dgm:t>
        <a:bodyPr/>
        <a:lstStyle/>
        <a:p>
          <a:endParaRPr lang="en-US"/>
        </a:p>
      </dgm:t>
    </dgm:pt>
    <dgm:pt modelId="{DC7BF560-25C9-4FE8-8B15-4FB3F1ED6C1F}" type="pres">
      <dgm:prSet presAssocID="{697967B9-1286-45E8-97B4-CB539B1817DB}" presName="Name13" presStyleLbl="parChTrans1D2" presStyleIdx="12" presStyleCnt="15"/>
      <dgm:spPr/>
      <dgm:t>
        <a:bodyPr/>
        <a:lstStyle/>
        <a:p>
          <a:endParaRPr lang="en-US"/>
        </a:p>
      </dgm:t>
    </dgm:pt>
    <dgm:pt modelId="{89C128F3-BAE2-4240-9A1A-DCFA89A1F254}" type="pres">
      <dgm:prSet presAssocID="{A4F01DC8-88D5-48AC-9436-AC14A6E304E8}" presName="childText" presStyleLbl="bgAcc1" presStyleIdx="12" presStyleCnt="15">
        <dgm:presLayoutVars>
          <dgm:bulletEnabled val="1"/>
        </dgm:presLayoutVars>
      </dgm:prSet>
      <dgm:spPr/>
      <dgm:t>
        <a:bodyPr/>
        <a:lstStyle/>
        <a:p>
          <a:endParaRPr lang="en-US"/>
        </a:p>
      </dgm:t>
    </dgm:pt>
    <dgm:pt modelId="{A608687D-3BA8-472A-A21E-CE88C657C676}" type="pres">
      <dgm:prSet presAssocID="{4890AC9B-4719-487B-BCE7-8655DB042A66}" presName="Name13" presStyleLbl="parChTrans1D2" presStyleIdx="13" presStyleCnt="15"/>
      <dgm:spPr/>
      <dgm:t>
        <a:bodyPr/>
        <a:lstStyle/>
        <a:p>
          <a:endParaRPr lang="en-US"/>
        </a:p>
      </dgm:t>
    </dgm:pt>
    <dgm:pt modelId="{A69D4D4D-F7DB-4B54-9E1C-29B105CE6434}" type="pres">
      <dgm:prSet presAssocID="{7BBE368F-45F9-4EED-8467-23BF79120208}" presName="childText" presStyleLbl="bgAcc1" presStyleIdx="13" presStyleCnt="15">
        <dgm:presLayoutVars>
          <dgm:bulletEnabled val="1"/>
        </dgm:presLayoutVars>
      </dgm:prSet>
      <dgm:spPr/>
      <dgm:t>
        <a:bodyPr/>
        <a:lstStyle/>
        <a:p>
          <a:endParaRPr lang="en-US"/>
        </a:p>
      </dgm:t>
    </dgm:pt>
    <dgm:pt modelId="{95047C22-4C92-4506-9D47-8D2EBBDF2A0B}" type="pres">
      <dgm:prSet presAssocID="{26A6C980-B4AD-4014-90BF-EC0BB48B8378}" presName="Name13" presStyleLbl="parChTrans1D2" presStyleIdx="14" presStyleCnt="15"/>
      <dgm:spPr/>
      <dgm:t>
        <a:bodyPr/>
        <a:lstStyle/>
        <a:p>
          <a:endParaRPr lang="en-US"/>
        </a:p>
      </dgm:t>
    </dgm:pt>
    <dgm:pt modelId="{AD6518C7-93B0-436B-9074-A8B010E13C28}" type="pres">
      <dgm:prSet presAssocID="{C6481FAB-10D4-44C6-802B-14496CBE88EB}" presName="childText" presStyleLbl="bgAcc1" presStyleIdx="14" presStyleCnt="15">
        <dgm:presLayoutVars>
          <dgm:bulletEnabled val="1"/>
        </dgm:presLayoutVars>
      </dgm:prSet>
      <dgm:spPr/>
      <dgm:t>
        <a:bodyPr/>
        <a:lstStyle/>
        <a:p>
          <a:endParaRPr lang="en-US"/>
        </a:p>
      </dgm:t>
    </dgm:pt>
  </dgm:ptLst>
  <dgm:cxnLst>
    <dgm:cxn modelId="{CB75B549-B0F9-4EC7-A802-1133DAF8DB58}" srcId="{57F050D0-1E37-4394-84EC-E6CB71CB0FCB}" destId="{A4F01DC8-88D5-48AC-9436-AC14A6E304E8}" srcOrd="2" destOrd="0" parTransId="{697967B9-1286-45E8-97B4-CB539B1817DB}" sibTransId="{D6BF6FFB-F843-4BDC-B0A5-4BDD3A1BAF7C}"/>
    <dgm:cxn modelId="{A31D3F83-074F-4E63-8CA5-8230E8D41B92}" type="presOf" srcId="{0EC5DB84-38F8-4D3F-A012-0362D2CE8AF9}" destId="{51A932E3-7983-45F9-BCB0-AC8CF6EED31A}" srcOrd="0" destOrd="0" presId="urn:microsoft.com/office/officeart/2005/8/layout/hierarchy3"/>
    <dgm:cxn modelId="{6233A015-4D42-4816-96E2-3462A5784EF2}" srcId="{57F050D0-1E37-4394-84EC-E6CB71CB0FCB}" destId="{7BBE368F-45F9-4EED-8467-23BF79120208}" srcOrd="3" destOrd="0" parTransId="{4890AC9B-4719-487B-BCE7-8655DB042A66}" sibTransId="{71CC5B58-FBAC-4A05-A6E4-941D883F675B}"/>
    <dgm:cxn modelId="{0AA3425E-E678-4FC3-80D8-1BB0B3DD06D5}" srcId="{BB992078-512A-4C5F-8554-CE8BF23D4162}" destId="{E073FFAB-24E0-4F4E-8551-136B186566C5}" srcOrd="2" destOrd="0" parTransId="{0E31F5CD-D3EF-4EDA-83CA-7DBC4892AC75}" sibTransId="{AF4266CB-8658-4012-882A-32DB6D712BCA}"/>
    <dgm:cxn modelId="{2B761FCE-910E-4C80-B883-D5816183BEFC}" type="presOf" srcId="{815D6BCD-B28D-47BE-854B-838A572EE485}" destId="{B031DE71-20A5-49A5-A30F-CB83513B70C3}" srcOrd="0" destOrd="0" presId="urn:microsoft.com/office/officeart/2005/8/layout/hierarchy3"/>
    <dgm:cxn modelId="{AA97FCD0-39E6-4A12-9A5E-40582BE5716A}" type="presOf" srcId="{BB992078-512A-4C5F-8554-CE8BF23D4162}" destId="{55DC0B86-51B0-4B79-A393-08021E815FF0}" srcOrd="1" destOrd="0" presId="urn:microsoft.com/office/officeart/2005/8/layout/hierarchy3"/>
    <dgm:cxn modelId="{1B03A346-8086-4DDB-800B-9EB57399C93C}" srcId="{BB992078-512A-4C5F-8554-CE8BF23D4162}" destId="{039A1994-D0AA-4479-929C-74F16CE8A5F5}" srcOrd="1" destOrd="0" parTransId="{E3D8C729-EB4A-4ED8-B032-D9CE87C783C9}" sibTransId="{4F828AA1-D252-4C87-A7C0-3457985C0FF6}"/>
    <dgm:cxn modelId="{7C5C5940-9EB8-43DD-B200-650053E141AC}" srcId="{820F60A4-4601-4661-B9A5-458CA2CF8A88}" destId="{C5306B90-1F77-42AA-8E43-2D95463FF9AD}" srcOrd="2" destOrd="0" parTransId="{852D2FFB-BEB7-426A-8324-46650D320142}" sibTransId="{197B20D5-458A-4CF8-88E9-40DB13043572}"/>
    <dgm:cxn modelId="{950AF7E7-F181-4180-AD78-86C80545CAA2}" type="presOf" srcId="{4890AC9B-4719-487B-BCE7-8655DB042A66}" destId="{A608687D-3BA8-472A-A21E-CE88C657C676}" srcOrd="0" destOrd="0" presId="urn:microsoft.com/office/officeart/2005/8/layout/hierarchy3"/>
    <dgm:cxn modelId="{82546F2A-8E44-4291-9B9D-E6E581D4ED5E}" type="presOf" srcId="{887597E8-333F-47DA-825F-54DCE6F52BAA}" destId="{E3DD0B41-77B3-4CB1-BFF6-0E173D4F77E7}" srcOrd="0" destOrd="0" presId="urn:microsoft.com/office/officeart/2005/8/layout/hierarchy3"/>
    <dgm:cxn modelId="{CB0DB315-39DB-4C9A-8AFA-18E8292272F2}" type="presOf" srcId="{7BBE368F-45F9-4EED-8467-23BF79120208}" destId="{A69D4D4D-F7DB-4B54-9E1C-29B105CE6434}" srcOrd="0" destOrd="0" presId="urn:microsoft.com/office/officeart/2005/8/layout/hierarchy3"/>
    <dgm:cxn modelId="{734F6996-ACD5-4E91-8070-A53FDB2884CC}" srcId="{798631F1-C325-4A1C-8A86-75376C88DDA0}" destId="{BB992078-512A-4C5F-8554-CE8BF23D4162}" srcOrd="1" destOrd="0" parTransId="{3877A1D3-2ACA-45AB-AC67-1B511DACB727}" sibTransId="{4D45F3A8-E63A-43FA-8600-105C3E5D8C1A}"/>
    <dgm:cxn modelId="{E17A5D6C-DB01-4D55-B381-EAEBC0EC8D58}" type="presOf" srcId="{57F050D0-1E37-4394-84EC-E6CB71CB0FCB}" destId="{4A037B85-E0F1-4399-B751-7315F8256BA0}" srcOrd="0" destOrd="0" presId="urn:microsoft.com/office/officeart/2005/8/layout/hierarchy3"/>
    <dgm:cxn modelId="{43ED1023-D9E9-4233-B5CF-62B3DF3E0FD6}" srcId="{820F60A4-4601-4661-B9A5-458CA2CF8A88}" destId="{FE5672A9-7EF7-455A-B744-FEC4F6FB2AF0}" srcOrd="3" destOrd="0" parTransId="{121AEC4F-22BE-4D4F-823C-2AC57B24F5F9}" sibTransId="{B845E4CB-05D2-4B87-8408-B9255B95EC5B}"/>
    <dgm:cxn modelId="{D1F8E212-F40D-4D59-BCFE-BB68E247C4E3}" type="presOf" srcId="{B47BAED3-792D-4486-9EB8-5A9ECD1FDC9C}" destId="{1FCC74AE-B17D-40F2-B9BD-B9EEE18E5814}" srcOrd="0" destOrd="0" presId="urn:microsoft.com/office/officeart/2005/8/layout/hierarchy3"/>
    <dgm:cxn modelId="{DD936167-F605-4ECC-8358-D91420252B7B}" type="presOf" srcId="{121AEC4F-22BE-4D4F-823C-2AC57B24F5F9}" destId="{1F67D9D4-11AF-4E9A-922B-F74CF844BE78}" srcOrd="0" destOrd="0" presId="urn:microsoft.com/office/officeart/2005/8/layout/hierarchy3"/>
    <dgm:cxn modelId="{FC052C05-166C-4E1B-BF4F-4C8E90AE38EB}" type="presOf" srcId="{FAC29E0B-3C80-4C1E-B5A1-9DD45E9794E2}" destId="{844204E1-88B3-4408-ADCD-011D3C5C79C4}" srcOrd="0" destOrd="0" presId="urn:microsoft.com/office/officeart/2005/8/layout/hierarchy3"/>
    <dgm:cxn modelId="{3ADBDE67-6A39-4C96-A8BC-2B097B8F7B02}" srcId="{820F60A4-4601-4661-B9A5-458CA2CF8A88}" destId="{B835BF02-9342-4935-9DB6-2C8AC3DDE510}" srcOrd="4" destOrd="0" parTransId="{D27B46F7-787A-4272-907E-3CBF1049B177}" sibTransId="{096A9B04-B8FB-420B-8523-0F9FB67ADBD7}"/>
    <dgm:cxn modelId="{7A397C5B-7DB3-44CD-8961-CED8EF347AA0}" type="presOf" srcId="{AC235566-340A-48FC-8605-F2E72D01C54C}" destId="{74EBA803-28F8-49EC-81F6-A04EAEBB68D0}" srcOrd="0" destOrd="0" presId="urn:microsoft.com/office/officeart/2005/8/layout/hierarchy3"/>
    <dgm:cxn modelId="{E683BAE6-949F-4E1D-93FA-08A05769112F}" type="presOf" srcId="{820F60A4-4601-4661-B9A5-458CA2CF8A88}" destId="{87F35336-2C37-4F49-8A02-D7D651ACB9EA}" srcOrd="0" destOrd="0" presId="urn:microsoft.com/office/officeart/2005/8/layout/hierarchy3"/>
    <dgm:cxn modelId="{33D95A47-E9BC-404C-9506-F9D8A3ED6543}" srcId="{820F60A4-4601-4661-B9A5-458CA2CF8A88}" destId="{AC235566-340A-48FC-8605-F2E72D01C54C}" srcOrd="1" destOrd="0" parTransId="{1561F28A-C658-4C0A-9C1B-ECB47BE145CA}" sibTransId="{D0016408-4A8F-4092-AEB2-9CCC79FB218F}"/>
    <dgm:cxn modelId="{111E1181-1829-4D4D-8D4A-58B1F78D0A3C}" type="presOf" srcId="{D27B46F7-787A-4272-907E-3CBF1049B177}" destId="{25980AC4-C7B2-41C0-BD20-F6EFE8D4A99E}" srcOrd="0" destOrd="0" presId="urn:microsoft.com/office/officeart/2005/8/layout/hierarchy3"/>
    <dgm:cxn modelId="{6B29FCAF-35FB-4603-A22B-02429BDBF058}" type="presOf" srcId="{BAC764AF-0824-45EB-B5B2-B4636EAB5755}" destId="{4D67FC7F-98A9-4306-85B8-40CEB0836FAB}" srcOrd="0" destOrd="0" presId="urn:microsoft.com/office/officeart/2005/8/layout/hierarchy3"/>
    <dgm:cxn modelId="{04B3B9EE-81AC-490C-9922-B958625A6E0D}" type="presOf" srcId="{57F050D0-1E37-4394-84EC-E6CB71CB0FCB}" destId="{34EE7F0C-8659-4492-B3CD-3FCCA5DC156A}" srcOrd="1" destOrd="0" presId="urn:microsoft.com/office/officeart/2005/8/layout/hierarchy3"/>
    <dgm:cxn modelId="{B745CD19-2105-46CC-BF03-CCF93F26044B}" type="presOf" srcId="{852D2FFB-BEB7-426A-8324-46650D320142}" destId="{AA5B4269-03C7-467B-A0A4-2CBC579D592A}" srcOrd="0" destOrd="0" presId="urn:microsoft.com/office/officeart/2005/8/layout/hierarchy3"/>
    <dgm:cxn modelId="{2A475956-65E6-4506-BDE4-4DDB9BE24AE1}" type="presOf" srcId="{E073FFAB-24E0-4F4E-8551-136B186566C5}" destId="{CD02B9BA-7B00-4DB8-9BE4-8BE84EA814DF}" srcOrd="0" destOrd="0" presId="urn:microsoft.com/office/officeart/2005/8/layout/hierarchy3"/>
    <dgm:cxn modelId="{57A5FE5D-30F4-4092-9D90-D35E5E536ABA}" srcId="{820F60A4-4601-4661-B9A5-458CA2CF8A88}" destId="{7FF797DD-8E98-4261-A134-A7E2BB96EE42}" srcOrd="0" destOrd="0" parTransId="{E9D0D6DA-E734-4E3F-A5C5-EDEF9AEAE1F2}" sibTransId="{CAE1E061-07C7-4E89-A283-7298CA3413B2}"/>
    <dgm:cxn modelId="{F32C8356-081F-4C0D-8125-1D7049F44BAF}" type="presOf" srcId="{1561F28A-C658-4C0A-9C1B-ECB47BE145CA}" destId="{CF6B0EA4-2C17-4D82-8933-F7CB1A3A29A0}" srcOrd="0" destOrd="0" presId="urn:microsoft.com/office/officeart/2005/8/layout/hierarchy3"/>
    <dgm:cxn modelId="{BD20240F-078F-4BF8-AE53-E6134C638301}" srcId="{BB992078-512A-4C5F-8554-CE8BF23D4162}" destId="{BAC764AF-0824-45EB-B5B2-B4636EAB5755}" srcOrd="0" destOrd="0" parTransId="{8D19F34B-0E10-424A-9ACB-6F69FA0E44AB}" sibTransId="{8E008B57-089F-4BF9-80EA-F2AF8E833EB4}"/>
    <dgm:cxn modelId="{F15A2801-B06E-49DF-9ED6-471187F31AC1}" type="presOf" srcId="{26A6C980-B4AD-4014-90BF-EC0BB48B8378}" destId="{95047C22-4C92-4506-9D47-8D2EBBDF2A0B}" srcOrd="0" destOrd="0" presId="urn:microsoft.com/office/officeart/2005/8/layout/hierarchy3"/>
    <dgm:cxn modelId="{3623F00F-7CF8-4003-99BC-755B56667C22}" type="presOf" srcId="{7FF797DD-8E98-4261-A134-A7E2BB96EE42}" destId="{C95C19EE-875D-4A49-85FF-0160931E88C3}" srcOrd="0" destOrd="0" presId="urn:microsoft.com/office/officeart/2005/8/layout/hierarchy3"/>
    <dgm:cxn modelId="{5B965274-95CF-4242-BE48-700BBAA55416}" srcId="{798631F1-C325-4A1C-8A86-75376C88DDA0}" destId="{57F050D0-1E37-4394-84EC-E6CB71CB0FCB}" srcOrd="2" destOrd="0" parTransId="{163C1E76-7C15-4496-BFC3-6F8929BE762C}" sibTransId="{85E0BEB2-2143-4AB7-89C8-50DC6F730362}"/>
    <dgm:cxn modelId="{E57AB073-3BCC-44A9-81CE-D0E52C6CF495}" type="presOf" srcId="{A4F01DC8-88D5-48AC-9436-AC14A6E304E8}" destId="{89C128F3-BAE2-4240-9A1A-DCFA89A1F254}" srcOrd="0" destOrd="0" presId="urn:microsoft.com/office/officeart/2005/8/layout/hierarchy3"/>
    <dgm:cxn modelId="{BFE77AD1-A924-4DD2-8BD9-62F478E93DC7}" type="presOf" srcId="{697967B9-1286-45E8-97B4-CB539B1817DB}" destId="{DC7BF560-25C9-4FE8-8B15-4FB3F1ED6C1F}" srcOrd="0" destOrd="0" presId="urn:microsoft.com/office/officeart/2005/8/layout/hierarchy3"/>
    <dgm:cxn modelId="{59FD6FA6-394C-4B88-89E6-7A1B1135FAEE}" type="presOf" srcId="{039A1994-D0AA-4479-929C-74F16CE8A5F5}" destId="{507294CC-E88F-4713-B244-D08D6D278CEA}" srcOrd="0" destOrd="0" presId="urn:microsoft.com/office/officeart/2005/8/layout/hierarchy3"/>
    <dgm:cxn modelId="{B50B0A69-98F6-43A9-8606-45C04089FEC5}" type="presOf" srcId="{38A1838F-5569-42E8-9A82-CC554AFEF89A}" destId="{D2ED3719-A15E-4A8F-BABC-04F6FB67C25E}" srcOrd="0" destOrd="0" presId="urn:microsoft.com/office/officeart/2005/8/layout/hierarchy3"/>
    <dgm:cxn modelId="{906DBE65-4DC2-454F-9AF4-A7E4C74FE121}" type="presOf" srcId="{8D19F34B-0E10-424A-9ACB-6F69FA0E44AB}" destId="{7536BE00-DEDF-4D09-8716-07ADD0C7A2F7}" srcOrd="0" destOrd="0" presId="urn:microsoft.com/office/officeart/2005/8/layout/hierarchy3"/>
    <dgm:cxn modelId="{1723CDC1-7331-4095-BAF5-B3D5F57630C8}" srcId="{57F050D0-1E37-4394-84EC-E6CB71CB0FCB}" destId="{38A1838F-5569-42E8-9A82-CC554AFEF89A}" srcOrd="0" destOrd="0" parTransId="{887597E8-333F-47DA-825F-54DCE6F52BAA}" sibTransId="{72D5FB65-9C41-411F-B4BE-DAAD44A9DECE}"/>
    <dgm:cxn modelId="{855DF8A3-7282-4AF4-BE49-3A8E697BA1C8}" srcId="{BB992078-512A-4C5F-8554-CE8BF23D4162}" destId="{F16BBBAD-673B-4E5E-95D7-75C13CE02B66}" srcOrd="3" destOrd="0" parTransId="{815D6BCD-B28D-47BE-854B-838A572EE485}" sibTransId="{DCE6270E-BC83-48F2-BE73-69A599439FCC}"/>
    <dgm:cxn modelId="{88ECAB03-04C5-49F2-A89A-A82620262311}" srcId="{BB992078-512A-4C5F-8554-CE8BF23D4162}" destId="{0EC5DB84-38F8-4D3F-A012-0362D2CE8AF9}" srcOrd="4" destOrd="0" parTransId="{B47BAED3-792D-4486-9EB8-5A9ECD1FDC9C}" sibTransId="{43093BAD-A117-4B59-880D-7D71C56CA4E3}"/>
    <dgm:cxn modelId="{2865E1CE-9A47-4872-B531-12D120145490}" type="presOf" srcId="{0E31F5CD-D3EF-4EDA-83CA-7DBC4892AC75}" destId="{3E186854-1006-48F7-8620-1517AB98BDF0}" srcOrd="0" destOrd="0" presId="urn:microsoft.com/office/officeart/2005/8/layout/hierarchy3"/>
    <dgm:cxn modelId="{22E3ABFD-EFB0-4533-A17B-F861ED344E27}" type="presOf" srcId="{798631F1-C325-4A1C-8A86-75376C88DDA0}" destId="{29191ED0-2546-42AD-9269-8A30684C54B0}" srcOrd="0" destOrd="0" presId="urn:microsoft.com/office/officeart/2005/8/layout/hierarchy3"/>
    <dgm:cxn modelId="{434F5035-91F8-49EA-9902-55AED93C904E}" type="presOf" srcId="{5EB47F6A-BF80-4E11-BB5D-5D46A544A2BF}" destId="{C6B17CAC-7165-4685-AC6A-D1664A690750}" srcOrd="0" destOrd="0" presId="urn:microsoft.com/office/officeart/2005/8/layout/hierarchy3"/>
    <dgm:cxn modelId="{D574C53C-2EBC-4BAD-8064-B4C40A839A9C}" type="presOf" srcId="{C5306B90-1F77-42AA-8E43-2D95463FF9AD}" destId="{F0AB73C3-CFF5-4428-878C-DD2534E74977}" srcOrd="0" destOrd="0" presId="urn:microsoft.com/office/officeart/2005/8/layout/hierarchy3"/>
    <dgm:cxn modelId="{0CFFDD86-0F34-41D4-865E-23CDA2FD8D57}" type="presOf" srcId="{B835BF02-9342-4935-9DB6-2C8AC3DDE510}" destId="{3EC0CE19-79DE-4AED-8E35-B63036252613}" srcOrd="0" destOrd="0" presId="urn:microsoft.com/office/officeart/2005/8/layout/hierarchy3"/>
    <dgm:cxn modelId="{E0D76C5F-AFCF-445B-8623-BF732AD87E12}" type="presOf" srcId="{FE5672A9-7EF7-455A-B744-FEC4F6FB2AF0}" destId="{A02375F4-6FBD-4047-8B4D-A84C4CF5B4E0}" srcOrd="0" destOrd="0" presId="urn:microsoft.com/office/officeart/2005/8/layout/hierarchy3"/>
    <dgm:cxn modelId="{D54E6BFF-5BC7-4A1E-90A9-56BC92DE1EE9}" type="presOf" srcId="{C6481FAB-10D4-44C6-802B-14496CBE88EB}" destId="{AD6518C7-93B0-436B-9074-A8B010E13C28}" srcOrd="0" destOrd="0" presId="urn:microsoft.com/office/officeart/2005/8/layout/hierarchy3"/>
    <dgm:cxn modelId="{F930B8D1-AAE6-4936-A61B-BE7D51A0560E}" srcId="{57F050D0-1E37-4394-84EC-E6CB71CB0FCB}" destId="{C6481FAB-10D4-44C6-802B-14496CBE88EB}" srcOrd="4" destOrd="0" parTransId="{26A6C980-B4AD-4014-90BF-EC0BB48B8378}" sibTransId="{134523B6-1E5E-461C-8D77-171DDECF1F11}"/>
    <dgm:cxn modelId="{8F8D7408-9C02-4791-A7C6-7A87496EE019}" srcId="{798631F1-C325-4A1C-8A86-75376C88DDA0}" destId="{820F60A4-4601-4661-B9A5-458CA2CF8A88}" srcOrd="0" destOrd="0" parTransId="{926FE703-8293-47A5-988F-24DB435D3A9E}" sibTransId="{AEA4F962-173E-47E5-8296-171D495CB6CE}"/>
    <dgm:cxn modelId="{A43927A1-EDDC-451B-BA83-481618D49878}" type="presOf" srcId="{E9D0D6DA-E734-4E3F-A5C5-EDEF9AEAE1F2}" destId="{2C39A192-E460-4A34-AD41-3FF70F43E107}" srcOrd="0" destOrd="0" presId="urn:microsoft.com/office/officeart/2005/8/layout/hierarchy3"/>
    <dgm:cxn modelId="{A2EF85D4-0B35-453A-8315-6A9BC7CA0186}" type="presOf" srcId="{BB992078-512A-4C5F-8554-CE8BF23D4162}" destId="{97CA72BA-79FF-484A-B483-28A834EF7DCE}" srcOrd="0" destOrd="0" presId="urn:microsoft.com/office/officeart/2005/8/layout/hierarchy3"/>
    <dgm:cxn modelId="{C1AB35B5-12AB-400D-AB08-6F0B8C1590ED}" type="presOf" srcId="{820F60A4-4601-4661-B9A5-458CA2CF8A88}" destId="{509E5BC2-83A9-4F4D-8F9F-A77855ADC74E}" srcOrd="1" destOrd="0" presId="urn:microsoft.com/office/officeart/2005/8/layout/hierarchy3"/>
    <dgm:cxn modelId="{62108E11-DDBF-4A4C-8429-1998C430C652}" srcId="{57F050D0-1E37-4394-84EC-E6CB71CB0FCB}" destId="{FAC29E0B-3C80-4C1E-B5A1-9DD45E9794E2}" srcOrd="1" destOrd="0" parTransId="{5EB47F6A-BF80-4E11-BB5D-5D46A544A2BF}" sibTransId="{47140350-AAA7-48BB-826B-8E26A95E9A68}"/>
    <dgm:cxn modelId="{C58374BD-4418-408D-BB73-AC9DEC65BD2D}" type="presOf" srcId="{E3D8C729-EB4A-4ED8-B032-D9CE87C783C9}" destId="{B674BD55-29E5-4C64-8ACE-AF402F4DDC3A}" srcOrd="0" destOrd="0" presId="urn:microsoft.com/office/officeart/2005/8/layout/hierarchy3"/>
    <dgm:cxn modelId="{D6ED4E80-735C-4FA5-9EB7-8C0E8B556E48}" type="presOf" srcId="{F16BBBAD-673B-4E5E-95D7-75C13CE02B66}" destId="{53B5885A-07EC-4BBB-B87B-F6A074AF5123}" srcOrd="0" destOrd="0" presId="urn:microsoft.com/office/officeart/2005/8/layout/hierarchy3"/>
    <dgm:cxn modelId="{1D33B6A6-2CE1-4837-ADEE-2552F8FE19E3}" type="presParOf" srcId="{29191ED0-2546-42AD-9269-8A30684C54B0}" destId="{8020250E-0757-41DE-9632-906B923974FA}" srcOrd="0" destOrd="0" presId="urn:microsoft.com/office/officeart/2005/8/layout/hierarchy3"/>
    <dgm:cxn modelId="{55595522-BB15-4F05-A451-3A1CB9D069C2}" type="presParOf" srcId="{8020250E-0757-41DE-9632-906B923974FA}" destId="{44A3F13E-0F66-4FB3-A324-62A2953E1EDD}" srcOrd="0" destOrd="0" presId="urn:microsoft.com/office/officeart/2005/8/layout/hierarchy3"/>
    <dgm:cxn modelId="{20352C01-D815-42E9-A915-04B05ABB0656}" type="presParOf" srcId="{44A3F13E-0F66-4FB3-A324-62A2953E1EDD}" destId="{87F35336-2C37-4F49-8A02-D7D651ACB9EA}" srcOrd="0" destOrd="0" presId="urn:microsoft.com/office/officeart/2005/8/layout/hierarchy3"/>
    <dgm:cxn modelId="{9BC6CD0C-06E7-45A7-ADD6-22B74F35DB79}" type="presParOf" srcId="{44A3F13E-0F66-4FB3-A324-62A2953E1EDD}" destId="{509E5BC2-83A9-4F4D-8F9F-A77855ADC74E}" srcOrd="1" destOrd="0" presId="urn:microsoft.com/office/officeart/2005/8/layout/hierarchy3"/>
    <dgm:cxn modelId="{1D7960A0-4669-49D7-B7AC-E31E4AC24547}" type="presParOf" srcId="{8020250E-0757-41DE-9632-906B923974FA}" destId="{6AFD6294-D002-4642-9EF1-81340F0075A7}" srcOrd="1" destOrd="0" presId="urn:microsoft.com/office/officeart/2005/8/layout/hierarchy3"/>
    <dgm:cxn modelId="{A3332DE9-C218-4EFB-8005-E901D4D2D1C8}" type="presParOf" srcId="{6AFD6294-D002-4642-9EF1-81340F0075A7}" destId="{2C39A192-E460-4A34-AD41-3FF70F43E107}" srcOrd="0" destOrd="0" presId="urn:microsoft.com/office/officeart/2005/8/layout/hierarchy3"/>
    <dgm:cxn modelId="{52103463-CBB7-4236-99BA-F2AA0AA0ED91}" type="presParOf" srcId="{6AFD6294-D002-4642-9EF1-81340F0075A7}" destId="{C95C19EE-875D-4A49-85FF-0160931E88C3}" srcOrd="1" destOrd="0" presId="urn:microsoft.com/office/officeart/2005/8/layout/hierarchy3"/>
    <dgm:cxn modelId="{F55D5FC9-51BF-4FE8-996B-93FA3731C2F1}" type="presParOf" srcId="{6AFD6294-D002-4642-9EF1-81340F0075A7}" destId="{CF6B0EA4-2C17-4D82-8933-F7CB1A3A29A0}" srcOrd="2" destOrd="0" presId="urn:microsoft.com/office/officeart/2005/8/layout/hierarchy3"/>
    <dgm:cxn modelId="{379F02CE-E360-4F64-85F5-D8AA6EABC125}" type="presParOf" srcId="{6AFD6294-D002-4642-9EF1-81340F0075A7}" destId="{74EBA803-28F8-49EC-81F6-A04EAEBB68D0}" srcOrd="3" destOrd="0" presId="urn:microsoft.com/office/officeart/2005/8/layout/hierarchy3"/>
    <dgm:cxn modelId="{2CF43CD4-F84F-4D59-9545-539741647736}" type="presParOf" srcId="{6AFD6294-D002-4642-9EF1-81340F0075A7}" destId="{AA5B4269-03C7-467B-A0A4-2CBC579D592A}" srcOrd="4" destOrd="0" presId="urn:microsoft.com/office/officeart/2005/8/layout/hierarchy3"/>
    <dgm:cxn modelId="{013BA338-F3F6-4CC9-A1F1-50BC26BCFE8B}" type="presParOf" srcId="{6AFD6294-D002-4642-9EF1-81340F0075A7}" destId="{F0AB73C3-CFF5-4428-878C-DD2534E74977}" srcOrd="5" destOrd="0" presId="urn:microsoft.com/office/officeart/2005/8/layout/hierarchy3"/>
    <dgm:cxn modelId="{01732B71-FE8E-496A-941E-605CA540D938}" type="presParOf" srcId="{6AFD6294-D002-4642-9EF1-81340F0075A7}" destId="{1F67D9D4-11AF-4E9A-922B-F74CF844BE78}" srcOrd="6" destOrd="0" presId="urn:microsoft.com/office/officeart/2005/8/layout/hierarchy3"/>
    <dgm:cxn modelId="{CCFCA826-2D63-4F42-9F34-096D0CA581B6}" type="presParOf" srcId="{6AFD6294-D002-4642-9EF1-81340F0075A7}" destId="{A02375F4-6FBD-4047-8B4D-A84C4CF5B4E0}" srcOrd="7" destOrd="0" presId="urn:microsoft.com/office/officeart/2005/8/layout/hierarchy3"/>
    <dgm:cxn modelId="{1761D033-3C1B-4D9C-A5B3-DBEC1F914EB7}" type="presParOf" srcId="{6AFD6294-D002-4642-9EF1-81340F0075A7}" destId="{25980AC4-C7B2-41C0-BD20-F6EFE8D4A99E}" srcOrd="8" destOrd="0" presId="urn:microsoft.com/office/officeart/2005/8/layout/hierarchy3"/>
    <dgm:cxn modelId="{1C53CA0B-0E7B-4716-90C4-4641F4073645}" type="presParOf" srcId="{6AFD6294-D002-4642-9EF1-81340F0075A7}" destId="{3EC0CE19-79DE-4AED-8E35-B63036252613}" srcOrd="9" destOrd="0" presId="urn:microsoft.com/office/officeart/2005/8/layout/hierarchy3"/>
    <dgm:cxn modelId="{936C6E51-F4A1-4E25-9F91-0892AA39165A}" type="presParOf" srcId="{29191ED0-2546-42AD-9269-8A30684C54B0}" destId="{27D7CEE4-32AD-4198-A81F-BED584A921A5}" srcOrd="1" destOrd="0" presId="urn:microsoft.com/office/officeart/2005/8/layout/hierarchy3"/>
    <dgm:cxn modelId="{E4368627-23F8-4AFA-A498-53B5CB62DD1C}" type="presParOf" srcId="{27D7CEE4-32AD-4198-A81F-BED584A921A5}" destId="{FFE36B9A-EEE5-4133-967F-A29906D83E87}" srcOrd="0" destOrd="0" presId="urn:microsoft.com/office/officeart/2005/8/layout/hierarchy3"/>
    <dgm:cxn modelId="{7F99A282-D4D5-45F0-823C-E00AB4747841}" type="presParOf" srcId="{FFE36B9A-EEE5-4133-967F-A29906D83E87}" destId="{97CA72BA-79FF-484A-B483-28A834EF7DCE}" srcOrd="0" destOrd="0" presId="urn:microsoft.com/office/officeart/2005/8/layout/hierarchy3"/>
    <dgm:cxn modelId="{4E4BBED6-3D1E-4EE2-BF2E-5E247BC0B16C}" type="presParOf" srcId="{FFE36B9A-EEE5-4133-967F-A29906D83E87}" destId="{55DC0B86-51B0-4B79-A393-08021E815FF0}" srcOrd="1" destOrd="0" presId="urn:microsoft.com/office/officeart/2005/8/layout/hierarchy3"/>
    <dgm:cxn modelId="{D7422D52-D7B9-492D-B66D-54D099ABEC0F}" type="presParOf" srcId="{27D7CEE4-32AD-4198-A81F-BED584A921A5}" destId="{53FF4583-BA30-4451-9ADF-B32089E9AF4F}" srcOrd="1" destOrd="0" presId="urn:microsoft.com/office/officeart/2005/8/layout/hierarchy3"/>
    <dgm:cxn modelId="{9D56D4B4-5B12-42B5-B927-3B4E7BED72E1}" type="presParOf" srcId="{53FF4583-BA30-4451-9ADF-B32089E9AF4F}" destId="{7536BE00-DEDF-4D09-8716-07ADD0C7A2F7}" srcOrd="0" destOrd="0" presId="urn:microsoft.com/office/officeart/2005/8/layout/hierarchy3"/>
    <dgm:cxn modelId="{A8227C6D-8D97-48B5-B22B-03803620C29F}" type="presParOf" srcId="{53FF4583-BA30-4451-9ADF-B32089E9AF4F}" destId="{4D67FC7F-98A9-4306-85B8-40CEB0836FAB}" srcOrd="1" destOrd="0" presId="urn:microsoft.com/office/officeart/2005/8/layout/hierarchy3"/>
    <dgm:cxn modelId="{02727D0D-4977-43FD-A80A-42A0E04B1143}" type="presParOf" srcId="{53FF4583-BA30-4451-9ADF-B32089E9AF4F}" destId="{B674BD55-29E5-4C64-8ACE-AF402F4DDC3A}" srcOrd="2" destOrd="0" presId="urn:microsoft.com/office/officeart/2005/8/layout/hierarchy3"/>
    <dgm:cxn modelId="{0BB3D345-E0A8-4C85-8760-742642789A9A}" type="presParOf" srcId="{53FF4583-BA30-4451-9ADF-B32089E9AF4F}" destId="{507294CC-E88F-4713-B244-D08D6D278CEA}" srcOrd="3" destOrd="0" presId="urn:microsoft.com/office/officeart/2005/8/layout/hierarchy3"/>
    <dgm:cxn modelId="{0F5DDDA5-437D-4209-88A9-779646F1D6D4}" type="presParOf" srcId="{53FF4583-BA30-4451-9ADF-B32089E9AF4F}" destId="{3E186854-1006-48F7-8620-1517AB98BDF0}" srcOrd="4" destOrd="0" presId="urn:microsoft.com/office/officeart/2005/8/layout/hierarchy3"/>
    <dgm:cxn modelId="{E8511496-86BC-434C-BBAD-3A6969C92989}" type="presParOf" srcId="{53FF4583-BA30-4451-9ADF-B32089E9AF4F}" destId="{CD02B9BA-7B00-4DB8-9BE4-8BE84EA814DF}" srcOrd="5" destOrd="0" presId="urn:microsoft.com/office/officeart/2005/8/layout/hierarchy3"/>
    <dgm:cxn modelId="{33E46773-88E3-4B10-9239-CDF76CA6C7BC}" type="presParOf" srcId="{53FF4583-BA30-4451-9ADF-B32089E9AF4F}" destId="{B031DE71-20A5-49A5-A30F-CB83513B70C3}" srcOrd="6" destOrd="0" presId="urn:microsoft.com/office/officeart/2005/8/layout/hierarchy3"/>
    <dgm:cxn modelId="{B670E6A3-C962-4867-8FD0-1E172209C48E}" type="presParOf" srcId="{53FF4583-BA30-4451-9ADF-B32089E9AF4F}" destId="{53B5885A-07EC-4BBB-B87B-F6A074AF5123}" srcOrd="7" destOrd="0" presId="urn:microsoft.com/office/officeart/2005/8/layout/hierarchy3"/>
    <dgm:cxn modelId="{349C93D6-EC26-4968-A89C-3941D09B2AE4}" type="presParOf" srcId="{53FF4583-BA30-4451-9ADF-B32089E9AF4F}" destId="{1FCC74AE-B17D-40F2-B9BD-B9EEE18E5814}" srcOrd="8" destOrd="0" presId="urn:microsoft.com/office/officeart/2005/8/layout/hierarchy3"/>
    <dgm:cxn modelId="{1B3BCB25-E754-4A5D-B5F8-EE7A37365835}" type="presParOf" srcId="{53FF4583-BA30-4451-9ADF-B32089E9AF4F}" destId="{51A932E3-7983-45F9-BCB0-AC8CF6EED31A}" srcOrd="9" destOrd="0" presId="urn:microsoft.com/office/officeart/2005/8/layout/hierarchy3"/>
    <dgm:cxn modelId="{BE0C0A60-16DC-41AC-8979-D024BEBE4758}" type="presParOf" srcId="{29191ED0-2546-42AD-9269-8A30684C54B0}" destId="{267EF10B-BBF6-431E-86D0-D2E53723784E}" srcOrd="2" destOrd="0" presId="urn:microsoft.com/office/officeart/2005/8/layout/hierarchy3"/>
    <dgm:cxn modelId="{9A67BCC5-6451-49F5-8DB2-BA396972433C}" type="presParOf" srcId="{267EF10B-BBF6-431E-86D0-D2E53723784E}" destId="{E637A07A-948A-47A5-B5AC-8F8EE2638172}" srcOrd="0" destOrd="0" presId="urn:microsoft.com/office/officeart/2005/8/layout/hierarchy3"/>
    <dgm:cxn modelId="{7E8A34B9-E71B-4928-A3A7-033B5D05BCCB}" type="presParOf" srcId="{E637A07A-948A-47A5-B5AC-8F8EE2638172}" destId="{4A037B85-E0F1-4399-B751-7315F8256BA0}" srcOrd="0" destOrd="0" presId="urn:microsoft.com/office/officeart/2005/8/layout/hierarchy3"/>
    <dgm:cxn modelId="{7885F6FE-0BCC-4E83-8742-E8F767569EB4}" type="presParOf" srcId="{E637A07A-948A-47A5-B5AC-8F8EE2638172}" destId="{34EE7F0C-8659-4492-B3CD-3FCCA5DC156A}" srcOrd="1" destOrd="0" presId="urn:microsoft.com/office/officeart/2005/8/layout/hierarchy3"/>
    <dgm:cxn modelId="{404EC599-3630-4982-9BBF-047E66BD8E96}" type="presParOf" srcId="{267EF10B-BBF6-431E-86D0-D2E53723784E}" destId="{3660C32F-3FB3-437C-917A-53DB45A9A93F}" srcOrd="1" destOrd="0" presId="urn:microsoft.com/office/officeart/2005/8/layout/hierarchy3"/>
    <dgm:cxn modelId="{0DB2804F-6CBF-481F-B607-5A075F1C74F1}" type="presParOf" srcId="{3660C32F-3FB3-437C-917A-53DB45A9A93F}" destId="{E3DD0B41-77B3-4CB1-BFF6-0E173D4F77E7}" srcOrd="0" destOrd="0" presId="urn:microsoft.com/office/officeart/2005/8/layout/hierarchy3"/>
    <dgm:cxn modelId="{85F2D971-B05E-4867-9825-73B111FB0802}" type="presParOf" srcId="{3660C32F-3FB3-437C-917A-53DB45A9A93F}" destId="{D2ED3719-A15E-4A8F-BABC-04F6FB67C25E}" srcOrd="1" destOrd="0" presId="urn:microsoft.com/office/officeart/2005/8/layout/hierarchy3"/>
    <dgm:cxn modelId="{260F58B7-B2C9-4C36-8E05-61B91912EAF1}" type="presParOf" srcId="{3660C32F-3FB3-437C-917A-53DB45A9A93F}" destId="{C6B17CAC-7165-4685-AC6A-D1664A690750}" srcOrd="2" destOrd="0" presId="urn:microsoft.com/office/officeart/2005/8/layout/hierarchy3"/>
    <dgm:cxn modelId="{78B03D72-1C57-4520-B166-6A240B9E42FE}" type="presParOf" srcId="{3660C32F-3FB3-437C-917A-53DB45A9A93F}" destId="{844204E1-88B3-4408-ADCD-011D3C5C79C4}" srcOrd="3" destOrd="0" presId="urn:microsoft.com/office/officeart/2005/8/layout/hierarchy3"/>
    <dgm:cxn modelId="{8B450108-900A-4AEC-B263-D671EAE03DF0}" type="presParOf" srcId="{3660C32F-3FB3-437C-917A-53DB45A9A93F}" destId="{DC7BF560-25C9-4FE8-8B15-4FB3F1ED6C1F}" srcOrd="4" destOrd="0" presId="urn:microsoft.com/office/officeart/2005/8/layout/hierarchy3"/>
    <dgm:cxn modelId="{615A623E-C28B-49EC-BFC3-A77AC845B825}" type="presParOf" srcId="{3660C32F-3FB3-437C-917A-53DB45A9A93F}" destId="{89C128F3-BAE2-4240-9A1A-DCFA89A1F254}" srcOrd="5" destOrd="0" presId="urn:microsoft.com/office/officeart/2005/8/layout/hierarchy3"/>
    <dgm:cxn modelId="{5AC9DD1A-B4EE-4D9D-BB22-DD76B98685FE}" type="presParOf" srcId="{3660C32F-3FB3-437C-917A-53DB45A9A93F}" destId="{A608687D-3BA8-472A-A21E-CE88C657C676}" srcOrd="6" destOrd="0" presId="urn:microsoft.com/office/officeart/2005/8/layout/hierarchy3"/>
    <dgm:cxn modelId="{AD84932C-1CFD-4B8B-B5C1-84CBB48D07C8}" type="presParOf" srcId="{3660C32F-3FB3-437C-917A-53DB45A9A93F}" destId="{A69D4D4D-F7DB-4B54-9E1C-29B105CE6434}" srcOrd="7" destOrd="0" presId="urn:microsoft.com/office/officeart/2005/8/layout/hierarchy3"/>
    <dgm:cxn modelId="{882E0DE8-F205-4E24-AD95-AF54461913BA}" type="presParOf" srcId="{3660C32F-3FB3-437C-917A-53DB45A9A93F}" destId="{95047C22-4C92-4506-9D47-8D2EBBDF2A0B}" srcOrd="8" destOrd="0" presId="urn:microsoft.com/office/officeart/2005/8/layout/hierarchy3"/>
    <dgm:cxn modelId="{C93A2547-23C1-41CA-BE9D-BB91F7F78DE9}" type="presParOf" srcId="{3660C32F-3FB3-437C-917A-53DB45A9A93F}" destId="{AD6518C7-93B0-436B-9074-A8B010E13C28}"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FEF80E-D5B1-4C19-BB34-83794E957D9C}"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F15B80D1-92C3-4119-9901-6847AA8EFE43}">
      <dgm:prSet phldrT="[Text]" custT="1"/>
      <dgm:spPr/>
      <dgm:t>
        <a:bodyPr/>
        <a:lstStyle/>
        <a:p>
          <a:r>
            <a:rPr lang="en-US" sz="1400" dirty="0" smtClean="0"/>
            <a:t>All Injury Principal Diagnosis E-Codes</a:t>
          </a:r>
          <a:endParaRPr lang="en-US" sz="1400" dirty="0"/>
        </a:p>
      </dgm:t>
    </dgm:pt>
    <dgm:pt modelId="{03EC4462-D979-47B8-99CC-517579212031}" type="parTrans" cxnId="{2B942D03-49CE-456A-B23C-E403F1EEB2A1}">
      <dgm:prSet/>
      <dgm:spPr/>
      <dgm:t>
        <a:bodyPr/>
        <a:lstStyle/>
        <a:p>
          <a:endParaRPr lang="en-US"/>
        </a:p>
      </dgm:t>
    </dgm:pt>
    <dgm:pt modelId="{A7638A3B-7214-4244-A108-192C3D8BE989}" type="sibTrans" cxnId="{2B942D03-49CE-456A-B23C-E403F1EEB2A1}">
      <dgm:prSet/>
      <dgm:spPr/>
      <dgm:t>
        <a:bodyPr/>
        <a:lstStyle/>
        <a:p>
          <a:endParaRPr lang="en-US"/>
        </a:p>
      </dgm:t>
    </dgm:pt>
    <dgm:pt modelId="{E1E17835-4174-46C2-988F-B60B1E183CDB}">
      <dgm:prSet phldrT="[Text]" custT="1"/>
      <dgm:spPr/>
      <dgm:t>
        <a:bodyPr/>
        <a:lstStyle/>
        <a:p>
          <a:r>
            <a:rPr lang="en-US" sz="1400" dirty="0" smtClean="0"/>
            <a:t>8.7% have an E-Code in the Dedicated </a:t>
          </a:r>
          <a:r>
            <a:rPr lang="en-US" sz="1400" b="1" dirty="0" smtClean="0"/>
            <a:t>E-Code Field (MC040)</a:t>
          </a:r>
          <a:endParaRPr lang="en-US" sz="1400" dirty="0"/>
        </a:p>
      </dgm:t>
    </dgm:pt>
    <dgm:pt modelId="{F94E7D19-F315-40D2-8697-93E5A0A9459C}" type="parTrans" cxnId="{F0DB57B1-E18B-4327-B464-037732BEC663}">
      <dgm:prSet/>
      <dgm:spPr/>
      <dgm:t>
        <a:bodyPr/>
        <a:lstStyle/>
        <a:p>
          <a:endParaRPr lang="en-US"/>
        </a:p>
      </dgm:t>
    </dgm:pt>
    <dgm:pt modelId="{18491B51-FA67-4B37-9E7E-4B3FC4822A70}" type="sibTrans" cxnId="{F0DB57B1-E18B-4327-B464-037732BEC663}">
      <dgm:prSet/>
      <dgm:spPr/>
      <dgm:t>
        <a:bodyPr/>
        <a:lstStyle/>
        <a:p>
          <a:endParaRPr lang="en-US"/>
        </a:p>
      </dgm:t>
    </dgm:pt>
    <dgm:pt modelId="{A3A7157B-8C88-4F53-9441-3AF1491EA990}">
      <dgm:prSet phldrT="[Text]" custT="1"/>
      <dgm:spPr/>
      <dgm:t>
        <a:bodyPr/>
        <a:lstStyle/>
        <a:p>
          <a:r>
            <a:rPr lang="en-US" sz="1400" dirty="0" smtClean="0"/>
            <a:t>Accident Related Injury        E-Codes</a:t>
          </a:r>
          <a:endParaRPr lang="en-US" sz="1400" dirty="0"/>
        </a:p>
      </dgm:t>
    </dgm:pt>
    <dgm:pt modelId="{43623D78-C366-4923-A0A5-B33D97F9B2AE}" type="parTrans" cxnId="{3F037F3A-931B-47C9-9026-229239325CF0}">
      <dgm:prSet/>
      <dgm:spPr/>
      <dgm:t>
        <a:bodyPr/>
        <a:lstStyle/>
        <a:p>
          <a:endParaRPr lang="en-US"/>
        </a:p>
      </dgm:t>
    </dgm:pt>
    <dgm:pt modelId="{F976CB31-02DE-4896-A43A-88BE58770F74}" type="sibTrans" cxnId="{3F037F3A-931B-47C9-9026-229239325CF0}">
      <dgm:prSet/>
      <dgm:spPr/>
      <dgm:t>
        <a:bodyPr/>
        <a:lstStyle/>
        <a:p>
          <a:endParaRPr lang="en-US"/>
        </a:p>
      </dgm:t>
    </dgm:pt>
    <dgm:pt modelId="{F637F9B1-858F-4781-A27D-20C9F9504520}">
      <dgm:prSet phldrT="[Text]" custT="1"/>
      <dgm:spPr/>
      <dgm:t>
        <a:bodyPr/>
        <a:lstStyle/>
        <a:p>
          <a:r>
            <a:rPr lang="en-US" sz="1400" dirty="0" smtClean="0"/>
            <a:t>10% of All Injury Principal Diagnoses have Yes (Code 1) for </a:t>
          </a:r>
          <a:r>
            <a:rPr lang="en-US" sz="1400" b="1" dirty="0" smtClean="0"/>
            <a:t>Accident Indicator (MC126)</a:t>
          </a:r>
          <a:endParaRPr lang="en-US" sz="1400" dirty="0"/>
        </a:p>
      </dgm:t>
    </dgm:pt>
    <dgm:pt modelId="{D890AE75-41FB-48BA-8259-D27930AD0FC8}" type="parTrans" cxnId="{1B821DED-CC65-469A-A531-427C512D50F3}">
      <dgm:prSet/>
      <dgm:spPr/>
      <dgm:t>
        <a:bodyPr/>
        <a:lstStyle/>
        <a:p>
          <a:endParaRPr lang="en-US"/>
        </a:p>
      </dgm:t>
    </dgm:pt>
    <dgm:pt modelId="{B5FCEAD0-8B3C-43F8-BDA4-680055FB94D4}" type="sibTrans" cxnId="{1B821DED-CC65-469A-A531-427C512D50F3}">
      <dgm:prSet/>
      <dgm:spPr/>
      <dgm:t>
        <a:bodyPr/>
        <a:lstStyle/>
        <a:p>
          <a:endParaRPr lang="en-US"/>
        </a:p>
      </dgm:t>
    </dgm:pt>
    <dgm:pt modelId="{F2FC605D-E1C8-4BD4-A171-557463F165DA}">
      <dgm:prSet custT="1"/>
      <dgm:spPr/>
      <dgm:t>
        <a:bodyPr/>
        <a:lstStyle/>
        <a:p>
          <a:r>
            <a:rPr lang="en-US" sz="1400" dirty="0" smtClean="0"/>
            <a:t>3% have an E-Code populating an </a:t>
          </a:r>
          <a:r>
            <a:rPr lang="en-US" sz="1400" b="1" dirty="0" smtClean="0"/>
            <a:t>Other Diagnosis Code Field</a:t>
          </a:r>
        </a:p>
      </dgm:t>
    </dgm:pt>
    <dgm:pt modelId="{3E7ADE58-CA8F-47E1-8378-B67CB26673B2}" type="parTrans" cxnId="{4C72AB6E-2726-42E2-9A39-CFAFC0FF675A}">
      <dgm:prSet/>
      <dgm:spPr/>
      <dgm:t>
        <a:bodyPr/>
        <a:lstStyle/>
        <a:p>
          <a:endParaRPr lang="en-US"/>
        </a:p>
      </dgm:t>
    </dgm:pt>
    <dgm:pt modelId="{81F9FA93-1CCB-424B-BB46-606BD3C140B8}" type="sibTrans" cxnId="{4C72AB6E-2726-42E2-9A39-CFAFC0FF675A}">
      <dgm:prSet/>
      <dgm:spPr/>
      <dgm:t>
        <a:bodyPr/>
        <a:lstStyle/>
        <a:p>
          <a:endParaRPr lang="en-US"/>
        </a:p>
      </dgm:t>
    </dgm:pt>
    <dgm:pt modelId="{9E52518E-2CB3-4667-9199-C20D8BB1EBF5}">
      <dgm:prSet custT="1"/>
      <dgm:spPr/>
      <dgm:t>
        <a:bodyPr/>
        <a:lstStyle/>
        <a:p>
          <a:r>
            <a:rPr lang="en-US" sz="1400" dirty="0" smtClean="0"/>
            <a:t>11.7%  of  all APCD Injury Principal Diagnosis Claim Lines have an accompanying E-Code</a:t>
          </a:r>
          <a:endParaRPr lang="en-US" sz="1400" dirty="0"/>
        </a:p>
      </dgm:t>
    </dgm:pt>
    <dgm:pt modelId="{59081025-4C7D-47B5-A1FD-CF47956E5AD9}" type="parTrans" cxnId="{286BB37A-6BE7-4D7B-B911-6086891E363C}">
      <dgm:prSet/>
      <dgm:spPr/>
      <dgm:t>
        <a:bodyPr/>
        <a:lstStyle/>
        <a:p>
          <a:endParaRPr lang="en-US"/>
        </a:p>
      </dgm:t>
    </dgm:pt>
    <dgm:pt modelId="{BBE26236-FD1F-47EA-934D-124961145533}" type="sibTrans" cxnId="{286BB37A-6BE7-4D7B-B911-6086891E363C}">
      <dgm:prSet/>
      <dgm:spPr/>
      <dgm:t>
        <a:bodyPr/>
        <a:lstStyle/>
        <a:p>
          <a:endParaRPr lang="en-US"/>
        </a:p>
      </dgm:t>
    </dgm:pt>
    <dgm:pt modelId="{3CFD4D50-2304-420A-A5D4-D4D309BB8FC3}">
      <dgm:prSet custT="1"/>
      <dgm:spPr/>
      <dgm:t>
        <a:bodyPr/>
        <a:lstStyle/>
        <a:p>
          <a:r>
            <a:rPr lang="en-US" sz="1400" dirty="0" smtClean="0"/>
            <a:t>40% of these claim lines</a:t>
          </a:r>
          <a:r>
            <a:rPr lang="en-US" sz="1400" b="1" dirty="0" smtClean="0"/>
            <a:t> </a:t>
          </a:r>
          <a:r>
            <a:rPr lang="en-US" sz="1400" dirty="0" smtClean="0"/>
            <a:t> have an E-Code in the E-Code field or Other Diagnosis Code Field</a:t>
          </a:r>
          <a:endParaRPr lang="en-US" sz="1400" dirty="0"/>
        </a:p>
      </dgm:t>
    </dgm:pt>
    <dgm:pt modelId="{81671F88-5D54-4506-8629-2D1AE03C1FFD}" type="parTrans" cxnId="{E4242B89-DA06-48D1-816B-1BDCD6EB198B}">
      <dgm:prSet/>
      <dgm:spPr/>
      <dgm:t>
        <a:bodyPr/>
        <a:lstStyle/>
        <a:p>
          <a:endParaRPr lang="en-US"/>
        </a:p>
      </dgm:t>
    </dgm:pt>
    <dgm:pt modelId="{F2AD15E8-519F-44EB-98B2-D8C395BCF980}" type="sibTrans" cxnId="{E4242B89-DA06-48D1-816B-1BDCD6EB198B}">
      <dgm:prSet/>
      <dgm:spPr/>
      <dgm:t>
        <a:bodyPr/>
        <a:lstStyle/>
        <a:p>
          <a:endParaRPr lang="en-US"/>
        </a:p>
      </dgm:t>
    </dgm:pt>
    <dgm:pt modelId="{4C5203A3-3D86-49F5-B025-641C092D92D4}">
      <dgm:prSet custT="1"/>
      <dgm:spPr/>
      <dgm:t>
        <a:bodyPr/>
        <a:lstStyle/>
        <a:p>
          <a:r>
            <a:rPr lang="en-US" sz="1200" dirty="0" smtClean="0"/>
            <a:t> </a:t>
          </a:r>
          <a:r>
            <a:rPr lang="en-US" sz="1400" dirty="0" smtClean="0"/>
            <a:t>Employment Related Injury          E-Codes</a:t>
          </a:r>
          <a:endParaRPr lang="en-US" sz="1400" dirty="0"/>
        </a:p>
      </dgm:t>
    </dgm:pt>
    <dgm:pt modelId="{DC523043-4433-4914-8EA6-6376C4C8AFC8}" type="parTrans" cxnId="{1276A70D-F95D-4C06-B7E0-08831443B7DC}">
      <dgm:prSet/>
      <dgm:spPr/>
      <dgm:t>
        <a:bodyPr/>
        <a:lstStyle/>
        <a:p>
          <a:endParaRPr lang="en-US"/>
        </a:p>
      </dgm:t>
    </dgm:pt>
    <dgm:pt modelId="{CDE4C868-6ACC-425B-ABE7-C8A1360E9578}" type="sibTrans" cxnId="{1276A70D-F95D-4C06-B7E0-08831443B7DC}">
      <dgm:prSet/>
      <dgm:spPr/>
      <dgm:t>
        <a:bodyPr/>
        <a:lstStyle/>
        <a:p>
          <a:endParaRPr lang="en-US"/>
        </a:p>
      </dgm:t>
    </dgm:pt>
    <dgm:pt modelId="{36D54718-D9F2-4F2D-A5CB-2F3DAA3529FA}">
      <dgm:prSet/>
      <dgm:spPr/>
      <dgm:t>
        <a:bodyPr/>
        <a:lstStyle/>
        <a:p>
          <a:r>
            <a:rPr lang="en-US" dirty="0" smtClean="0"/>
            <a:t>2% of All Injury Principal Diagnoses have a Yes (Code 1) for </a:t>
          </a:r>
          <a:r>
            <a:rPr lang="en-US" b="1" dirty="0" smtClean="0"/>
            <a:t>Employment* Related (MC128)</a:t>
          </a:r>
          <a:endParaRPr lang="en-US" b="1" dirty="0"/>
        </a:p>
      </dgm:t>
    </dgm:pt>
    <dgm:pt modelId="{0139781C-FE26-4283-BF93-E6202FB87BE6}" type="parTrans" cxnId="{6250ADAA-8AD1-4CF5-8D31-477B88F2C2AA}">
      <dgm:prSet/>
      <dgm:spPr/>
      <dgm:t>
        <a:bodyPr/>
        <a:lstStyle/>
        <a:p>
          <a:endParaRPr lang="en-US"/>
        </a:p>
      </dgm:t>
    </dgm:pt>
    <dgm:pt modelId="{F8A55366-5C82-4EC2-9376-3993BCAF0716}" type="sibTrans" cxnId="{6250ADAA-8AD1-4CF5-8D31-477B88F2C2AA}">
      <dgm:prSet/>
      <dgm:spPr/>
      <dgm:t>
        <a:bodyPr/>
        <a:lstStyle/>
        <a:p>
          <a:endParaRPr lang="en-US"/>
        </a:p>
      </dgm:t>
    </dgm:pt>
    <dgm:pt modelId="{E2124A6F-2471-4B34-B1A3-9EBD1E08352C}">
      <dgm:prSet/>
      <dgm:spPr/>
      <dgm:t>
        <a:bodyPr/>
        <a:lstStyle/>
        <a:p>
          <a:r>
            <a:rPr lang="en-US" dirty="0" smtClean="0"/>
            <a:t>88% of these claim lines have an E-Code in the E-Code field or Other Diagnosis Fields</a:t>
          </a:r>
          <a:endParaRPr lang="en-US" dirty="0"/>
        </a:p>
      </dgm:t>
    </dgm:pt>
    <dgm:pt modelId="{5E3FD208-614A-49EC-9077-DBAA3FB0A0BA}" type="parTrans" cxnId="{FCEEE248-9E61-47EB-8F3C-A7D9F3CB5125}">
      <dgm:prSet/>
      <dgm:spPr/>
      <dgm:t>
        <a:bodyPr/>
        <a:lstStyle/>
        <a:p>
          <a:endParaRPr lang="en-US"/>
        </a:p>
      </dgm:t>
    </dgm:pt>
    <dgm:pt modelId="{F16CD44E-AC26-4620-BAF3-7453822A6B04}" type="sibTrans" cxnId="{FCEEE248-9E61-47EB-8F3C-A7D9F3CB5125}">
      <dgm:prSet/>
      <dgm:spPr/>
      <dgm:t>
        <a:bodyPr/>
        <a:lstStyle/>
        <a:p>
          <a:endParaRPr lang="en-US"/>
        </a:p>
      </dgm:t>
    </dgm:pt>
    <dgm:pt modelId="{C7C5828D-366F-4E99-BCDC-5E029AA846C0}" type="pres">
      <dgm:prSet presAssocID="{00FEF80E-D5B1-4C19-BB34-83794E957D9C}" presName="list" presStyleCnt="0">
        <dgm:presLayoutVars>
          <dgm:dir/>
          <dgm:animLvl val="lvl"/>
        </dgm:presLayoutVars>
      </dgm:prSet>
      <dgm:spPr/>
      <dgm:t>
        <a:bodyPr/>
        <a:lstStyle/>
        <a:p>
          <a:endParaRPr lang="en-US"/>
        </a:p>
      </dgm:t>
    </dgm:pt>
    <dgm:pt modelId="{9E4A0296-EDF7-4E46-A499-479AF5E56F91}" type="pres">
      <dgm:prSet presAssocID="{F15B80D1-92C3-4119-9901-6847AA8EFE43}" presName="posSpace" presStyleCnt="0"/>
      <dgm:spPr/>
    </dgm:pt>
    <dgm:pt modelId="{61C7559A-1D59-4087-8775-64D9CDFBFE6F}" type="pres">
      <dgm:prSet presAssocID="{F15B80D1-92C3-4119-9901-6847AA8EFE43}" presName="vertFlow" presStyleCnt="0"/>
      <dgm:spPr/>
    </dgm:pt>
    <dgm:pt modelId="{47DA2FEA-783C-4CE7-B530-97F643E4653C}" type="pres">
      <dgm:prSet presAssocID="{F15B80D1-92C3-4119-9901-6847AA8EFE43}" presName="topSpace" presStyleCnt="0"/>
      <dgm:spPr/>
    </dgm:pt>
    <dgm:pt modelId="{3E1AA140-A73A-41A8-9DB3-9E87E91BD57D}" type="pres">
      <dgm:prSet presAssocID="{F15B80D1-92C3-4119-9901-6847AA8EFE43}" presName="firstComp" presStyleCnt="0"/>
      <dgm:spPr/>
    </dgm:pt>
    <dgm:pt modelId="{F7A5C092-4D83-403A-90FB-72FA53500AF6}" type="pres">
      <dgm:prSet presAssocID="{F15B80D1-92C3-4119-9901-6847AA8EFE43}" presName="firstChild" presStyleLbl="bgAccFollowNode1" presStyleIdx="0" presStyleCnt="7"/>
      <dgm:spPr/>
      <dgm:t>
        <a:bodyPr/>
        <a:lstStyle/>
        <a:p>
          <a:endParaRPr lang="en-US"/>
        </a:p>
      </dgm:t>
    </dgm:pt>
    <dgm:pt modelId="{AE894AA5-27F0-45A0-9682-2F8DFB4A61C5}" type="pres">
      <dgm:prSet presAssocID="{F15B80D1-92C3-4119-9901-6847AA8EFE43}" presName="firstChildTx" presStyleLbl="bgAccFollowNode1" presStyleIdx="0" presStyleCnt="7">
        <dgm:presLayoutVars>
          <dgm:bulletEnabled val="1"/>
        </dgm:presLayoutVars>
      </dgm:prSet>
      <dgm:spPr/>
      <dgm:t>
        <a:bodyPr/>
        <a:lstStyle/>
        <a:p>
          <a:endParaRPr lang="en-US"/>
        </a:p>
      </dgm:t>
    </dgm:pt>
    <dgm:pt modelId="{577AAE36-B53E-41E2-92FB-5DE0AE3F78D3}" type="pres">
      <dgm:prSet presAssocID="{E1E17835-4174-46C2-988F-B60B1E183CDB}" presName="comp" presStyleCnt="0"/>
      <dgm:spPr/>
    </dgm:pt>
    <dgm:pt modelId="{D52BF22B-6DE5-4CC9-BCFE-AD0ADD6D53F0}" type="pres">
      <dgm:prSet presAssocID="{E1E17835-4174-46C2-988F-B60B1E183CDB}" presName="child" presStyleLbl="bgAccFollowNode1" presStyleIdx="1" presStyleCnt="7"/>
      <dgm:spPr/>
      <dgm:t>
        <a:bodyPr/>
        <a:lstStyle/>
        <a:p>
          <a:endParaRPr lang="en-US"/>
        </a:p>
      </dgm:t>
    </dgm:pt>
    <dgm:pt modelId="{524EA224-2D16-43C2-9E6C-3273ADE00F3B}" type="pres">
      <dgm:prSet presAssocID="{E1E17835-4174-46C2-988F-B60B1E183CDB}" presName="childTx" presStyleLbl="bgAccFollowNode1" presStyleIdx="1" presStyleCnt="7">
        <dgm:presLayoutVars>
          <dgm:bulletEnabled val="1"/>
        </dgm:presLayoutVars>
      </dgm:prSet>
      <dgm:spPr/>
      <dgm:t>
        <a:bodyPr/>
        <a:lstStyle/>
        <a:p>
          <a:endParaRPr lang="en-US"/>
        </a:p>
      </dgm:t>
    </dgm:pt>
    <dgm:pt modelId="{B4FA2BD4-6584-4159-B1FE-23360D042617}" type="pres">
      <dgm:prSet presAssocID="{F2FC605D-E1C8-4BD4-A171-557463F165DA}" presName="comp" presStyleCnt="0"/>
      <dgm:spPr/>
    </dgm:pt>
    <dgm:pt modelId="{4D110005-D9C5-4CB8-B00A-63ACCDC1BF54}" type="pres">
      <dgm:prSet presAssocID="{F2FC605D-E1C8-4BD4-A171-557463F165DA}" presName="child" presStyleLbl="bgAccFollowNode1" presStyleIdx="2" presStyleCnt="7" custLinFactNeighborX="-534" custLinFactNeighborY="-9613"/>
      <dgm:spPr/>
      <dgm:t>
        <a:bodyPr/>
        <a:lstStyle/>
        <a:p>
          <a:endParaRPr lang="en-US"/>
        </a:p>
      </dgm:t>
    </dgm:pt>
    <dgm:pt modelId="{F8EFF7B4-3C9F-4172-B714-27ACD24F01ED}" type="pres">
      <dgm:prSet presAssocID="{F2FC605D-E1C8-4BD4-A171-557463F165DA}" presName="childTx" presStyleLbl="bgAccFollowNode1" presStyleIdx="2" presStyleCnt="7">
        <dgm:presLayoutVars>
          <dgm:bulletEnabled val="1"/>
        </dgm:presLayoutVars>
      </dgm:prSet>
      <dgm:spPr/>
      <dgm:t>
        <a:bodyPr/>
        <a:lstStyle/>
        <a:p>
          <a:endParaRPr lang="en-US"/>
        </a:p>
      </dgm:t>
    </dgm:pt>
    <dgm:pt modelId="{D00640E3-9505-4ACF-AABF-2F35C372DFCC}" type="pres">
      <dgm:prSet presAssocID="{F15B80D1-92C3-4119-9901-6847AA8EFE43}" presName="negSpace" presStyleCnt="0"/>
      <dgm:spPr/>
    </dgm:pt>
    <dgm:pt modelId="{B3CF7835-F0E3-4126-A926-1A378CAF8CC3}" type="pres">
      <dgm:prSet presAssocID="{F15B80D1-92C3-4119-9901-6847AA8EFE43}" presName="circle" presStyleLbl="node1" presStyleIdx="0" presStyleCnt="3"/>
      <dgm:spPr/>
      <dgm:t>
        <a:bodyPr/>
        <a:lstStyle/>
        <a:p>
          <a:endParaRPr lang="en-US"/>
        </a:p>
      </dgm:t>
    </dgm:pt>
    <dgm:pt modelId="{5A5F9BFE-57D7-486B-B13E-17530778A9A2}" type="pres">
      <dgm:prSet presAssocID="{A7638A3B-7214-4244-A108-192C3D8BE989}" presName="transSpace" presStyleCnt="0"/>
      <dgm:spPr/>
    </dgm:pt>
    <dgm:pt modelId="{10D251C0-2885-4B91-B26B-2199CCE92EC4}" type="pres">
      <dgm:prSet presAssocID="{A3A7157B-8C88-4F53-9441-3AF1491EA990}" presName="posSpace" presStyleCnt="0"/>
      <dgm:spPr/>
    </dgm:pt>
    <dgm:pt modelId="{236EC01F-DA50-4D18-8998-4BD83DDF83C8}" type="pres">
      <dgm:prSet presAssocID="{A3A7157B-8C88-4F53-9441-3AF1491EA990}" presName="vertFlow" presStyleCnt="0"/>
      <dgm:spPr/>
    </dgm:pt>
    <dgm:pt modelId="{F3692031-076E-49A8-9B8B-BE2D28EE3DA0}" type="pres">
      <dgm:prSet presAssocID="{A3A7157B-8C88-4F53-9441-3AF1491EA990}" presName="topSpace" presStyleCnt="0"/>
      <dgm:spPr/>
    </dgm:pt>
    <dgm:pt modelId="{4A7BD9D2-506E-4061-885E-C1DB026FA13D}" type="pres">
      <dgm:prSet presAssocID="{A3A7157B-8C88-4F53-9441-3AF1491EA990}" presName="firstComp" presStyleCnt="0"/>
      <dgm:spPr/>
    </dgm:pt>
    <dgm:pt modelId="{B57AAF80-948F-4A7C-8991-559DE763FA09}" type="pres">
      <dgm:prSet presAssocID="{A3A7157B-8C88-4F53-9441-3AF1491EA990}" presName="firstChild" presStyleLbl="bgAccFollowNode1" presStyleIdx="3" presStyleCnt="7"/>
      <dgm:spPr/>
      <dgm:t>
        <a:bodyPr/>
        <a:lstStyle/>
        <a:p>
          <a:endParaRPr lang="en-US"/>
        </a:p>
      </dgm:t>
    </dgm:pt>
    <dgm:pt modelId="{8A914852-0417-4A7A-99B4-C24A01C9E88B}" type="pres">
      <dgm:prSet presAssocID="{A3A7157B-8C88-4F53-9441-3AF1491EA990}" presName="firstChildTx" presStyleLbl="bgAccFollowNode1" presStyleIdx="3" presStyleCnt="7">
        <dgm:presLayoutVars>
          <dgm:bulletEnabled val="1"/>
        </dgm:presLayoutVars>
      </dgm:prSet>
      <dgm:spPr/>
      <dgm:t>
        <a:bodyPr/>
        <a:lstStyle/>
        <a:p>
          <a:endParaRPr lang="en-US"/>
        </a:p>
      </dgm:t>
    </dgm:pt>
    <dgm:pt modelId="{7DE0FD5E-DB6E-4E26-95D4-1B4F1D8732D6}" type="pres">
      <dgm:prSet presAssocID="{3CFD4D50-2304-420A-A5D4-D4D309BB8FC3}" presName="comp" presStyleCnt="0"/>
      <dgm:spPr/>
    </dgm:pt>
    <dgm:pt modelId="{4A983E7E-C039-433D-84A9-DBE522DA1B6C}" type="pres">
      <dgm:prSet presAssocID="{3CFD4D50-2304-420A-A5D4-D4D309BB8FC3}" presName="child" presStyleLbl="bgAccFollowNode1" presStyleIdx="4" presStyleCnt="7"/>
      <dgm:spPr/>
      <dgm:t>
        <a:bodyPr/>
        <a:lstStyle/>
        <a:p>
          <a:endParaRPr lang="en-US"/>
        </a:p>
      </dgm:t>
    </dgm:pt>
    <dgm:pt modelId="{AB15E289-90F9-4770-BDD9-2DFF6235150C}" type="pres">
      <dgm:prSet presAssocID="{3CFD4D50-2304-420A-A5D4-D4D309BB8FC3}" presName="childTx" presStyleLbl="bgAccFollowNode1" presStyleIdx="4" presStyleCnt="7">
        <dgm:presLayoutVars>
          <dgm:bulletEnabled val="1"/>
        </dgm:presLayoutVars>
      </dgm:prSet>
      <dgm:spPr/>
      <dgm:t>
        <a:bodyPr/>
        <a:lstStyle/>
        <a:p>
          <a:endParaRPr lang="en-US"/>
        </a:p>
      </dgm:t>
    </dgm:pt>
    <dgm:pt modelId="{EDD71534-FD72-4BDC-8EC5-685C0AEA2B19}" type="pres">
      <dgm:prSet presAssocID="{A3A7157B-8C88-4F53-9441-3AF1491EA990}" presName="negSpace" presStyleCnt="0"/>
      <dgm:spPr/>
    </dgm:pt>
    <dgm:pt modelId="{BC9BA806-8C8F-4110-A9A3-BB772B6A084D}" type="pres">
      <dgm:prSet presAssocID="{A3A7157B-8C88-4F53-9441-3AF1491EA990}" presName="circle" presStyleLbl="node1" presStyleIdx="1" presStyleCnt="3"/>
      <dgm:spPr/>
      <dgm:t>
        <a:bodyPr/>
        <a:lstStyle/>
        <a:p>
          <a:endParaRPr lang="en-US"/>
        </a:p>
      </dgm:t>
    </dgm:pt>
    <dgm:pt modelId="{B9B6ED45-FD57-4C51-8D36-ED5FE0E187A2}" type="pres">
      <dgm:prSet presAssocID="{F976CB31-02DE-4896-A43A-88BE58770F74}" presName="transSpace" presStyleCnt="0"/>
      <dgm:spPr/>
    </dgm:pt>
    <dgm:pt modelId="{390F5E27-E962-4631-8BD1-4458F95C63F3}" type="pres">
      <dgm:prSet presAssocID="{4C5203A3-3D86-49F5-B025-641C092D92D4}" presName="posSpace" presStyleCnt="0"/>
      <dgm:spPr/>
    </dgm:pt>
    <dgm:pt modelId="{3C2D4363-6E39-44C9-AC3C-B070F4B8DAEC}" type="pres">
      <dgm:prSet presAssocID="{4C5203A3-3D86-49F5-B025-641C092D92D4}" presName="vertFlow" presStyleCnt="0"/>
      <dgm:spPr/>
    </dgm:pt>
    <dgm:pt modelId="{67D9DEDF-473E-459A-B840-B3F2FBEA3DE7}" type="pres">
      <dgm:prSet presAssocID="{4C5203A3-3D86-49F5-B025-641C092D92D4}" presName="topSpace" presStyleCnt="0"/>
      <dgm:spPr/>
    </dgm:pt>
    <dgm:pt modelId="{E611352C-360B-4EA3-8B45-48136A269980}" type="pres">
      <dgm:prSet presAssocID="{4C5203A3-3D86-49F5-B025-641C092D92D4}" presName="firstComp" presStyleCnt="0"/>
      <dgm:spPr/>
    </dgm:pt>
    <dgm:pt modelId="{FEBE4591-01DB-41DF-93BB-7BDB2ED8E808}" type="pres">
      <dgm:prSet presAssocID="{4C5203A3-3D86-49F5-B025-641C092D92D4}" presName="firstChild" presStyleLbl="bgAccFollowNode1" presStyleIdx="5" presStyleCnt="7"/>
      <dgm:spPr/>
      <dgm:t>
        <a:bodyPr/>
        <a:lstStyle/>
        <a:p>
          <a:endParaRPr lang="en-US"/>
        </a:p>
      </dgm:t>
    </dgm:pt>
    <dgm:pt modelId="{C3E5B331-23BE-4598-A7DF-D29C238DCE65}" type="pres">
      <dgm:prSet presAssocID="{4C5203A3-3D86-49F5-B025-641C092D92D4}" presName="firstChildTx" presStyleLbl="bgAccFollowNode1" presStyleIdx="5" presStyleCnt="7">
        <dgm:presLayoutVars>
          <dgm:bulletEnabled val="1"/>
        </dgm:presLayoutVars>
      </dgm:prSet>
      <dgm:spPr/>
      <dgm:t>
        <a:bodyPr/>
        <a:lstStyle/>
        <a:p>
          <a:endParaRPr lang="en-US"/>
        </a:p>
      </dgm:t>
    </dgm:pt>
    <dgm:pt modelId="{DECEC607-30D6-49DA-AD48-D0B2A535D25D}" type="pres">
      <dgm:prSet presAssocID="{E2124A6F-2471-4B34-B1A3-9EBD1E08352C}" presName="comp" presStyleCnt="0"/>
      <dgm:spPr/>
    </dgm:pt>
    <dgm:pt modelId="{DB7E0CD3-2C8B-4FEB-A6D6-5A5B25CEC768}" type="pres">
      <dgm:prSet presAssocID="{E2124A6F-2471-4B34-B1A3-9EBD1E08352C}" presName="child" presStyleLbl="bgAccFollowNode1" presStyleIdx="6" presStyleCnt="7"/>
      <dgm:spPr/>
      <dgm:t>
        <a:bodyPr/>
        <a:lstStyle/>
        <a:p>
          <a:endParaRPr lang="en-US"/>
        </a:p>
      </dgm:t>
    </dgm:pt>
    <dgm:pt modelId="{523C711C-6DB0-4B71-A004-81DBCA259548}" type="pres">
      <dgm:prSet presAssocID="{E2124A6F-2471-4B34-B1A3-9EBD1E08352C}" presName="childTx" presStyleLbl="bgAccFollowNode1" presStyleIdx="6" presStyleCnt="7">
        <dgm:presLayoutVars>
          <dgm:bulletEnabled val="1"/>
        </dgm:presLayoutVars>
      </dgm:prSet>
      <dgm:spPr/>
      <dgm:t>
        <a:bodyPr/>
        <a:lstStyle/>
        <a:p>
          <a:endParaRPr lang="en-US"/>
        </a:p>
      </dgm:t>
    </dgm:pt>
    <dgm:pt modelId="{DDAC9C92-13E6-4D8B-92AE-FBD40968BF53}" type="pres">
      <dgm:prSet presAssocID="{4C5203A3-3D86-49F5-B025-641C092D92D4}" presName="negSpace" presStyleCnt="0"/>
      <dgm:spPr/>
    </dgm:pt>
    <dgm:pt modelId="{EACA3821-0637-4758-8226-4578BA65E356}" type="pres">
      <dgm:prSet presAssocID="{4C5203A3-3D86-49F5-B025-641C092D92D4}" presName="circle" presStyleLbl="node1" presStyleIdx="2" presStyleCnt="3" custScaleX="111130" custScaleY="103674" custLinFactNeighborX="-4878"/>
      <dgm:spPr/>
      <dgm:t>
        <a:bodyPr/>
        <a:lstStyle/>
        <a:p>
          <a:endParaRPr lang="en-US"/>
        </a:p>
      </dgm:t>
    </dgm:pt>
  </dgm:ptLst>
  <dgm:cxnLst>
    <dgm:cxn modelId="{7CE48858-134C-46C2-A692-56B9BFA33477}" type="presOf" srcId="{F637F9B1-858F-4781-A27D-20C9F9504520}" destId="{8A914852-0417-4A7A-99B4-C24A01C9E88B}" srcOrd="1" destOrd="0" presId="urn:microsoft.com/office/officeart/2005/8/layout/hList9"/>
    <dgm:cxn modelId="{2BCC9128-41D9-4E8B-BCFF-62496FC9AB79}" type="presOf" srcId="{3CFD4D50-2304-420A-A5D4-D4D309BB8FC3}" destId="{4A983E7E-C039-433D-84A9-DBE522DA1B6C}" srcOrd="0" destOrd="0" presId="urn:microsoft.com/office/officeart/2005/8/layout/hList9"/>
    <dgm:cxn modelId="{D9181F76-59CA-46E1-8393-366623273FC9}" type="presOf" srcId="{3CFD4D50-2304-420A-A5D4-D4D309BB8FC3}" destId="{AB15E289-90F9-4770-BDD9-2DFF6235150C}" srcOrd="1" destOrd="0" presId="urn:microsoft.com/office/officeart/2005/8/layout/hList9"/>
    <dgm:cxn modelId="{041F1A23-BBC4-4BEA-89DB-FB2AB7B66385}" type="presOf" srcId="{36D54718-D9F2-4F2D-A5CB-2F3DAA3529FA}" destId="{C3E5B331-23BE-4598-A7DF-D29C238DCE65}" srcOrd="1" destOrd="0" presId="urn:microsoft.com/office/officeart/2005/8/layout/hList9"/>
    <dgm:cxn modelId="{9A08CFC1-D296-4219-ADEE-7CF5674D7617}" type="presOf" srcId="{F637F9B1-858F-4781-A27D-20C9F9504520}" destId="{B57AAF80-948F-4A7C-8991-559DE763FA09}" srcOrd="0" destOrd="0" presId="urn:microsoft.com/office/officeart/2005/8/layout/hList9"/>
    <dgm:cxn modelId="{2B942D03-49CE-456A-B23C-E403F1EEB2A1}" srcId="{00FEF80E-D5B1-4C19-BB34-83794E957D9C}" destId="{F15B80D1-92C3-4119-9901-6847AA8EFE43}" srcOrd="0" destOrd="0" parTransId="{03EC4462-D979-47B8-99CC-517579212031}" sibTransId="{A7638A3B-7214-4244-A108-192C3D8BE989}"/>
    <dgm:cxn modelId="{68891840-D664-40E1-9189-644BC2324553}" type="presOf" srcId="{E1E17835-4174-46C2-988F-B60B1E183CDB}" destId="{D52BF22B-6DE5-4CC9-BCFE-AD0ADD6D53F0}" srcOrd="0" destOrd="0" presId="urn:microsoft.com/office/officeart/2005/8/layout/hList9"/>
    <dgm:cxn modelId="{DCC9D118-C97C-43D2-8F03-615CC8100A6F}" type="presOf" srcId="{36D54718-D9F2-4F2D-A5CB-2F3DAA3529FA}" destId="{FEBE4591-01DB-41DF-93BB-7BDB2ED8E808}" srcOrd="0" destOrd="0" presId="urn:microsoft.com/office/officeart/2005/8/layout/hList9"/>
    <dgm:cxn modelId="{E4242B89-DA06-48D1-816B-1BDCD6EB198B}" srcId="{A3A7157B-8C88-4F53-9441-3AF1491EA990}" destId="{3CFD4D50-2304-420A-A5D4-D4D309BB8FC3}" srcOrd="1" destOrd="0" parTransId="{81671F88-5D54-4506-8629-2D1AE03C1FFD}" sibTransId="{F2AD15E8-519F-44EB-98B2-D8C395BCF980}"/>
    <dgm:cxn modelId="{1276A70D-F95D-4C06-B7E0-08831443B7DC}" srcId="{00FEF80E-D5B1-4C19-BB34-83794E957D9C}" destId="{4C5203A3-3D86-49F5-B025-641C092D92D4}" srcOrd="2" destOrd="0" parTransId="{DC523043-4433-4914-8EA6-6376C4C8AFC8}" sibTransId="{CDE4C868-6ACC-425B-ABE7-C8A1360E9578}"/>
    <dgm:cxn modelId="{817AB35E-965A-4F1F-AFBC-6F68F3F9C5B5}" type="presOf" srcId="{E2124A6F-2471-4B34-B1A3-9EBD1E08352C}" destId="{523C711C-6DB0-4B71-A004-81DBCA259548}" srcOrd="1" destOrd="0" presId="urn:microsoft.com/office/officeart/2005/8/layout/hList9"/>
    <dgm:cxn modelId="{0E458428-132B-47ED-B6A7-D16BCF99C7B3}" type="presOf" srcId="{F2FC605D-E1C8-4BD4-A171-557463F165DA}" destId="{4D110005-D9C5-4CB8-B00A-63ACCDC1BF54}" srcOrd="0" destOrd="0" presId="urn:microsoft.com/office/officeart/2005/8/layout/hList9"/>
    <dgm:cxn modelId="{6EB7CA0C-9533-4FA7-8046-97C04E0569CF}" type="presOf" srcId="{E2124A6F-2471-4B34-B1A3-9EBD1E08352C}" destId="{DB7E0CD3-2C8B-4FEB-A6D6-5A5B25CEC768}" srcOrd="0" destOrd="0" presId="urn:microsoft.com/office/officeart/2005/8/layout/hList9"/>
    <dgm:cxn modelId="{EFD60310-AC22-4B55-B6E5-A6CC61FFA393}" type="presOf" srcId="{A3A7157B-8C88-4F53-9441-3AF1491EA990}" destId="{BC9BA806-8C8F-4110-A9A3-BB772B6A084D}" srcOrd="0" destOrd="0" presId="urn:microsoft.com/office/officeart/2005/8/layout/hList9"/>
    <dgm:cxn modelId="{6250ADAA-8AD1-4CF5-8D31-477B88F2C2AA}" srcId="{4C5203A3-3D86-49F5-B025-641C092D92D4}" destId="{36D54718-D9F2-4F2D-A5CB-2F3DAA3529FA}" srcOrd="0" destOrd="0" parTransId="{0139781C-FE26-4283-BF93-E6202FB87BE6}" sibTransId="{F8A55366-5C82-4EC2-9376-3993BCAF0716}"/>
    <dgm:cxn modelId="{FCEEE248-9E61-47EB-8F3C-A7D9F3CB5125}" srcId="{4C5203A3-3D86-49F5-B025-641C092D92D4}" destId="{E2124A6F-2471-4B34-B1A3-9EBD1E08352C}" srcOrd="1" destOrd="0" parTransId="{5E3FD208-614A-49EC-9077-DBAA3FB0A0BA}" sibTransId="{F16CD44E-AC26-4620-BAF3-7453822A6B04}"/>
    <dgm:cxn modelId="{D44BBCF2-519C-448E-BB63-ED19927C3B1F}" type="presOf" srcId="{9E52518E-2CB3-4667-9199-C20D8BB1EBF5}" destId="{AE894AA5-27F0-45A0-9682-2F8DFB4A61C5}" srcOrd="1" destOrd="0" presId="urn:microsoft.com/office/officeart/2005/8/layout/hList9"/>
    <dgm:cxn modelId="{B89593CC-FC43-42CC-B4BB-E9840EF673CE}" type="presOf" srcId="{00FEF80E-D5B1-4C19-BB34-83794E957D9C}" destId="{C7C5828D-366F-4E99-BCDC-5E029AA846C0}" srcOrd="0" destOrd="0" presId="urn:microsoft.com/office/officeart/2005/8/layout/hList9"/>
    <dgm:cxn modelId="{3F037F3A-931B-47C9-9026-229239325CF0}" srcId="{00FEF80E-D5B1-4C19-BB34-83794E957D9C}" destId="{A3A7157B-8C88-4F53-9441-3AF1491EA990}" srcOrd="1" destOrd="0" parTransId="{43623D78-C366-4923-A0A5-B33D97F9B2AE}" sibTransId="{F976CB31-02DE-4896-A43A-88BE58770F74}"/>
    <dgm:cxn modelId="{9A3D4CD1-BCC3-4665-89D8-73D864F2608E}" type="presOf" srcId="{F2FC605D-E1C8-4BD4-A171-557463F165DA}" destId="{F8EFF7B4-3C9F-4172-B714-27ACD24F01ED}" srcOrd="1" destOrd="0" presId="urn:microsoft.com/office/officeart/2005/8/layout/hList9"/>
    <dgm:cxn modelId="{22E6E725-A866-456B-992A-9C6D0091DB43}" type="presOf" srcId="{F15B80D1-92C3-4119-9901-6847AA8EFE43}" destId="{B3CF7835-F0E3-4126-A926-1A378CAF8CC3}" srcOrd="0" destOrd="0" presId="urn:microsoft.com/office/officeart/2005/8/layout/hList9"/>
    <dgm:cxn modelId="{CC0BD929-AC60-4460-A676-C81D5C42B7EC}" type="presOf" srcId="{E1E17835-4174-46C2-988F-B60B1E183CDB}" destId="{524EA224-2D16-43C2-9E6C-3273ADE00F3B}" srcOrd="1" destOrd="0" presId="urn:microsoft.com/office/officeart/2005/8/layout/hList9"/>
    <dgm:cxn modelId="{4C72AB6E-2726-42E2-9A39-CFAFC0FF675A}" srcId="{F15B80D1-92C3-4119-9901-6847AA8EFE43}" destId="{F2FC605D-E1C8-4BD4-A171-557463F165DA}" srcOrd="2" destOrd="0" parTransId="{3E7ADE58-CA8F-47E1-8378-B67CB26673B2}" sibTransId="{81F9FA93-1CCB-424B-BB46-606BD3C140B8}"/>
    <dgm:cxn modelId="{376A018C-BA13-48F9-9106-D733FB746E35}" type="presOf" srcId="{9E52518E-2CB3-4667-9199-C20D8BB1EBF5}" destId="{F7A5C092-4D83-403A-90FB-72FA53500AF6}" srcOrd="0" destOrd="0" presId="urn:microsoft.com/office/officeart/2005/8/layout/hList9"/>
    <dgm:cxn modelId="{286BB37A-6BE7-4D7B-B911-6086891E363C}" srcId="{F15B80D1-92C3-4119-9901-6847AA8EFE43}" destId="{9E52518E-2CB3-4667-9199-C20D8BB1EBF5}" srcOrd="0" destOrd="0" parTransId="{59081025-4C7D-47B5-A1FD-CF47956E5AD9}" sibTransId="{BBE26236-FD1F-47EA-934D-124961145533}"/>
    <dgm:cxn modelId="{1B821DED-CC65-469A-A531-427C512D50F3}" srcId="{A3A7157B-8C88-4F53-9441-3AF1491EA990}" destId="{F637F9B1-858F-4781-A27D-20C9F9504520}" srcOrd="0" destOrd="0" parTransId="{D890AE75-41FB-48BA-8259-D27930AD0FC8}" sibTransId="{B5FCEAD0-8B3C-43F8-BDA4-680055FB94D4}"/>
    <dgm:cxn modelId="{F0DB57B1-E18B-4327-B464-037732BEC663}" srcId="{F15B80D1-92C3-4119-9901-6847AA8EFE43}" destId="{E1E17835-4174-46C2-988F-B60B1E183CDB}" srcOrd="1" destOrd="0" parTransId="{F94E7D19-F315-40D2-8697-93E5A0A9459C}" sibTransId="{18491B51-FA67-4B37-9E7E-4B3FC4822A70}"/>
    <dgm:cxn modelId="{040D68E6-CB78-4B3F-BCEB-88176576C217}" type="presOf" srcId="{4C5203A3-3D86-49F5-B025-641C092D92D4}" destId="{EACA3821-0637-4758-8226-4578BA65E356}" srcOrd="0" destOrd="0" presId="urn:microsoft.com/office/officeart/2005/8/layout/hList9"/>
    <dgm:cxn modelId="{556D1107-3577-45A6-96F0-81825B1B2644}" type="presParOf" srcId="{C7C5828D-366F-4E99-BCDC-5E029AA846C0}" destId="{9E4A0296-EDF7-4E46-A499-479AF5E56F91}" srcOrd="0" destOrd="0" presId="urn:microsoft.com/office/officeart/2005/8/layout/hList9"/>
    <dgm:cxn modelId="{A1D5395E-0DD2-4EB4-BB59-77294BF3ADC7}" type="presParOf" srcId="{C7C5828D-366F-4E99-BCDC-5E029AA846C0}" destId="{61C7559A-1D59-4087-8775-64D9CDFBFE6F}" srcOrd="1" destOrd="0" presId="urn:microsoft.com/office/officeart/2005/8/layout/hList9"/>
    <dgm:cxn modelId="{EDE2257F-D136-445E-842D-05E56A2250A1}" type="presParOf" srcId="{61C7559A-1D59-4087-8775-64D9CDFBFE6F}" destId="{47DA2FEA-783C-4CE7-B530-97F643E4653C}" srcOrd="0" destOrd="0" presId="urn:microsoft.com/office/officeart/2005/8/layout/hList9"/>
    <dgm:cxn modelId="{7449CCF4-B27D-4292-9EEF-5E5BCD2B282D}" type="presParOf" srcId="{61C7559A-1D59-4087-8775-64D9CDFBFE6F}" destId="{3E1AA140-A73A-41A8-9DB3-9E87E91BD57D}" srcOrd="1" destOrd="0" presId="urn:microsoft.com/office/officeart/2005/8/layout/hList9"/>
    <dgm:cxn modelId="{32FB21AD-D4BC-4D6A-9CE9-1D8A0A3C00B6}" type="presParOf" srcId="{3E1AA140-A73A-41A8-9DB3-9E87E91BD57D}" destId="{F7A5C092-4D83-403A-90FB-72FA53500AF6}" srcOrd="0" destOrd="0" presId="urn:microsoft.com/office/officeart/2005/8/layout/hList9"/>
    <dgm:cxn modelId="{CDE694CD-000C-47CE-A552-D1E6AF4F7393}" type="presParOf" srcId="{3E1AA140-A73A-41A8-9DB3-9E87E91BD57D}" destId="{AE894AA5-27F0-45A0-9682-2F8DFB4A61C5}" srcOrd="1" destOrd="0" presId="urn:microsoft.com/office/officeart/2005/8/layout/hList9"/>
    <dgm:cxn modelId="{0217CB2C-6C03-4F44-8C2E-D61CFA72DD77}" type="presParOf" srcId="{61C7559A-1D59-4087-8775-64D9CDFBFE6F}" destId="{577AAE36-B53E-41E2-92FB-5DE0AE3F78D3}" srcOrd="2" destOrd="0" presId="urn:microsoft.com/office/officeart/2005/8/layout/hList9"/>
    <dgm:cxn modelId="{A5E5D9C7-ACF6-42D1-AC87-911F02EB7A49}" type="presParOf" srcId="{577AAE36-B53E-41E2-92FB-5DE0AE3F78D3}" destId="{D52BF22B-6DE5-4CC9-BCFE-AD0ADD6D53F0}" srcOrd="0" destOrd="0" presId="urn:microsoft.com/office/officeart/2005/8/layout/hList9"/>
    <dgm:cxn modelId="{A867AF4F-E0A7-4E78-A882-FCF1331C8AA3}" type="presParOf" srcId="{577AAE36-B53E-41E2-92FB-5DE0AE3F78D3}" destId="{524EA224-2D16-43C2-9E6C-3273ADE00F3B}" srcOrd="1" destOrd="0" presId="urn:microsoft.com/office/officeart/2005/8/layout/hList9"/>
    <dgm:cxn modelId="{082B6910-2A4F-42CB-858B-2301F04379EB}" type="presParOf" srcId="{61C7559A-1D59-4087-8775-64D9CDFBFE6F}" destId="{B4FA2BD4-6584-4159-B1FE-23360D042617}" srcOrd="3" destOrd="0" presId="urn:microsoft.com/office/officeart/2005/8/layout/hList9"/>
    <dgm:cxn modelId="{5DFA49B0-9148-45F8-9F43-FA1E2FB8D257}" type="presParOf" srcId="{B4FA2BD4-6584-4159-B1FE-23360D042617}" destId="{4D110005-D9C5-4CB8-B00A-63ACCDC1BF54}" srcOrd="0" destOrd="0" presId="urn:microsoft.com/office/officeart/2005/8/layout/hList9"/>
    <dgm:cxn modelId="{B630B402-F01A-4008-A755-0942F3129A8B}" type="presParOf" srcId="{B4FA2BD4-6584-4159-B1FE-23360D042617}" destId="{F8EFF7B4-3C9F-4172-B714-27ACD24F01ED}" srcOrd="1" destOrd="0" presId="urn:microsoft.com/office/officeart/2005/8/layout/hList9"/>
    <dgm:cxn modelId="{F7C021B7-AC0E-427D-AF90-1E6993049717}" type="presParOf" srcId="{C7C5828D-366F-4E99-BCDC-5E029AA846C0}" destId="{D00640E3-9505-4ACF-AABF-2F35C372DFCC}" srcOrd="2" destOrd="0" presId="urn:microsoft.com/office/officeart/2005/8/layout/hList9"/>
    <dgm:cxn modelId="{CEDDE9D5-7447-4FF5-B031-D7C7647AA1CC}" type="presParOf" srcId="{C7C5828D-366F-4E99-BCDC-5E029AA846C0}" destId="{B3CF7835-F0E3-4126-A926-1A378CAF8CC3}" srcOrd="3" destOrd="0" presId="urn:microsoft.com/office/officeart/2005/8/layout/hList9"/>
    <dgm:cxn modelId="{D17BA27D-4655-46C8-87B6-53297DF4975B}" type="presParOf" srcId="{C7C5828D-366F-4E99-BCDC-5E029AA846C0}" destId="{5A5F9BFE-57D7-486B-B13E-17530778A9A2}" srcOrd="4" destOrd="0" presId="urn:microsoft.com/office/officeart/2005/8/layout/hList9"/>
    <dgm:cxn modelId="{C0E0CB97-76DF-4FB4-8EDF-C9C9E275A0A9}" type="presParOf" srcId="{C7C5828D-366F-4E99-BCDC-5E029AA846C0}" destId="{10D251C0-2885-4B91-B26B-2199CCE92EC4}" srcOrd="5" destOrd="0" presId="urn:microsoft.com/office/officeart/2005/8/layout/hList9"/>
    <dgm:cxn modelId="{B3AA5D5E-6A17-4FAF-A347-2947E10BB144}" type="presParOf" srcId="{C7C5828D-366F-4E99-BCDC-5E029AA846C0}" destId="{236EC01F-DA50-4D18-8998-4BD83DDF83C8}" srcOrd="6" destOrd="0" presId="urn:microsoft.com/office/officeart/2005/8/layout/hList9"/>
    <dgm:cxn modelId="{9F6CC785-FCB4-4365-8532-0258364B2A30}" type="presParOf" srcId="{236EC01F-DA50-4D18-8998-4BD83DDF83C8}" destId="{F3692031-076E-49A8-9B8B-BE2D28EE3DA0}" srcOrd="0" destOrd="0" presId="urn:microsoft.com/office/officeart/2005/8/layout/hList9"/>
    <dgm:cxn modelId="{FD0CA450-8A85-433B-B48D-B7F8129497CA}" type="presParOf" srcId="{236EC01F-DA50-4D18-8998-4BD83DDF83C8}" destId="{4A7BD9D2-506E-4061-885E-C1DB026FA13D}" srcOrd="1" destOrd="0" presId="urn:microsoft.com/office/officeart/2005/8/layout/hList9"/>
    <dgm:cxn modelId="{58FD7170-792E-4705-A873-225C763A885C}" type="presParOf" srcId="{4A7BD9D2-506E-4061-885E-C1DB026FA13D}" destId="{B57AAF80-948F-4A7C-8991-559DE763FA09}" srcOrd="0" destOrd="0" presId="urn:microsoft.com/office/officeart/2005/8/layout/hList9"/>
    <dgm:cxn modelId="{8BC54E7C-2824-45C8-96D3-669BB345A06B}" type="presParOf" srcId="{4A7BD9D2-506E-4061-885E-C1DB026FA13D}" destId="{8A914852-0417-4A7A-99B4-C24A01C9E88B}" srcOrd="1" destOrd="0" presId="urn:microsoft.com/office/officeart/2005/8/layout/hList9"/>
    <dgm:cxn modelId="{6A67F385-92ED-4486-B246-773FED796AE9}" type="presParOf" srcId="{236EC01F-DA50-4D18-8998-4BD83DDF83C8}" destId="{7DE0FD5E-DB6E-4E26-95D4-1B4F1D8732D6}" srcOrd="2" destOrd="0" presId="urn:microsoft.com/office/officeart/2005/8/layout/hList9"/>
    <dgm:cxn modelId="{7A680A86-7D78-49F4-89A3-E41A6E36FF74}" type="presParOf" srcId="{7DE0FD5E-DB6E-4E26-95D4-1B4F1D8732D6}" destId="{4A983E7E-C039-433D-84A9-DBE522DA1B6C}" srcOrd="0" destOrd="0" presId="urn:microsoft.com/office/officeart/2005/8/layout/hList9"/>
    <dgm:cxn modelId="{5EB76D3D-3DE1-4655-B323-97F17FC0989D}" type="presParOf" srcId="{7DE0FD5E-DB6E-4E26-95D4-1B4F1D8732D6}" destId="{AB15E289-90F9-4770-BDD9-2DFF6235150C}" srcOrd="1" destOrd="0" presId="urn:microsoft.com/office/officeart/2005/8/layout/hList9"/>
    <dgm:cxn modelId="{9983B591-8FA1-4805-B9D2-D44A3A496D5B}" type="presParOf" srcId="{C7C5828D-366F-4E99-BCDC-5E029AA846C0}" destId="{EDD71534-FD72-4BDC-8EC5-685C0AEA2B19}" srcOrd="7" destOrd="0" presId="urn:microsoft.com/office/officeart/2005/8/layout/hList9"/>
    <dgm:cxn modelId="{024C41C5-76F8-4EAE-B8CC-26E093B39BBA}" type="presParOf" srcId="{C7C5828D-366F-4E99-BCDC-5E029AA846C0}" destId="{BC9BA806-8C8F-4110-A9A3-BB772B6A084D}" srcOrd="8" destOrd="0" presId="urn:microsoft.com/office/officeart/2005/8/layout/hList9"/>
    <dgm:cxn modelId="{7E65171B-5C31-4169-9BA4-1340E9C6CCAF}" type="presParOf" srcId="{C7C5828D-366F-4E99-BCDC-5E029AA846C0}" destId="{B9B6ED45-FD57-4C51-8D36-ED5FE0E187A2}" srcOrd="9" destOrd="0" presId="urn:microsoft.com/office/officeart/2005/8/layout/hList9"/>
    <dgm:cxn modelId="{89481C9B-5B32-4E85-A80A-EA0081B0A8EB}" type="presParOf" srcId="{C7C5828D-366F-4E99-BCDC-5E029AA846C0}" destId="{390F5E27-E962-4631-8BD1-4458F95C63F3}" srcOrd="10" destOrd="0" presId="urn:microsoft.com/office/officeart/2005/8/layout/hList9"/>
    <dgm:cxn modelId="{2501D00A-FDB2-4036-9016-8958F35BA03D}" type="presParOf" srcId="{C7C5828D-366F-4E99-BCDC-5E029AA846C0}" destId="{3C2D4363-6E39-44C9-AC3C-B070F4B8DAEC}" srcOrd="11" destOrd="0" presId="urn:microsoft.com/office/officeart/2005/8/layout/hList9"/>
    <dgm:cxn modelId="{D4A0B545-59DA-4D6B-A261-2BBD653FEC8C}" type="presParOf" srcId="{3C2D4363-6E39-44C9-AC3C-B070F4B8DAEC}" destId="{67D9DEDF-473E-459A-B840-B3F2FBEA3DE7}" srcOrd="0" destOrd="0" presId="urn:microsoft.com/office/officeart/2005/8/layout/hList9"/>
    <dgm:cxn modelId="{95A677A1-F3EC-47B9-8C7D-015A7C06A897}" type="presParOf" srcId="{3C2D4363-6E39-44C9-AC3C-B070F4B8DAEC}" destId="{E611352C-360B-4EA3-8B45-48136A269980}" srcOrd="1" destOrd="0" presId="urn:microsoft.com/office/officeart/2005/8/layout/hList9"/>
    <dgm:cxn modelId="{B99A2A48-49A2-40BD-ACD9-F3E84DB315B2}" type="presParOf" srcId="{E611352C-360B-4EA3-8B45-48136A269980}" destId="{FEBE4591-01DB-41DF-93BB-7BDB2ED8E808}" srcOrd="0" destOrd="0" presId="urn:microsoft.com/office/officeart/2005/8/layout/hList9"/>
    <dgm:cxn modelId="{26EE164C-DD46-484D-A30F-6F52C19172AF}" type="presParOf" srcId="{E611352C-360B-4EA3-8B45-48136A269980}" destId="{C3E5B331-23BE-4598-A7DF-D29C238DCE65}" srcOrd="1" destOrd="0" presId="urn:microsoft.com/office/officeart/2005/8/layout/hList9"/>
    <dgm:cxn modelId="{64040865-22BE-44F6-A634-F9787B2CCC04}" type="presParOf" srcId="{3C2D4363-6E39-44C9-AC3C-B070F4B8DAEC}" destId="{DECEC607-30D6-49DA-AD48-D0B2A535D25D}" srcOrd="2" destOrd="0" presId="urn:microsoft.com/office/officeart/2005/8/layout/hList9"/>
    <dgm:cxn modelId="{BFD1D692-DB8C-4684-8575-6B7ECB67DA75}" type="presParOf" srcId="{DECEC607-30D6-49DA-AD48-D0B2A535D25D}" destId="{DB7E0CD3-2C8B-4FEB-A6D6-5A5B25CEC768}" srcOrd="0" destOrd="0" presId="urn:microsoft.com/office/officeart/2005/8/layout/hList9"/>
    <dgm:cxn modelId="{C90C9E42-6598-4664-8C13-748CA5CC9EE9}" type="presParOf" srcId="{DECEC607-30D6-49DA-AD48-D0B2A535D25D}" destId="{523C711C-6DB0-4B71-A004-81DBCA259548}" srcOrd="1" destOrd="0" presId="urn:microsoft.com/office/officeart/2005/8/layout/hList9"/>
    <dgm:cxn modelId="{19F3A1AA-A5D9-423D-8C3D-B57C8C5C9062}" type="presParOf" srcId="{C7C5828D-366F-4E99-BCDC-5E029AA846C0}" destId="{DDAC9C92-13E6-4D8B-92AE-FBD40968BF53}" srcOrd="12" destOrd="0" presId="urn:microsoft.com/office/officeart/2005/8/layout/hList9"/>
    <dgm:cxn modelId="{1E68DBE7-402A-44B6-AFDC-C649778BEC13}" type="presParOf" srcId="{C7C5828D-366F-4E99-BCDC-5E029AA846C0}" destId="{EACA3821-0637-4758-8226-4578BA65E356}" srcOrd="13"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985A5-7BB1-42D0-BEC5-BCA3F4D0805A}">
      <dsp:nvSpPr>
        <dsp:cNvPr id="0" name=""/>
        <dsp:cNvSpPr/>
      </dsp:nvSpPr>
      <dsp:spPr>
        <a:xfrm>
          <a:off x="1797177" y="860513"/>
          <a:ext cx="283089" cy="621566"/>
        </a:xfrm>
        <a:custGeom>
          <a:avLst/>
          <a:gdLst/>
          <a:ahLst/>
          <a:cxnLst/>
          <a:rect l="0" t="0" r="0" b="0"/>
          <a:pathLst>
            <a:path>
              <a:moveTo>
                <a:pt x="0" y="0"/>
              </a:moveTo>
              <a:lnTo>
                <a:pt x="0" y="621566"/>
              </a:lnTo>
              <a:lnTo>
                <a:pt x="283089" y="62156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03D61B-000A-4422-B99C-AB128AE11EA2}">
      <dsp:nvSpPr>
        <dsp:cNvPr id="0" name=""/>
        <dsp:cNvSpPr/>
      </dsp:nvSpPr>
      <dsp:spPr>
        <a:xfrm>
          <a:off x="1797177" y="860513"/>
          <a:ext cx="283089" cy="184623"/>
        </a:xfrm>
        <a:custGeom>
          <a:avLst/>
          <a:gdLst/>
          <a:ahLst/>
          <a:cxnLst/>
          <a:rect l="0" t="0" r="0" b="0"/>
          <a:pathLst>
            <a:path>
              <a:moveTo>
                <a:pt x="0" y="0"/>
              </a:moveTo>
              <a:lnTo>
                <a:pt x="0" y="184623"/>
              </a:lnTo>
              <a:lnTo>
                <a:pt x="283089" y="18462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5C3058-ED5D-46FB-B701-07517BCD6C20}">
      <dsp:nvSpPr>
        <dsp:cNvPr id="0" name=""/>
        <dsp:cNvSpPr/>
      </dsp:nvSpPr>
      <dsp:spPr>
        <a:xfrm>
          <a:off x="1052527" y="423570"/>
          <a:ext cx="744649" cy="129236"/>
        </a:xfrm>
        <a:custGeom>
          <a:avLst/>
          <a:gdLst/>
          <a:ahLst/>
          <a:cxnLst/>
          <a:rect l="0" t="0" r="0" b="0"/>
          <a:pathLst>
            <a:path>
              <a:moveTo>
                <a:pt x="0" y="0"/>
              </a:moveTo>
              <a:lnTo>
                <a:pt x="0" y="64618"/>
              </a:lnTo>
              <a:lnTo>
                <a:pt x="744649" y="64618"/>
              </a:lnTo>
              <a:lnTo>
                <a:pt x="744649" y="12923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8FF404-CFE5-4C6C-8125-3FA650FBA480}">
      <dsp:nvSpPr>
        <dsp:cNvPr id="0" name=""/>
        <dsp:cNvSpPr/>
      </dsp:nvSpPr>
      <dsp:spPr>
        <a:xfrm>
          <a:off x="1052527" y="860513"/>
          <a:ext cx="283089" cy="1495453"/>
        </a:xfrm>
        <a:custGeom>
          <a:avLst/>
          <a:gdLst/>
          <a:ahLst/>
          <a:cxnLst/>
          <a:rect l="0" t="0" r="0" b="0"/>
          <a:pathLst>
            <a:path>
              <a:moveTo>
                <a:pt x="0" y="0"/>
              </a:moveTo>
              <a:lnTo>
                <a:pt x="0" y="1495453"/>
              </a:lnTo>
              <a:lnTo>
                <a:pt x="283089" y="149545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D7E60B-6F5A-4BD6-ABEB-12295FB336FC}">
      <dsp:nvSpPr>
        <dsp:cNvPr id="0" name=""/>
        <dsp:cNvSpPr/>
      </dsp:nvSpPr>
      <dsp:spPr>
        <a:xfrm>
          <a:off x="1052527" y="860513"/>
          <a:ext cx="283089" cy="1058509"/>
        </a:xfrm>
        <a:custGeom>
          <a:avLst/>
          <a:gdLst/>
          <a:ahLst/>
          <a:cxnLst/>
          <a:rect l="0" t="0" r="0" b="0"/>
          <a:pathLst>
            <a:path>
              <a:moveTo>
                <a:pt x="0" y="0"/>
              </a:moveTo>
              <a:lnTo>
                <a:pt x="0" y="1058509"/>
              </a:lnTo>
              <a:lnTo>
                <a:pt x="283089" y="105850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DCF323-6DFE-48ED-A959-DC566EC2E420}">
      <dsp:nvSpPr>
        <dsp:cNvPr id="0" name=""/>
        <dsp:cNvSpPr/>
      </dsp:nvSpPr>
      <dsp:spPr>
        <a:xfrm>
          <a:off x="1052527" y="860513"/>
          <a:ext cx="283089" cy="621566"/>
        </a:xfrm>
        <a:custGeom>
          <a:avLst/>
          <a:gdLst/>
          <a:ahLst/>
          <a:cxnLst/>
          <a:rect l="0" t="0" r="0" b="0"/>
          <a:pathLst>
            <a:path>
              <a:moveTo>
                <a:pt x="0" y="0"/>
              </a:moveTo>
              <a:lnTo>
                <a:pt x="0" y="621566"/>
              </a:lnTo>
              <a:lnTo>
                <a:pt x="283089" y="62156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FCB255-2EDD-4F75-A117-722743FD563F}">
      <dsp:nvSpPr>
        <dsp:cNvPr id="0" name=""/>
        <dsp:cNvSpPr/>
      </dsp:nvSpPr>
      <dsp:spPr>
        <a:xfrm>
          <a:off x="1052527" y="860513"/>
          <a:ext cx="283089" cy="184623"/>
        </a:xfrm>
        <a:custGeom>
          <a:avLst/>
          <a:gdLst/>
          <a:ahLst/>
          <a:cxnLst/>
          <a:rect l="0" t="0" r="0" b="0"/>
          <a:pathLst>
            <a:path>
              <a:moveTo>
                <a:pt x="0" y="0"/>
              </a:moveTo>
              <a:lnTo>
                <a:pt x="0" y="184623"/>
              </a:lnTo>
              <a:lnTo>
                <a:pt x="283089" y="18462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F5F8B2-FF7A-4EC8-A878-86AFCCB67D36}">
      <dsp:nvSpPr>
        <dsp:cNvPr id="0" name=""/>
        <dsp:cNvSpPr/>
      </dsp:nvSpPr>
      <dsp:spPr>
        <a:xfrm>
          <a:off x="1006807" y="423570"/>
          <a:ext cx="91440" cy="129236"/>
        </a:xfrm>
        <a:custGeom>
          <a:avLst/>
          <a:gdLst/>
          <a:ahLst/>
          <a:cxnLst/>
          <a:rect l="0" t="0" r="0" b="0"/>
          <a:pathLst>
            <a:path>
              <a:moveTo>
                <a:pt x="45720" y="0"/>
              </a:moveTo>
              <a:lnTo>
                <a:pt x="45720" y="12923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DEA24E-F920-4054-B511-6D60A9352A84}">
      <dsp:nvSpPr>
        <dsp:cNvPr id="0" name=""/>
        <dsp:cNvSpPr/>
      </dsp:nvSpPr>
      <dsp:spPr>
        <a:xfrm>
          <a:off x="307878" y="860513"/>
          <a:ext cx="283089" cy="621566"/>
        </a:xfrm>
        <a:custGeom>
          <a:avLst/>
          <a:gdLst/>
          <a:ahLst/>
          <a:cxnLst/>
          <a:rect l="0" t="0" r="0" b="0"/>
          <a:pathLst>
            <a:path>
              <a:moveTo>
                <a:pt x="0" y="0"/>
              </a:moveTo>
              <a:lnTo>
                <a:pt x="0" y="621566"/>
              </a:lnTo>
              <a:lnTo>
                <a:pt x="283089" y="62156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4B0FF7-123E-4D0C-B364-0C4357A634F6}">
      <dsp:nvSpPr>
        <dsp:cNvPr id="0" name=""/>
        <dsp:cNvSpPr/>
      </dsp:nvSpPr>
      <dsp:spPr>
        <a:xfrm>
          <a:off x="307878" y="860513"/>
          <a:ext cx="283089" cy="184623"/>
        </a:xfrm>
        <a:custGeom>
          <a:avLst/>
          <a:gdLst/>
          <a:ahLst/>
          <a:cxnLst/>
          <a:rect l="0" t="0" r="0" b="0"/>
          <a:pathLst>
            <a:path>
              <a:moveTo>
                <a:pt x="0" y="0"/>
              </a:moveTo>
              <a:lnTo>
                <a:pt x="0" y="184623"/>
              </a:lnTo>
              <a:lnTo>
                <a:pt x="283089" y="18462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BF0089-E1D0-4EC2-A678-F845DA1D054F}">
      <dsp:nvSpPr>
        <dsp:cNvPr id="0" name=""/>
        <dsp:cNvSpPr/>
      </dsp:nvSpPr>
      <dsp:spPr>
        <a:xfrm>
          <a:off x="307878" y="423570"/>
          <a:ext cx="744649" cy="129236"/>
        </a:xfrm>
        <a:custGeom>
          <a:avLst/>
          <a:gdLst/>
          <a:ahLst/>
          <a:cxnLst/>
          <a:rect l="0" t="0" r="0" b="0"/>
          <a:pathLst>
            <a:path>
              <a:moveTo>
                <a:pt x="744649" y="0"/>
              </a:moveTo>
              <a:lnTo>
                <a:pt x="744649" y="64618"/>
              </a:lnTo>
              <a:lnTo>
                <a:pt x="0" y="64618"/>
              </a:lnTo>
              <a:lnTo>
                <a:pt x="0" y="12923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CD95D7-CF0E-45C8-9215-7E8D4D71798A}">
      <dsp:nvSpPr>
        <dsp:cNvPr id="0" name=""/>
        <dsp:cNvSpPr/>
      </dsp:nvSpPr>
      <dsp:spPr>
        <a:xfrm>
          <a:off x="699607" y="115863"/>
          <a:ext cx="705841"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F04B10-670B-44C2-A3C9-33396497A350}">
      <dsp:nvSpPr>
        <dsp:cNvPr id="0" name=""/>
        <dsp:cNvSpPr/>
      </dsp:nvSpPr>
      <dsp:spPr>
        <a:xfrm>
          <a:off x="699607" y="115863"/>
          <a:ext cx="705841"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87BDA7-523C-4407-B763-55F8B34DB733}">
      <dsp:nvSpPr>
        <dsp:cNvPr id="0" name=""/>
        <dsp:cNvSpPr/>
      </dsp:nvSpPr>
      <dsp:spPr>
        <a:xfrm>
          <a:off x="346686" y="171250"/>
          <a:ext cx="1411683"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0000"/>
              </a:solidFill>
              <a:effectLst>
                <a:outerShdw blurRad="38100" dist="38100" dir="2700000" algn="tl">
                  <a:srgbClr val="000000">
                    <a:alpha val="43137"/>
                  </a:srgbClr>
                </a:outerShdw>
              </a:effectLst>
            </a:rPr>
            <a:t>Focus of APR-DRG on interaction of factors</a:t>
          </a:r>
          <a:endParaRPr lang="en-US" sz="1100" b="1" kern="1200" dirty="0">
            <a:solidFill>
              <a:srgbClr val="FF0000"/>
            </a:solidFill>
            <a:effectLst>
              <a:outerShdw blurRad="38100" dist="38100" dir="2700000" algn="tl">
                <a:srgbClr val="000000">
                  <a:alpha val="43137"/>
                </a:srgbClr>
              </a:outerShdw>
            </a:effectLst>
          </a:endParaRPr>
        </a:p>
      </dsp:txBody>
      <dsp:txXfrm>
        <a:off x="346686" y="171250"/>
        <a:ext cx="1411683" cy="196932"/>
      </dsp:txXfrm>
    </dsp:sp>
    <dsp:sp modelId="{08DB4E63-DD61-4646-BF02-6207609C5840}">
      <dsp:nvSpPr>
        <dsp:cNvPr id="0" name=""/>
        <dsp:cNvSpPr/>
      </dsp:nvSpPr>
      <dsp:spPr>
        <a:xfrm>
          <a:off x="154025" y="552806"/>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670E0C-794D-4EFC-83BB-1F2E889954D1}">
      <dsp:nvSpPr>
        <dsp:cNvPr id="0" name=""/>
        <dsp:cNvSpPr/>
      </dsp:nvSpPr>
      <dsp:spPr>
        <a:xfrm>
          <a:off x="154025" y="552806"/>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165FA-3D30-42B3-8854-40E209F928B9}">
      <dsp:nvSpPr>
        <dsp:cNvPr id="0" name=""/>
        <dsp:cNvSpPr/>
      </dsp:nvSpPr>
      <dsp:spPr>
        <a:xfrm>
          <a:off x="172" y="60819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b="1" kern="1200" dirty="0" smtClean="0">
              <a:solidFill>
                <a:srgbClr val="FF0000"/>
              </a:solidFill>
              <a:effectLst>
                <a:outerShdw blurRad="38100" dist="38100" dir="2700000" algn="tl">
                  <a:srgbClr val="000000">
                    <a:alpha val="43137"/>
                  </a:srgbClr>
                </a:outerShdw>
              </a:effectLst>
            </a:rPr>
            <a:t>Patient Characteristics</a:t>
          </a:r>
          <a:endParaRPr lang="en-US" sz="600" b="1" kern="1200" dirty="0">
            <a:solidFill>
              <a:srgbClr val="FF0000"/>
            </a:solidFill>
            <a:effectLst>
              <a:outerShdw blurRad="38100" dist="38100" dir="2700000" algn="tl">
                <a:srgbClr val="000000">
                  <a:alpha val="43137"/>
                </a:srgbClr>
              </a:outerShdw>
            </a:effectLst>
          </a:endParaRPr>
        </a:p>
      </dsp:txBody>
      <dsp:txXfrm>
        <a:off x="172" y="608193"/>
        <a:ext cx="615412" cy="196932"/>
      </dsp:txXfrm>
    </dsp:sp>
    <dsp:sp modelId="{970B17D3-C65D-4579-83F5-12A562730A47}">
      <dsp:nvSpPr>
        <dsp:cNvPr id="0" name=""/>
        <dsp:cNvSpPr/>
      </dsp:nvSpPr>
      <dsp:spPr>
        <a:xfrm>
          <a:off x="554043" y="989749"/>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52545E-A965-438E-936D-9139D8FC82D2}">
      <dsp:nvSpPr>
        <dsp:cNvPr id="0" name=""/>
        <dsp:cNvSpPr/>
      </dsp:nvSpPr>
      <dsp:spPr>
        <a:xfrm>
          <a:off x="554043" y="989749"/>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277F20-2688-4D50-B194-7F3E6545D677}">
      <dsp:nvSpPr>
        <dsp:cNvPr id="0" name=""/>
        <dsp:cNvSpPr/>
      </dsp:nvSpPr>
      <dsp:spPr>
        <a:xfrm>
          <a:off x="400190" y="104513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Age</a:t>
          </a:r>
          <a:endParaRPr lang="en-US" sz="600" kern="1200" dirty="0"/>
        </a:p>
      </dsp:txBody>
      <dsp:txXfrm>
        <a:off x="400190" y="1045136"/>
        <a:ext cx="615412" cy="196932"/>
      </dsp:txXfrm>
    </dsp:sp>
    <dsp:sp modelId="{261BB5A9-90D0-48DA-B367-58A99B4C7F22}">
      <dsp:nvSpPr>
        <dsp:cNvPr id="0" name=""/>
        <dsp:cNvSpPr/>
      </dsp:nvSpPr>
      <dsp:spPr>
        <a:xfrm>
          <a:off x="554043" y="1426692"/>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3E617D-1637-4892-B180-344558726177}">
      <dsp:nvSpPr>
        <dsp:cNvPr id="0" name=""/>
        <dsp:cNvSpPr/>
      </dsp:nvSpPr>
      <dsp:spPr>
        <a:xfrm>
          <a:off x="554043" y="1426692"/>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05B1C1-59B2-4580-8014-8347AABB95D7}">
      <dsp:nvSpPr>
        <dsp:cNvPr id="0" name=""/>
        <dsp:cNvSpPr/>
      </dsp:nvSpPr>
      <dsp:spPr>
        <a:xfrm>
          <a:off x="400190" y="1482079"/>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Gender</a:t>
          </a:r>
          <a:endParaRPr lang="en-US" sz="600" kern="1200" dirty="0"/>
        </a:p>
      </dsp:txBody>
      <dsp:txXfrm>
        <a:off x="400190" y="1482079"/>
        <a:ext cx="615412" cy="196932"/>
      </dsp:txXfrm>
    </dsp:sp>
    <dsp:sp modelId="{D968F849-FCDE-4FBD-A175-28FDCC94456F}">
      <dsp:nvSpPr>
        <dsp:cNvPr id="0" name=""/>
        <dsp:cNvSpPr/>
      </dsp:nvSpPr>
      <dsp:spPr>
        <a:xfrm>
          <a:off x="898674" y="552806"/>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2290BC-02B0-462D-B903-9B86A0A711D0}">
      <dsp:nvSpPr>
        <dsp:cNvPr id="0" name=""/>
        <dsp:cNvSpPr/>
      </dsp:nvSpPr>
      <dsp:spPr>
        <a:xfrm>
          <a:off x="898674" y="552806"/>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B74032-87DB-4B11-B360-8D1E4E5B5F38}">
      <dsp:nvSpPr>
        <dsp:cNvPr id="0" name=""/>
        <dsp:cNvSpPr/>
      </dsp:nvSpPr>
      <dsp:spPr>
        <a:xfrm>
          <a:off x="744821" y="60819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b="1" kern="1200" dirty="0" smtClean="0">
              <a:solidFill>
                <a:srgbClr val="FF0000"/>
              </a:solidFill>
              <a:effectLst>
                <a:outerShdw blurRad="38100" dist="38100" dir="2700000" algn="tl">
                  <a:srgbClr val="000000">
                    <a:alpha val="43137"/>
                  </a:srgbClr>
                </a:outerShdw>
              </a:effectLst>
            </a:rPr>
            <a:t>Clinical Aspects</a:t>
          </a:r>
          <a:endParaRPr lang="en-US" sz="900" b="1" kern="1200" dirty="0">
            <a:solidFill>
              <a:srgbClr val="FF0000"/>
            </a:solidFill>
            <a:effectLst>
              <a:outerShdw blurRad="38100" dist="38100" dir="2700000" algn="tl">
                <a:srgbClr val="000000">
                  <a:alpha val="43137"/>
                </a:srgbClr>
              </a:outerShdw>
            </a:effectLst>
          </a:endParaRPr>
        </a:p>
      </dsp:txBody>
      <dsp:txXfrm>
        <a:off x="744821" y="608193"/>
        <a:ext cx="615412" cy="196932"/>
      </dsp:txXfrm>
    </dsp:sp>
    <dsp:sp modelId="{F6F251E2-ECC7-46A2-A2DA-0788CBD52605}">
      <dsp:nvSpPr>
        <dsp:cNvPr id="0" name=""/>
        <dsp:cNvSpPr/>
      </dsp:nvSpPr>
      <dsp:spPr>
        <a:xfrm>
          <a:off x="1298692" y="989749"/>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7024EA-CA7A-485B-BCF1-A693F40A1878}">
      <dsp:nvSpPr>
        <dsp:cNvPr id="0" name=""/>
        <dsp:cNvSpPr/>
      </dsp:nvSpPr>
      <dsp:spPr>
        <a:xfrm>
          <a:off x="1298692" y="989749"/>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87B6B-751C-468F-BAF6-D000CBA544DA}">
      <dsp:nvSpPr>
        <dsp:cNvPr id="0" name=""/>
        <dsp:cNvSpPr/>
      </dsp:nvSpPr>
      <dsp:spPr>
        <a:xfrm>
          <a:off x="1144839" y="104513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Surgical Procedures</a:t>
          </a:r>
          <a:endParaRPr lang="en-US" sz="600" kern="1200" dirty="0"/>
        </a:p>
      </dsp:txBody>
      <dsp:txXfrm>
        <a:off x="1144839" y="1045136"/>
        <a:ext cx="615412" cy="196932"/>
      </dsp:txXfrm>
    </dsp:sp>
    <dsp:sp modelId="{8BE097CF-1EE6-4C43-B2E5-DDD164439250}">
      <dsp:nvSpPr>
        <dsp:cNvPr id="0" name=""/>
        <dsp:cNvSpPr/>
      </dsp:nvSpPr>
      <dsp:spPr>
        <a:xfrm>
          <a:off x="1298692" y="1426692"/>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131E53-F3CF-4CD0-BEFF-A3D8BA172F9E}">
      <dsp:nvSpPr>
        <dsp:cNvPr id="0" name=""/>
        <dsp:cNvSpPr/>
      </dsp:nvSpPr>
      <dsp:spPr>
        <a:xfrm>
          <a:off x="1298692" y="1426692"/>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0DCF4F-9D5E-4835-9CF5-A93B8E83BCAE}">
      <dsp:nvSpPr>
        <dsp:cNvPr id="0" name=""/>
        <dsp:cNvSpPr/>
      </dsp:nvSpPr>
      <dsp:spPr>
        <a:xfrm>
          <a:off x="1144839" y="1482079"/>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Discharge Status</a:t>
          </a:r>
          <a:endParaRPr lang="en-US" sz="600" kern="1200" dirty="0"/>
        </a:p>
      </dsp:txBody>
      <dsp:txXfrm>
        <a:off x="1144839" y="1482079"/>
        <a:ext cx="615412" cy="196932"/>
      </dsp:txXfrm>
    </dsp:sp>
    <dsp:sp modelId="{CE536F9A-E58B-48C4-AE6D-C93F029C700B}">
      <dsp:nvSpPr>
        <dsp:cNvPr id="0" name=""/>
        <dsp:cNvSpPr/>
      </dsp:nvSpPr>
      <dsp:spPr>
        <a:xfrm>
          <a:off x="1298692" y="1863635"/>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BAA8C8-CB40-4554-8541-6D8FFDF0C2CA}">
      <dsp:nvSpPr>
        <dsp:cNvPr id="0" name=""/>
        <dsp:cNvSpPr/>
      </dsp:nvSpPr>
      <dsp:spPr>
        <a:xfrm>
          <a:off x="1298692" y="1863635"/>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B51D7B-520B-4399-9003-1C57F07F189F}">
      <dsp:nvSpPr>
        <dsp:cNvPr id="0" name=""/>
        <dsp:cNvSpPr/>
      </dsp:nvSpPr>
      <dsp:spPr>
        <a:xfrm>
          <a:off x="1144839" y="191902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Comorbidity</a:t>
          </a:r>
          <a:endParaRPr lang="en-US" sz="600" kern="1200" dirty="0"/>
        </a:p>
      </dsp:txBody>
      <dsp:txXfrm>
        <a:off x="1144839" y="1919023"/>
        <a:ext cx="615412" cy="196932"/>
      </dsp:txXfrm>
    </dsp:sp>
    <dsp:sp modelId="{7478FB86-BB95-40A0-98A8-1005B1A4EC1C}">
      <dsp:nvSpPr>
        <dsp:cNvPr id="0" name=""/>
        <dsp:cNvSpPr/>
      </dsp:nvSpPr>
      <dsp:spPr>
        <a:xfrm>
          <a:off x="1298692" y="2300578"/>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B1BC1A-DC30-430D-B495-3EC33251E2A7}">
      <dsp:nvSpPr>
        <dsp:cNvPr id="0" name=""/>
        <dsp:cNvSpPr/>
      </dsp:nvSpPr>
      <dsp:spPr>
        <a:xfrm>
          <a:off x="1298692" y="2300578"/>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24CAAA-5B67-4236-AF49-DBE1DE48FA47}">
      <dsp:nvSpPr>
        <dsp:cNvPr id="0" name=""/>
        <dsp:cNvSpPr/>
      </dsp:nvSpPr>
      <dsp:spPr>
        <a:xfrm>
          <a:off x="1144839" y="235596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Complications</a:t>
          </a:r>
          <a:endParaRPr lang="en-US" sz="600" kern="1200" dirty="0"/>
        </a:p>
      </dsp:txBody>
      <dsp:txXfrm>
        <a:off x="1144839" y="2355966"/>
        <a:ext cx="615412" cy="196932"/>
      </dsp:txXfrm>
    </dsp:sp>
    <dsp:sp modelId="{1FB99F0A-BF34-40DB-A8F0-F2D279F2FBE2}">
      <dsp:nvSpPr>
        <dsp:cNvPr id="0" name=""/>
        <dsp:cNvSpPr/>
      </dsp:nvSpPr>
      <dsp:spPr>
        <a:xfrm>
          <a:off x="1643324" y="552806"/>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F90B90-9CED-4407-8E3B-1B214FBA00E9}">
      <dsp:nvSpPr>
        <dsp:cNvPr id="0" name=""/>
        <dsp:cNvSpPr/>
      </dsp:nvSpPr>
      <dsp:spPr>
        <a:xfrm>
          <a:off x="1643324" y="552806"/>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945C2A-B894-48BB-A4E5-F1D947DB7CEA}">
      <dsp:nvSpPr>
        <dsp:cNvPr id="0" name=""/>
        <dsp:cNvSpPr/>
      </dsp:nvSpPr>
      <dsp:spPr>
        <a:xfrm>
          <a:off x="1489470" y="608193"/>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b="1" kern="1200" dirty="0" smtClean="0">
              <a:solidFill>
                <a:srgbClr val="FF0000"/>
              </a:solidFill>
              <a:effectLst>
                <a:outerShdw blurRad="38100" dist="38100" dir="2700000" algn="tl">
                  <a:srgbClr val="000000">
                    <a:alpha val="43137"/>
                  </a:srgbClr>
                </a:outerShdw>
              </a:effectLst>
            </a:rPr>
            <a:t>ICD-9-CM Diagnoses</a:t>
          </a:r>
          <a:endParaRPr lang="en-US" sz="600" b="1" kern="1200" dirty="0">
            <a:solidFill>
              <a:srgbClr val="FF0000"/>
            </a:solidFill>
            <a:effectLst>
              <a:outerShdw blurRad="38100" dist="38100" dir="2700000" algn="tl">
                <a:srgbClr val="000000">
                  <a:alpha val="43137"/>
                </a:srgbClr>
              </a:outerShdw>
            </a:effectLst>
          </a:endParaRPr>
        </a:p>
      </dsp:txBody>
      <dsp:txXfrm>
        <a:off x="1489470" y="608193"/>
        <a:ext cx="615412" cy="196932"/>
      </dsp:txXfrm>
    </dsp:sp>
    <dsp:sp modelId="{78C5185E-FD5A-402D-9640-F75C6F986173}">
      <dsp:nvSpPr>
        <dsp:cNvPr id="0" name=""/>
        <dsp:cNvSpPr/>
      </dsp:nvSpPr>
      <dsp:spPr>
        <a:xfrm>
          <a:off x="2043342" y="989749"/>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782768-B3AD-4024-9EA4-797C60E5E260}">
      <dsp:nvSpPr>
        <dsp:cNvPr id="0" name=""/>
        <dsp:cNvSpPr/>
      </dsp:nvSpPr>
      <dsp:spPr>
        <a:xfrm>
          <a:off x="2043342" y="989749"/>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437929-A5A4-468B-98FF-9EF3987BB74D}">
      <dsp:nvSpPr>
        <dsp:cNvPr id="0" name=""/>
        <dsp:cNvSpPr/>
      </dsp:nvSpPr>
      <dsp:spPr>
        <a:xfrm>
          <a:off x="1889489" y="1045136"/>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Principal Diagnosis</a:t>
          </a:r>
          <a:endParaRPr lang="en-US" sz="600" kern="1200" dirty="0"/>
        </a:p>
      </dsp:txBody>
      <dsp:txXfrm>
        <a:off x="1889489" y="1045136"/>
        <a:ext cx="615412" cy="196932"/>
      </dsp:txXfrm>
    </dsp:sp>
    <dsp:sp modelId="{F9F1892A-C1AE-431D-96BC-51B4346AC170}">
      <dsp:nvSpPr>
        <dsp:cNvPr id="0" name=""/>
        <dsp:cNvSpPr/>
      </dsp:nvSpPr>
      <dsp:spPr>
        <a:xfrm>
          <a:off x="2043342" y="1426692"/>
          <a:ext cx="307706" cy="307706"/>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40B69E-F37D-467B-9318-01C0D3F5D236}">
      <dsp:nvSpPr>
        <dsp:cNvPr id="0" name=""/>
        <dsp:cNvSpPr/>
      </dsp:nvSpPr>
      <dsp:spPr>
        <a:xfrm>
          <a:off x="2043342" y="1426692"/>
          <a:ext cx="307706" cy="307706"/>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B7397E-5B50-4ACF-83F1-F62512AB78D6}">
      <dsp:nvSpPr>
        <dsp:cNvPr id="0" name=""/>
        <dsp:cNvSpPr/>
      </dsp:nvSpPr>
      <dsp:spPr>
        <a:xfrm>
          <a:off x="1889489" y="1482079"/>
          <a:ext cx="615412" cy="196932"/>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Secondary Diagnoses</a:t>
          </a:r>
          <a:endParaRPr lang="en-US" sz="600" kern="1200" dirty="0"/>
        </a:p>
      </dsp:txBody>
      <dsp:txXfrm>
        <a:off x="1889489" y="1482079"/>
        <a:ext cx="615412" cy="1969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35336-2C37-4F49-8A02-D7D651ACB9EA}">
      <dsp:nvSpPr>
        <dsp:cNvPr id="0" name=""/>
        <dsp:cNvSpPr/>
      </dsp:nvSpPr>
      <dsp:spPr>
        <a:xfrm>
          <a:off x="1468769" y="2158"/>
          <a:ext cx="1520181" cy="7600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Medicare DRG</a:t>
          </a:r>
          <a:endParaRPr lang="en-US" sz="2300" kern="1200" dirty="0"/>
        </a:p>
      </dsp:txBody>
      <dsp:txXfrm>
        <a:off x="1491031" y="24420"/>
        <a:ext cx="1475657" cy="715566"/>
      </dsp:txXfrm>
    </dsp:sp>
    <dsp:sp modelId="{2C39A192-E460-4A34-AD41-3FF70F43E107}">
      <dsp:nvSpPr>
        <dsp:cNvPr id="0" name=""/>
        <dsp:cNvSpPr/>
      </dsp:nvSpPr>
      <dsp:spPr>
        <a:xfrm>
          <a:off x="1620787" y="762249"/>
          <a:ext cx="152018" cy="570068"/>
        </a:xfrm>
        <a:custGeom>
          <a:avLst/>
          <a:gdLst/>
          <a:ahLst/>
          <a:cxnLst/>
          <a:rect l="0" t="0" r="0" b="0"/>
          <a:pathLst>
            <a:path>
              <a:moveTo>
                <a:pt x="0" y="0"/>
              </a:moveTo>
              <a:lnTo>
                <a:pt x="0" y="570068"/>
              </a:lnTo>
              <a:lnTo>
                <a:pt x="152018" y="57006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5C19EE-875D-4A49-85FF-0160931E88C3}">
      <dsp:nvSpPr>
        <dsp:cNvPr id="0" name=""/>
        <dsp:cNvSpPr/>
      </dsp:nvSpPr>
      <dsp:spPr>
        <a:xfrm>
          <a:off x="1772805" y="952271"/>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Multiple Complications and Comorbidities </a:t>
          </a:r>
          <a:r>
            <a:rPr lang="en-US" sz="900" u="sng" kern="1200" dirty="0" smtClean="0"/>
            <a:t>not </a:t>
          </a:r>
          <a:r>
            <a:rPr lang="en-US" sz="900" u="none" kern="1200" dirty="0" smtClean="0"/>
            <a:t>recognized</a:t>
          </a:r>
          <a:endParaRPr lang="en-US" sz="900" u="none" kern="1200" dirty="0"/>
        </a:p>
      </dsp:txBody>
      <dsp:txXfrm>
        <a:off x="1795067" y="974533"/>
        <a:ext cx="1171621" cy="715566"/>
      </dsp:txXfrm>
    </dsp:sp>
    <dsp:sp modelId="{CF6B0EA4-2C17-4D82-8933-F7CB1A3A29A0}">
      <dsp:nvSpPr>
        <dsp:cNvPr id="0" name=""/>
        <dsp:cNvSpPr/>
      </dsp:nvSpPr>
      <dsp:spPr>
        <a:xfrm>
          <a:off x="1620787" y="762249"/>
          <a:ext cx="152018" cy="1520181"/>
        </a:xfrm>
        <a:custGeom>
          <a:avLst/>
          <a:gdLst/>
          <a:ahLst/>
          <a:cxnLst/>
          <a:rect l="0" t="0" r="0" b="0"/>
          <a:pathLst>
            <a:path>
              <a:moveTo>
                <a:pt x="0" y="0"/>
              </a:moveTo>
              <a:lnTo>
                <a:pt x="0" y="1520181"/>
              </a:lnTo>
              <a:lnTo>
                <a:pt x="152018" y="15201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EBA803-28F8-49EC-81F6-A04EAEBB68D0}">
      <dsp:nvSpPr>
        <dsp:cNvPr id="0" name=""/>
        <dsp:cNvSpPr/>
      </dsp:nvSpPr>
      <dsp:spPr>
        <a:xfrm>
          <a:off x="1772805" y="190238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Newborn Birthweight </a:t>
          </a:r>
          <a:r>
            <a:rPr lang="en-US" sz="900" u="sng" kern="1200" dirty="0" smtClean="0"/>
            <a:t>not</a:t>
          </a:r>
          <a:r>
            <a:rPr lang="en-US" sz="900" kern="1200" dirty="0" smtClean="0"/>
            <a:t> Used</a:t>
          </a:r>
          <a:endParaRPr lang="en-US" sz="900" kern="1200" dirty="0"/>
        </a:p>
      </dsp:txBody>
      <dsp:txXfrm>
        <a:off x="1795067" y="1924647"/>
        <a:ext cx="1171621" cy="715566"/>
      </dsp:txXfrm>
    </dsp:sp>
    <dsp:sp modelId="{AA5B4269-03C7-467B-A0A4-2CBC579D592A}">
      <dsp:nvSpPr>
        <dsp:cNvPr id="0" name=""/>
        <dsp:cNvSpPr/>
      </dsp:nvSpPr>
      <dsp:spPr>
        <a:xfrm>
          <a:off x="1620787" y="762249"/>
          <a:ext cx="152018" cy="2470295"/>
        </a:xfrm>
        <a:custGeom>
          <a:avLst/>
          <a:gdLst/>
          <a:ahLst/>
          <a:cxnLst/>
          <a:rect l="0" t="0" r="0" b="0"/>
          <a:pathLst>
            <a:path>
              <a:moveTo>
                <a:pt x="0" y="0"/>
              </a:moveTo>
              <a:lnTo>
                <a:pt x="0" y="2470295"/>
              </a:lnTo>
              <a:lnTo>
                <a:pt x="152018" y="24702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AB73C3-CFF5-4428-878C-DD2534E74977}">
      <dsp:nvSpPr>
        <dsp:cNvPr id="0" name=""/>
        <dsp:cNvSpPr/>
      </dsp:nvSpPr>
      <dsp:spPr>
        <a:xfrm>
          <a:off x="1772805" y="2852498"/>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u="sng" kern="1200" dirty="0" smtClean="0"/>
            <a:t>No</a:t>
          </a:r>
          <a:r>
            <a:rPr lang="en-US" sz="900" kern="1200" dirty="0" smtClean="0"/>
            <a:t> Risk of Mortality Subgroup</a:t>
          </a:r>
          <a:endParaRPr lang="en-US" sz="900" kern="1200" dirty="0"/>
        </a:p>
      </dsp:txBody>
      <dsp:txXfrm>
        <a:off x="1795067" y="2874760"/>
        <a:ext cx="1171621" cy="715566"/>
      </dsp:txXfrm>
    </dsp:sp>
    <dsp:sp modelId="{1F67D9D4-11AF-4E9A-922B-F74CF844BE78}">
      <dsp:nvSpPr>
        <dsp:cNvPr id="0" name=""/>
        <dsp:cNvSpPr/>
      </dsp:nvSpPr>
      <dsp:spPr>
        <a:xfrm>
          <a:off x="1620787" y="762249"/>
          <a:ext cx="152018" cy="3420408"/>
        </a:xfrm>
        <a:custGeom>
          <a:avLst/>
          <a:gdLst/>
          <a:ahLst/>
          <a:cxnLst/>
          <a:rect l="0" t="0" r="0" b="0"/>
          <a:pathLst>
            <a:path>
              <a:moveTo>
                <a:pt x="0" y="0"/>
              </a:moveTo>
              <a:lnTo>
                <a:pt x="0" y="3420408"/>
              </a:lnTo>
              <a:lnTo>
                <a:pt x="152018" y="342040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375F4-6FBD-4047-8B4D-A84C4CF5B4E0}">
      <dsp:nvSpPr>
        <dsp:cNvPr id="0" name=""/>
        <dsp:cNvSpPr/>
      </dsp:nvSpPr>
      <dsp:spPr>
        <a:xfrm>
          <a:off x="1772805" y="3802612"/>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National Association of Children’s Hospitals Pediatric Modifications </a:t>
          </a:r>
          <a:r>
            <a:rPr lang="en-US" sz="900" u="sng" kern="1200" dirty="0" smtClean="0"/>
            <a:t>Not</a:t>
          </a:r>
          <a:r>
            <a:rPr lang="en-US" sz="900" kern="1200" dirty="0" smtClean="0"/>
            <a:t> Included </a:t>
          </a:r>
          <a:endParaRPr lang="en-US" sz="900" kern="1200" dirty="0"/>
        </a:p>
      </dsp:txBody>
      <dsp:txXfrm>
        <a:off x="1795067" y="3824874"/>
        <a:ext cx="1171621" cy="715566"/>
      </dsp:txXfrm>
    </dsp:sp>
    <dsp:sp modelId="{25980AC4-C7B2-41C0-BD20-F6EFE8D4A99E}">
      <dsp:nvSpPr>
        <dsp:cNvPr id="0" name=""/>
        <dsp:cNvSpPr/>
      </dsp:nvSpPr>
      <dsp:spPr>
        <a:xfrm>
          <a:off x="1620787" y="762249"/>
          <a:ext cx="152018" cy="4370522"/>
        </a:xfrm>
        <a:custGeom>
          <a:avLst/>
          <a:gdLst/>
          <a:ahLst/>
          <a:cxnLst/>
          <a:rect l="0" t="0" r="0" b="0"/>
          <a:pathLst>
            <a:path>
              <a:moveTo>
                <a:pt x="0" y="0"/>
              </a:moveTo>
              <a:lnTo>
                <a:pt x="0" y="4370522"/>
              </a:lnTo>
              <a:lnTo>
                <a:pt x="152018" y="43705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C0CE19-79DE-4AED-8E35-B63036252613}">
      <dsp:nvSpPr>
        <dsp:cNvPr id="0" name=""/>
        <dsp:cNvSpPr/>
      </dsp:nvSpPr>
      <dsp:spPr>
        <a:xfrm>
          <a:off x="1772805" y="475272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Limited use of HIV Infection MDC</a:t>
          </a:r>
          <a:endParaRPr lang="en-US" sz="900" kern="1200" dirty="0"/>
        </a:p>
      </dsp:txBody>
      <dsp:txXfrm>
        <a:off x="1795067" y="4774987"/>
        <a:ext cx="1171621" cy="715566"/>
      </dsp:txXfrm>
    </dsp:sp>
    <dsp:sp modelId="{97CA72BA-79FF-484A-B483-28A834EF7DCE}">
      <dsp:nvSpPr>
        <dsp:cNvPr id="0" name=""/>
        <dsp:cNvSpPr/>
      </dsp:nvSpPr>
      <dsp:spPr>
        <a:xfrm>
          <a:off x="3368996" y="2158"/>
          <a:ext cx="1520181" cy="7600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AP-DRG</a:t>
          </a:r>
          <a:endParaRPr lang="en-US" sz="2300" kern="1200" dirty="0"/>
        </a:p>
      </dsp:txBody>
      <dsp:txXfrm>
        <a:off x="3391258" y="24420"/>
        <a:ext cx="1475657" cy="715566"/>
      </dsp:txXfrm>
    </dsp:sp>
    <dsp:sp modelId="{7536BE00-DEDF-4D09-8716-07ADD0C7A2F7}">
      <dsp:nvSpPr>
        <dsp:cNvPr id="0" name=""/>
        <dsp:cNvSpPr/>
      </dsp:nvSpPr>
      <dsp:spPr>
        <a:xfrm>
          <a:off x="3521014" y="762249"/>
          <a:ext cx="152018" cy="570068"/>
        </a:xfrm>
        <a:custGeom>
          <a:avLst/>
          <a:gdLst/>
          <a:ahLst/>
          <a:cxnLst/>
          <a:rect l="0" t="0" r="0" b="0"/>
          <a:pathLst>
            <a:path>
              <a:moveTo>
                <a:pt x="0" y="0"/>
              </a:moveTo>
              <a:lnTo>
                <a:pt x="0" y="570068"/>
              </a:lnTo>
              <a:lnTo>
                <a:pt x="152018" y="57006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67FC7F-98A9-4306-85B8-40CEB0836FAB}">
      <dsp:nvSpPr>
        <dsp:cNvPr id="0" name=""/>
        <dsp:cNvSpPr/>
      </dsp:nvSpPr>
      <dsp:spPr>
        <a:xfrm>
          <a:off x="3673033" y="952271"/>
          <a:ext cx="1216145" cy="760090"/>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Multiple Complications and Comorbidities </a:t>
          </a:r>
          <a:r>
            <a:rPr lang="en-US" sz="900" u="sng" kern="1200" dirty="0" smtClean="0"/>
            <a:t>not </a:t>
          </a:r>
          <a:r>
            <a:rPr lang="en-US" sz="900" u="none" kern="1200" dirty="0" smtClean="0"/>
            <a:t>recognize</a:t>
          </a:r>
          <a:endParaRPr lang="en-US" sz="900" kern="1200" dirty="0"/>
        </a:p>
      </dsp:txBody>
      <dsp:txXfrm>
        <a:off x="3695295" y="974533"/>
        <a:ext cx="1171621" cy="715566"/>
      </dsp:txXfrm>
    </dsp:sp>
    <dsp:sp modelId="{B674BD55-29E5-4C64-8ACE-AF402F4DDC3A}">
      <dsp:nvSpPr>
        <dsp:cNvPr id="0" name=""/>
        <dsp:cNvSpPr/>
      </dsp:nvSpPr>
      <dsp:spPr>
        <a:xfrm>
          <a:off x="3521014" y="762249"/>
          <a:ext cx="152018" cy="1520181"/>
        </a:xfrm>
        <a:custGeom>
          <a:avLst/>
          <a:gdLst/>
          <a:ahLst/>
          <a:cxnLst/>
          <a:rect l="0" t="0" r="0" b="0"/>
          <a:pathLst>
            <a:path>
              <a:moveTo>
                <a:pt x="0" y="0"/>
              </a:moveTo>
              <a:lnTo>
                <a:pt x="0" y="1520181"/>
              </a:lnTo>
              <a:lnTo>
                <a:pt x="152018" y="15201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7294CC-E88F-4713-B244-D08D6D278CEA}">
      <dsp:nvSpPr>
        <dsp:cNvPr id="0" name=""/>
        <dsp:cNvSpPr/>
      </dsp:nvSpPr>
      <dsp:spPr>
        <a:xfrm>
          <a:off x="3673033" y="190238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Newborn Birthweight Used</a:t>
          </a:r>
          <a:endParaRPr lang="en-US" sz="900" kern="1200" dirty="0"/>
        </a:p>
      </dsp:txBody>
      <dsp:txXfrm>
        <a:off x="3695295" y="1924647"/>
        <a:ext cx="1171621" cy="715566"/>
      </dsp:txXfrm>
    </dsp:sp>
    <dsp:sp modelId="{3E186854-1006-48F7-8620-1517AB98BDF0}">
      <dsp:nvSpPr>
        <dsp:cNvPr id="0" name=""/>
        <dsp:cNvSpPr/>
      </dsp:nvSpPr>
      <dsp:spPr>
        <a:xfrm>
          <a:off x="3521014" y="762249"/>
          <a:ext cx="152018" cy="2470295"/>
        </a:xfrm>
        <a:custGeom>
          <a:avLst/>
          <a:gdLst/>
          <a:ahLst/>
          <a:cxnLst/>
          <a:rect l="0" t="0" r="0" b="0"/>
          <a:pathLst>
            <a:path>
              <a:moveTo>
                <a:pt x="0" y="0"/>
              </a:moveTo>
              <a:lnTo>
                <a:pt x="0" y="2470295"/>
              </a:lnTo>
              <a:lnTo>
                <a:pt x="152018" y="24702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02B9BA-7B00-4DB8-9BE4-8BE84EA814DF}">
      <dsp:nvSpPr>
        <dsp:cNvPr id="0" name=""/>
        <dsp:cNvSpPr/>
      </dsp:nvSpPr>
      <dsp:spPr>
        <a:xfrm>
          <a:off x="3673033" y="2852498"/>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u="sng" kern="1200" dirty="0" smtClean="0"/>
            <a:t>No</a:t>
          </a:r>
          <a:r>
            <a:rPr lang="en-US" sz="900" kern="1200" dirty="0" smtClean="0"/>
            <a:t> Risk of Mortality Subgroup</a:t>
          </a:r>
          <a:endParaRPr lang="en-US" sz="900" kern="1200" dirty="0"/>
        </a:p>
      </dsp:txBody>
      <dsp:txXfrm>
        <a:off x="3695295" y="2874760"/>
        <a:ext cx="1171621" cy="715566"/>
      </dsp:txXfrm>
    </dsp:sp>
    <dsp:sp modelId="{B031DE71-20A5-49A5-A30F-CB83513B70C3}">
      <dsp:nvSpPr>
        <dsp:cNvPr id="0" name=""/>
        <dsp:cNvSpPr/>
      </dsp:nvSpPr>
      <dsp:spPr>
        <a:xfrm>
          <a:off x="3521014" y="762249"/>
          <a:ext cx="152018" cy="3420408"/>
        </a:xfrm>
        <a:custGeom>
          <a:avLst/>
          <a:gdLst/>
          <a:ahLst/>
          <a:cxnLst/>
          <a:rect l="0" t="0" r="0" b="0"/>
          <a:pathLst>
            <a:path>
              <a:moveTo>
                <a:pt x="0" y="0"/>
              </a:moveTo>
              <a:lnTo>
                <a:pt x="0" y="3420408"/>
              </a:lnTo>
              <a:lnTo>
                <a:pt x="152018" y="342040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B5885A-07EC-4BBB-B87B-F6A074AF5123}">
      <dsp:nvSpPr>
        <dsp:cNvPr id="0" name=""/>
        <dsp:cNvSpPr/>
      </dsp:nvSpPr>
      <dsp:spPr>
        <a:xfrm>
          <a:off x="3673033" y="3802612"/>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Limited Inclusion of National Association of Children’s Hospitals Pediatric Modifications</a:t>
          </a:r>
          <a:endParaRPr lang="en-US" sz="900" kern="1200" dirty="0"/>
        </a:p>
      </dsp:txBody>
      <dsp:txXfrm>
        <a:off x="3695295" y="3824874"/>
        <a:ext cx="1171621" cy="715566"/>
      </dsp:txXfrm>
    </dsp:sp>
    <dsp:sp modelId="{1FCC74AE-B17D-40F2-B9BD-B9EEE18E5814}">
      <dsp:nvSpPr>
        <dsp:cNvPr id="0" name=""/>
        <dsp:cNvSpPr/>
      </dsp:nvSpPr>
      <dsp:spPr>
        <a:xfrm>
          <a:off x="3521014" y="762249"/>
          <a:ext cx="152018" cy="4370522"/>
        </a:xfrm>
        <a:custGeom>
          <a:avLst/>
          <a:gdLst/>
          <a:ahLst/>
          <a:cxnLst/>
          <a:rect l="0" t="0" r="0" b="0"/>
          <a:pathLst>
            <a:path>
              <a:moveTo>
                <a:pt x="0" y="0"/>
              </a:moveTo>
              <a:lnTo>
                <a:pt x="0" y="4370522"/>
              </a:lnTo>
              <a:lnTo>
                <a:pt x="152018" y="43705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A932E3-7983-45F9-BCB0-AC8CF6EED31A}">
      <dsp:nvSpPr>
        <dsp:cNvPr id="0" name=""/>
        <dsp:cNvSpPr/>
      </dsp:nvSpPr>
      <dsp:spPr>
        <a:xfrm>
          <a:off x="3673033" y="475272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Complete use of HIV Infection MDC</a:t>
          </a:r>
          <a:endParaRPr lang="en-US" sz="900" kern="1200" dirty="0"/>
        </a:p>
      </dsp:txBody>
      <dsp:txXfrm>
        <a:off x="3695295" y="4774987"/>
        <a:ext cx="1171621" cy="715566"/>
      </dsp:txXfrm>
    </dsp:sp>
    <dsp:sp modelId="{4A037B85-E0F1-4399-B751-7315F8256BA0}">
      <dsp:nvSpPr>
        <dsp:cNvPr id="0" name=""/>
        <dsp:cNvSpPr/>
      </dsp:nvSpPr>
      <dsp:spPr>
        <a:xfrm>
          <a:off x="5269223" y="2158"/>
          <a:ext cx="1520181" cy="76009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APR-DRG</a:t>
          </a:r>
          <a:endParaRPr lang="en-US" sz="2300" kern="1200" dirty="0"/>
        </a:p>
      </dsp:txBody>
      <dsp:txXfrm>
        <a:off x="5291485" y="24420"/>
        <a:ext cx="1475657" cy="715566"/>
      </dsp:txXfrm>
    </dsp:sp>
    <dsp:sp modelId="{E3DD0B41-77B3-4CB1-BFF6-0E173D4F77E7}">
      <dsp:nvSpPr>
        <dsp:cNvPr id="0" name=""/>
        <dsp:cNvSpPr/>
      </dsp:nvSpPr>
      <dsp:spPr>
        <a:xfrm>
          <a:off x="5421241" y="762249"/>
          <a:ext cx="152018" cy="570068"/>
        </a:xfrm>
        <a:custGeom>
          <a:avLst/>
          <a:gdLst/>
          <a:ahLst/>
          <a:cxnLst/>
          <a:rect l="0" t="0" r="0" b="0"/>
          <a:pathLst>
            <a:path>
              <a:moveTo>
                <a:pt x="0" y="0"/>
              </a:moveTo>
              <a:lnTo>
                <a:pt x="0" y="570068"/>
              </a:lnTo>
              <a:lnTo>
                <a:pt x="152018" y="57006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ED3719-A15E-4A8F-BABC-04F6FB67C25E}">
      <dsp:nvSpPr>
        <dsp:cNvPr id="0" name=""/>
        <dsp:cNvSpPr/>
      </dsp:nvSpPr>
      <dsp:spPr>
        <a:xfrm>
          <a:off x="5573260" y="952271"/>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Multiple Complications and Comorbidities </a:t>
          </a:r>
          <a:r>
            <a:rPr lang="en-US" sz="900" u="sng" kern="1200" dirty="0" smtClean="0"/>
            <a:t> </a:t>
          </a:r>
          <a:r>
            <a:rPr lang="en-US" sz="900" u="none" kern="1200" dirty="0" smtClean="0"/>
            <a:t>recognized</a:t>
          </a:r>
          <a:endParaRPr lang="en-US" sz="900" kern="1200" dirty="0"/>
        </a:p>
      </dsp:txBody>
      <dsp:txXfrm>
        <a:off x="5595522" y="974533"/>
        <a:ext cx="1171621" cy="715566"/>
      </dsp:txXfrm>
    </dsp:sp>
    <dsp:sp modelId="{C6B17CAC-7165-4685-AC6A-D1664A690750}">
      <dsp:nvSpPr>
        <dsp:cNvPr id="0" name=""/>
        <dsp:cNvSpPr/>
      </dsp:nvSpPr>
      <dsp:spPr>
        <a:xfrm>
          <a:off x="5421241" y="762249"/>
          <a:ext cx="152018" cy="1520181"/>
        </a:xfrm>
        <a:custGeom>
          <a:avLst/>
          <a:gdLst/>
          <a:ahLst/>
          <a:cxnLst/>
          <a:rect l="0" t="0" r="0" b="0"/>
          <a:pathLst>
            <a:path>
              <a:moveTo>
                <a:pt x="0" y="0"/>
              </a:moveTo>
              <a:lnTo>
                <a:pt x="0" y="1520181"/>
              </a:lnTo>
              <a:lnTo>
                <a:pt x="152018" y="152018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4204E1-88B3-4408-ADCD-011D3C5C79C4}">
      <dsp:nvSpPr>
        <dsp:cNvPr id="0" name=""/>
        <dsp:cNvSpPr/>
      </dsp:nvSpPr>
      <dsp:spPr>
        <a:xfrm>
          <a:off x="5573260" y="190238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Newborn Birthweight Used</a:t>
          </a:r>
          <a:endParaRPr lang="en-US" sz="900" kern="1200" dirty="0"/>
        </a:p>
      </dsp:txBody>
      <dsp:txXfrm>
        <a:off x="5595522" y="1924647"/>
        <a:ext cx="1171621" cy="715566"/>
      </dsp:txXfrm>
    </dsp:sp>
    <dsp:sp modelId="{DC7BF560-25C9-4FE8-8B15-4FB3F1ED6C1F}">
      <dsp:nvSpPr>
        <dsp:cNvPr id="0" name=""/>
        <dsp:cNvSpPr/>
      </dsp:nvSpPr>
      <dsp:spPr>
        <a:xfrm>
          <a:off x="5421241" y="762249"/>
          <a:ext cx="152018" cy="2470295"/>
        </a:xfrm>
        <a:custGeom>
          <a:avLst/>
          <a:gdLst/>
          <a:ahLst/>
          <a:cxnLst/>
          <a:rect l="0" t="0" r="0" b="0"/>
          <a:pathLst>
            <a:path>
              <a:moveTo>
                <a:pt x="0" y="0"/>
              </a:moveTo>
              <a:lnTo>
                <a:pt x="0" y="2470295"/>
              </a:lnTo>
              <a:lnTo>
                <a:pt x="152018" y="247029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C128F3-BAE2-4240-9A1A-DCFA89A1F254}">
      <dsp:nvSpPr>
        <dsp:cNvPr id="0" name=""/>
        <dsp:cNvSpPr/>
      </dsp:nvSpPr>
      <dsp:spPr>
        <a:xfrm>
          <a:off x="5573260" y="2852498"/>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Includes Risk of Mortality Subgroup</a:t>
          </a:r>
          <a:endParaRPr lang="en-US" sz="900" kern="1200" dirty="0"/>
        </a:p>
      </dsp:txBody>
      <dsp:txXfrm>
        <a:off x="5595522" y="2874760"/>
        <a:ext cx="1171621" cy="715566"/>
      </dsp:txXfrm>
    </dsp:sp>
    <dsp:sp modelId="{A608687D-3BA8-472A-A21E-CE88C657C676}">
      <dsp:nvSpPr>
        <dsp:cNvPr id="0" name=""/>
        <dsp:cNvSpPr/>
      </dsp:nvSpPr>
      <dsp:spPr>
        <a:xfrm>
          <a:off x="5421241" y="762249"/>
          <a:ext cx="152018" cy="3420408"/>
        </a:xfrm>
        <a:custGeom>
          <a:avLst/>
          <a:gdLst/>
          <a:ahLst/>
          <a:cxnLst/>
          <a:rect l="0" t="0" r="0" b="0"/>
          <a:pathLst>
            <a:path>
              <a:moveTo>
                <a:pt x="0" y="0"/>
              </a:moveTo>
              <a:lnTo>
                <a:pt x="0" y="3420408"/>
              </a:lnTo>
              <a:lnTo>
                <a:pt x="152018" y="3420408"/>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9D4D4D-F7DB-4B54-9E1C-29B105CE6434}">
      <dsp:nvSpPr>
        <dsp:cNvPr id="0" name=""/>
        <dsp:cNvSpPr/>
      </dsp:nvSpPr>
      <dsp:spPr>
        <a:xfrm>
          <a:off x="5573260" y="3802612"/>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Complete Inclusion of National Association of Children’s Hospitals Pediatric Modifications</a:t>
          </a:r>
          <a:endParaRPr lang="en-US" sz="900" kern="1200" dirty="0"/>
        </a:p>
      </dsp:txBody>
      <dsp:txXfrm>
        <a:off x="5595522" y="3824874"/>
        <a:ext cx="1171621" cy="715566"/>
      </dsp:txXfrm>
    </dsp:sp>
    <dsp:sp modelId="{95047C22-4C92-4506-9D47-8D2EBBDF2A0B}">
      <dsp:nvSpPr>
        <dsp:cNvPr id="0" name=""/>
        <dsp:cNvSpPr/>
      </dsp:nvSpPr>
      <dsp:spPr>
        <a:xfrm>
          <a:off x="5421241" y="762249"/>
          <a:ext cx="152018" cy="4370522"/>
        </a:xfrm>
        <a:custGeom>
          <a:avLst/>
          <a:gdLst/>
          <a:ahLst/>
          <a:cxnLst/>
          <a:rect l="0" t="0" r="0" b="0"/>
          <a:pathLst>
            <a:path>
              <a:moveTo>
                <a:pt x="0" y="0"/>
              </a:moveTo>
              <a:lnTo>
                <a:pt x="0" y="4370522"/>
              </a:lnTo>
              <a:lnTo>
                <a:pt x="152018" y="4370522"/>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6518C7-93B0-436B-9074-A8B010E13C28}">
      <dsp:nvSpPr>
        <dsp:cNvPr id="0" name=""/>
        <dsp:cNvSpPr/>
      </dsp:nvSpPr>
      <dsp:spPr>
        <a:xfrm>
          <a:off x="5573260" y="4752725"/>
          <a:ext cx="1216145" cy="76009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n-US" sz="900" kern="1200" dirty="0" smtClean="0"/>
            <a:t>Complete use of HIV Infection MDC</a:t>
          </a:r>
          <a:endParaRPr lang="en-US" sz="900" kern="1200" dirty="0"/>
        </a:p>
      </dsp:txBody>
      <dsp:txXfrm>
        <a:off x="5595522" y="4774987"/>
        <a:ext cx="1171621" cy="7155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5C092-4D83-403A-90FB-72FA53500AF6}">
      <dsp:nvSpPr>
        <dsp:cNvPr id="0" name=""/>
        <dsp:cNvSpPr/>
      </dsp:nvSpPr>
      <dsp:spPr>
        <a:xfrm>
          <a:off x="951513" y="954417"/>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11.7%  of  all APCD Injury Principal Diagnosis Claim Lines have an accompanying E-Code</a:t>
          </a:r>
          <a:endParaRPr lang="en-US" sz="1400" kern="1200" dirty="0"/>
        </a:p>
      </dsp:txBody>
      <dsp:txXfrm>
        <a:off x="1236744" y="954417"/>
        <a:ext cx="1497465" cy="1189058"/>
      </dsp:txXfrm>
    </dsp:sp>
    <dsp:sp modelId="{D52BF22B-6DE5-4CC9-BCFE-AD0ADD6D53F0}">
      <dsp:nvSpPr>
        <dsp:cNvPr id="0" name=""/>
        <dsp:cNvSpPr/>
      </dsp:nvSpPr>
      <dsp:spPr>
        <a:xfrm>
          <a:off x="951513" y="2143475"/>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8.7% have an E-Code in the Dedicated </a:t>
          </a:r>
          <a:r>
            <a:rPr lang="en-US" sz="1400" b="1" kern="1200" dirty="0" smtClean="0"/>
            <a:t>E-Code Field (MC040)</a:t>
          </a:r>
          <a:endParaRPr lang="en-US" sz="1400" kern="1200" dirty="0"/>
        </a:p>
      </dsp:txBody>
      <dsp:txXfrm>
        <a:off x="1236744" y="2143475"/>
        <a:ext cx="1497465" cy="1189058"/>
      </dsp:txXfrm>
    </dsp:sp>
    <dsp:sp modelId="{4D110005-D9C5-4CB8-B00A-63ACCDC1BF54}">
      <dsp:nvSpPr>
        <dsp:cNvPr id="0" name=""/>
        <dsp:cNvSpPr/>
      </dsp:nvSpPr>
      <dsp:spPr>
        <a:xfrm>
          <a:off x="941993" y="3218230"/>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3% have an E-Code populating an </a:t>
          </a:r>
          <a:r>
            <a:rPr lang="en-US" sz="1400" b="1" kern="1200" dirty="0" smtClean="0"/>
            <a:t>Other Diagnosis Code Field</a:t>
          </a:r>
        </a:p>
      </dsp:txBody>
      <dsp:txXfrm>
        <a:off x="1227225" y="3218230"/>
        <a:ext cx="1497465" cy="1189058"/>
      </dsp:txXfrm>
    </dsp:sp>
    <dsp:sp modelId="{B3CF7835-F0E3-4126-A926-1A378CAF8CC3}">
      <dsp:nvSpPr>
        <dsp:cNvPr id="0" name=""/>
        <dsp:cNvSpPr/>
      </dsp:nvSpPr>
      <dsp:spPr>
        <a:xfrm>
          <a:off x="741" y="479031"/>
          <a:ext cx="1188464" cy="118846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All Injury Principal Diagnosis E-Codes</a:t>
          </a:r>
          <a:endParaRPr lang="en-US" sz="1400" kern="1200" dirty="0"/>
        </a:p>
      </dsp:txBody>
      <dsp:txXfrm>
        <a:off x="174788" y="653078"/>
        <a:ext cx="840370" cy="840370"/>
      </dsp:txXfrm>
    </dsp:sp>
    <dsp:sp modelId="{B57AAF80-948F-4A7C-8991-559DE763FA09}">
      <dsp:nvSpPr>
        <dsp:cNvPr id="0" name=""/>
        <dsp:cNvSpPr/>
      </dsp:nvSpPr>
      <dsp:spPr>
        <a:xfrm>
          <a:off x="3922674" y="954417"/>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10% of All Injury Principal Diagnoses have Yes (Code 1) for </a:t>
          </a:r>
          <a:r>
            <a:rPr lang="en-US" sz="1400" b="1" kern="1200" dirty="0" smtClean="0"/>
            <a:t>Accident Indicator (MC126)</a:t>
          </a:r>
          <a:endParaRPr lang="en-US" sz="1400" kern="1200" dirty="0"/>
        </a:p>
      </dsp:txBody>
      <dsp:txXfrm>
        <a:off x="4207906" y="954417"/>
        <a:ext cx="1497465" cy="1189058"/>
      </dsp:txXfrm>
    </dsp:sp>
    <dsp:sp modelId="{4A983E7E-C039-433D-84A9-DBE522DA1B6C}">
      <dsp:nvSpPr>
        <dsp:cNvPr id="0" name=""/>
        <dsp:cNvSpPr/>
      </dsp:nvSpPr>
      <dsp:spPr>
        <a:xfrm>
          <a:off x="3922674" y="2143475"/>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40% of these claim lines</a:t>
          </a:r>
          <a:r>
            <a:rPr lang="en-US" sz="1400" b="1" kern="1200" dirty="0" smtClean="0"/>
            <a:t> </a:t>
          </a:r>
          <a:r>
            <a:rPr lang="en-US" sz="1400" kern="1200" dirty="0" smtClean="0"/>
            <a:t> have an E-Code in the E-Code field or Other Diagnosis Code Field</a:t>
          </a:r>
          <a:endParaRPr lang="en-US" sz="1400" kern="1200" dirty="0"/>
        </a:p>
      </dsp:txBody>
      <dsp:txXfrm>
        <a:off x="4207906" y="2143475"/>
        <a:ext cx="1497465" cy="1189058"/>
      </dsp:txXfrm>
    </dsp:sp>
    <dsp:sp modelId="{BC9BA806-8C8F-4110-A9A3-BB772B6A084D}">
      <dsp:nvSpPr>
        <dsp:cNvPr id="0" name=""/>
        <dsp:cNvSpPr/>
      </dsp:nvSpPr>
      <dsp:spPr>
        <a:xfrm>
          <a:off x="2971903" y="479031"/>
          <a:ext cx="1188464" cy="118846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kern="1200" dirty="0" smtClean="0"/>
            <a:t>Accident Related Injury        E-Codes</a:t>
          </a:r>
          <a:endParaRPr lang="en-US" sz="1400" kern="1200" dirty="0"/>
        </a:p>
      </dsp:txBody>
      <dsp:txXfrm>
        <a:off x="3145950" y="653078"/>
        <a:ext cx="840370" cy="840370"/>
      </dsp:txXfrm>
    </dsp:sp>
    <dsp:sp modelId="{FEBE4591-01DB-41DF-93BB-7BDB2ED8E808}">
      <dsp:nvSpPr>
        <dsp:cNvPr id="0" name=""/>
        <dsp:cNvSpPr/>
      </dsp:nvSpPr>
      <dsp:spPr>
        <a:xfrm>
          <a:off x="6893836" y="954417"/>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2% of All Injury Principal Diagnoses have a Yes (Code 1) for </a:t>
          </a:r>
          <a:r>
            <a:rPr lang="en-US" sz="1400" b="1" kern="1200" dirty="0" smtClean="0"/>
            <a:t>Employment* Related (MC128)</a:t>
          </a:r>
          <a:endParaRPr lang="en-US" sz="1400" b="1" kern="1200" dirty="0"/>
        </a:p>
      </dsp:txBody>
      <dsp:txXfrm>
        <a:off x="7179068" y="954417"/>
        <a:ext cx="1497465" cy="1189058"/>
      </dsp:txXfrm>
    </dsp:sp>
    <dsp:sp modelId="{DB7E0CD3-2C8B-4FEB-A6D6-5A5B25CEC768}">
      <dsp:nvSpPr>
        <dsp:cNvPr id="0" name=""/>
        <dsp:cNvSpPr/>
      </dsp:nvSpPr>
      <dsp:spPr>
        <a:xfrm>
          <a:off x="6893836" y="2143475"/>
          <a:ext cx="1782697" cy="1189058"/>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n-US" sz="1400" kern="1200" dirty="0" smtClean="0"/>
            <a:t>88% of these claim lines have an E-Code in the E-Code field or Other Diagnosis Fields</a:t>
          </a:r>
          <a:endParaRPr lang="en-US" sz="1400" kern="1200" dirty="0"/>
        </a:p>
      </dsp:txBody>
      <dsp:txXfrm>
        <a:off x="7179068" y="2143475"/>
        <a:ext cx="1497465" cy="1189058"/>
      </dsp:txXfrm>
    </dsp:sp>
    <dsp:sp modelId="{EACA3821-0637-4758-8226-4578BA65E356}">
      <dsp:nvSpPr>
        <dsp:cNvPr id="0" name=""/>
        <dsp:cNvSpPr/>
      </dsp:nvSpPr>
      <dsp:spPr>
        <a:xfrm>
          <a:off x="5809726" y="479031"/>
          <a:ext cx="1320740" cy="1232128"/>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kern="1200" dirty="0" smtClean="0"/>
            <a:t> </a:t>
          </a:r>
          <a:r>
            <a:rPr lang="en-US" sz="1400" kern="1200" dirty="0" smtClean="0"/>
            <a:t>Employment Related Injury          E-Codes</a:t>
          </a:r>
          <a:endParaRPr lang="en-US" sz="1400" kern="1200" dirty="0"/>
        </a:p>
      </dsp:txBody>
      <dsp:txXfrm>
        <a:off x="6003144" y="659472"/>
        <a:ext cx="933904" cy="871246"/>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Relationships xmlns="http://schemas.openxmlformats.org/package/2006/relationships">
  <Relationship Id="rId1" Type="http://schemas.openxmlformats.org/officeDocument/2006/relationships/image" Target="../media/image3.png"/>
</Relationships>

</file>

<file path=ppt/drawings/_rels/vmlDrawing2.vml.rels><?xml version="1.0" encoding="UTF-8"?>

<Relationships xmlns="http://schemas.openxmlformats.org/package/2006/relationships">
  <Relationship Id="rId1" Type="http://schemas.openxmlformats.org/officeDocument/2006/relationships/image" Target="../media/image4.png"/>
</Relationships>

</file>

<file path=ppt/drawings/_rels/vmlDrawing3.vml.rels><?xml version="1.0" encoding="UTF-8"?>

<Relationships xmlns="http://schemas.openxmlformats.org/package/2006/relationships">
  <Relationship Id="rId1" Type="http://schemas.openxmlformats.org/officeDocument/2006/relationships/image" Target="../media/image5.png"/>
</Relationships>

</file>

<file path=ppt/handoutMasters/_rels/handoutMaster1.xml.rels><?xml version="1.0" encoding="UTF-8"?>

<Relationships xmlns="http://schemas.openxmlformats.org/package/2006/relationships">
  <Relationship Id="rId1" Type="http://schemas.openxmlformats.org/officeDocument/2006/relationships/theme" Target="../theme/theme6.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68947E9A-3C6F-41DD-BBC5-2694D84AAA9E}" type="datetimeFigureOut">
              <a:rPr lang="en-US" smtClean="0"/>
              <a:t>10/28/2014</a:t>
            </a:fld>
            <a:endParaRPr lang="en-US"/>
          </a:p>
        </p:txBody>
      </p:sp>
      <p:sp>
        <p:nvSpPr>
          <p:cNvPr id="4" name="Footer Placeholder 3"/>
          <p:cNvSpPr>
            <a:spLocks noGrp="1"/>
          </p:cNvSpPr>
          <p:nvPr>
            <p:ph type="ftr" sz="quarter" idx="2"/>
          </p:nvPr>
        </p:nvSpPr>
        <p:spPr>
          <a:xfrm>
            <a:off x="0" y="8772525"/>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525"/>
            <a:ext cx="2971800" cy="461963"/>
          </a:xfrm>
          <a:prstGeom prst="rect">
            <a:avLst/>
          </a:prstGeom>
        </p:spPr>
        <p:txBody>
          <a:bodyPr vert="horz" lIns="91440" tIns="45720" rIns="91440" bIns="45720"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5.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956" tIns="45979" rIns="91956" bIns="45979"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956" tIns="45979" rIns="91956" bIns="45979" rtlCol="0"/>
          <a:lstStyle>
            <a:lvl1pPr algn="r">
              <a:defRPr sz="1200"/>
            </a:lvl1pPr>
          </a:lstStyle>
          <a:p>
            <a:fld id="{2EB98B30-1BD2-4536-9459-AC41928C2B41}" type="datetimeFigureOut">
              <a:rPr lang="en-US" smtClean="0"/>
              <a:pPr/>
              <a:t>10/28/2014</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956" tIns="45979" rIns="91956" bIns="45979"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56" tIns="45979" rIns="91956" bIns="459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2971800" cy="461804"/>
          </a:xfrm>
          <a:prstGeom prst="rect">
            <a:avLst/>
          </a:prstGeom>
        </p:spPr>
        <p:txBody>
          <a:bodyPr vert="horz" lIns="91956" tIns="45979" rIns="91956" bIns="4597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9"/>
            <a:ext cx="2971800" cy="461804"/>
          </a:xfrm>
          <a:prstGeom prst="rect">
            <a:avLst/>
          </a:prstGeom>
        </p:spPr>
        <p:txBody>
          <a:bodyPr vert="horz" lIns="91956" tIns="45979" rIns="91956" bIns="45979"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xml"/>
</Relationships>

</file>

<file path=ppt/notesSlides/_rels/notesSlide2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6.xml"/>
</Relationships>

</file>

<file path=ppt/notesSlides/_rels/notesSlide2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2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8.xml"/>
</Relationships>

</file>

<file path=ppt/notesSlides/_rels/notesSlide2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9.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2639195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30017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fld id="{FE471732-61A0-4C6C-9C36-5743C443AC62}" type="slidenum">
              <a:rPr lang="en-US" altLang="en-US" sz="1200">
                <a:solidFill>
                  <a:prstClr val="black"/>
                </a:solidFill>
              </a:rPr>
              <a:pPr/>
              <a:t>12</a:t>
            </a:fld>
            <a:endParaRPr lang="en-US" altLang="en-US" sz="120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988739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23198435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30803046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3410572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fld id="{6CE1BEC2-B058-4561-A703-1B9DAEFB032D}" type="slidenum">
              <a:rPr lang="en-US" altLang="en-US" sz="1200">
                <a:solidFill>
                  <a:prstClr val="black"/>
                </a:solidFill>
              </a:rPr>
              <a:pPr/>
              <a:t>17</a:t>
            </a:fld>
            <a:endParaRPr lang="en-US" altLang="en-US" sz="120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2889337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19</a:t>
            </a:fld>
            <a:endParaRPr lang="en-US"/>
          </a:p>
        </p:txBody>
      </p:sp>
    </p:spTree>
    <p:extLst>
      <p:ext uri="{BB962C8B-B14F-4D97-AF65-F5344CB8AC3E}">
        <p14:creationId xmlns:p14="http://schemas.microsoft.com/office/powerpoint/2010/main" val="1277237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894562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21</a:t>
            </a:fld>
            <a:endParaRPr lang="en-US"/>
          </a:p>
        </p:txBody>
      </p:sp>
    </p:spTree>
    <p:extLst>
      <p:ext uri="{BB962C8B-B14F-4D97-AF65-F5344CB8AC3E}">
        <p14:creationId xmlns:p14="http://schemas.microsoft.com/office/powerpoint/2010/main" val="3028320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22</a:t>
            </a:fld>
            <a:endParaRPr lang="en-US" dirty="0"/>
          </a:p>
        </p:txBody>
      </p:sp>
    </p:spTree>
    <p:extLst>
      <p:ext uri="{BB962C8B-B14F-4D97-AF65-F5344CB8AC3E}">
        <p14:creationId xmlns:p14="http://schemas.microsoft.com/office/powerpoint/2010/main" val="1102397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23</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24</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25</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26</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27</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28</a:t>
            </a:fld>
            <a:endParaRPr lang="en-US"/>
          </a:p>
        </p:txBody>
      </p:sp>
    </p:spTree>
    <p:extLst>
      <p:ext uri="{BB962C8B-B14F-4D97-AF65-F5344CB8AC3E}">
        <p14:creationId xmlns:p14="http://schemas.microsoft.com/office/powerpoint/2010/main" val="26844665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1146735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775086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dirty="0"/>
          </a:p>
        </p:txBody>
      </p:sp>
    </p:spTree>
    <p:extLst>
      <p:ext uri="{BB962C8B-B14F-4D97-AF65-F5344CB8AC3E}">
        <p14:creationId xmlns:p14="http://schemas.microsoft.com/office/powerpoint/2010/main" val="660536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294253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3795011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3647672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26854837"/>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29C83-62AE-4C40-983D-6EB0EF7F37A0}" type="datetimeFigureOut">
              <a:rPr lang="en-US" smtClean="0"/>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29C83-62AE-4C40-983D-6EB0EF7F37A0}" type="datetimeFigureOut">
              <a:rPr lang="en-US" smtClean="0"/>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8092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7C3DCC3-3FD1-4794-8DD9-4E790722D22B}" type="datetime1">
              <a:rPr lang="en-US" altLang="en-US"/>
              <a:pPr/>
              <a:t>10/28/2014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E6420523-9440-4082-B499-923364F39B2F}" type="slidenum">
              <a:rPr lang="en-US" altLang="en-US"/>
              <a:pPr/>
              <a:t>‹#›</a:t>
            </a:fld>
            <a:endParaRPr lang="en-US" altLang="en-US"/>
          </a:p>
        </p:txBody>
      </p:sp>
    </p:spTree>
    <p:extLst>
      <p:ext uri="{BB962C8B-B14F-4D97-AF65-F5344CB8AC3E}">
        <p14:creationId xmlns:p14="http://schemas.microsoft.com/office/powerpoint/2010/main" val="1838383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FA6DB66-3514-49B7-AE45-CCE04AA5402D}" type="datetime1">
              <a:rPr lang="en-US" altLang="en-US"/>
              <a:pPr/>
              <a:t>10/28/2014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358FB56-94F9-4F1C-B00A-BD4F2A57696B}" type="slidenum">
              <a:rPr lang="en-US" altLang="en-US"/>
              <a:pPr/>
              <a:t>‹#›</a:t>
            </a:fld>
            <a:endParaRPr lang="en-US" altLang="en-US"/>
          </a:p>
        </p:txBody>
      </p:sp>
    </p:spTree>
    <p:extLst>
      <p:ext uri="{BB962C8B-B14F-4D97-AF65-F5344CB8AC3E}">
        <p14:creationId xmlns:p14="http://schemas.microsoft.com/office/powerpoint/2010/main" val="38787727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17924EE-F196-43D3-B34D-66197DCFD709}" type="datetime1">
              <a:rPr lang="en-US" altLang="en-US"/>
              <a:pPr/>
              <a:t>10/28/2014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45B9A7A-7A72-4DEC-80F4-50DBF5764CD4}" type="slidenum">
              <a:rPr lang="en-US" altLang="en-US"/>
              <a:pPr/>
              <a:t>‹#›</a:t>
            </a:fld>
            <a:endParaRPr lang="en-US" altLang="en-US"/>
          </a:p>
        </p:txBody>
      </p:sp>
    </p:spTree>
    <p:extLst>
      <p:ext uri="{BB962C8B-B14F-4D97-AF65-F5344CB8AC3E}">
        <p14:creationId xmlns:p14="http://schemas.microsoft.com/office/powerpoint/2010/main" val="187195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D377FD10-B9FC-4B82-8AF2-E585DF0F3643}" type="datetime1">
              <a:rPr lang="en-US" altLang="en-US"/>
              <a:pPr/>
              <a:t>10/28/2014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243F0A98-625E-4952-AED0-F6F9F78C6447}" type="slidenum">
              <a:rPr lang="en-US" altLang="en-US"/>
              <a:pPr/>
              <a:t>‹#›</a:t>
            </a:fld>
            <a:endParaRPr lang="en-US" altLang="en-US"/>
          </a:p>
        </p:txBody>
      </p:sp>
    </p:spTree>
    <p:extLst>
      <p:ext uri="{BB962C8B-B14F-4D97-AF65-F5344CB8AC3E}">
        <p14:creationId xmlns:p14="http://schemas.microsoft.com/office/powerpoint/2010/main" val="4047121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F2BC5316-F25E-47FB-AC4E-2AFF66BF8194}" type="datetime1">
              <a:rPr lang="en-US" altLang="en-US"/>
              <a:pPr/>
              <a:t>10/28/2014</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A2DE618D-2E49-4981-9F32-539BE356CB6A}" type="slidenum">
              <a:rPr lang="en-US" altLang="en-US"/>
              <a:pPr/>
              <a:t>‹#›</a:t>
            </a:fld>
            <a:endParaRPr lang="en-US" altLang="en-US"/>
          </a:p>
        </p:txBody>
      </p:sp>
    </p:spTree>
    <p:extLst>
      <p:ext uri="{BB962C8B-B14F-4D97-AF65-F5344CB8AC3E}">
        <p14:creationId xmlns:p14="http://schemas.microsoft.com/office/powerpoint/2010/main" val="42210660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A3B508B-69AB-4BE0-A3E6-B71378DE2DB2}" type="datetime1">
              <a:rPr lang="en-US" altLang="en-US"/>
              <a:pPr/>
              <a:t>10/28/2014</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2C24C2C4-9FE3-47C3-9544-18BD5BEBDD82}" type="slidenum">
              <a:rPr lang="en-US" altLang="en-US"/>
              <a:pPr/>
              <a:t>‹#›</a:t>
            </a:fld>
            <a:endParaRPr lang="en-US" altLang="en-US"/>
          </a:p>
        </p:txBody>
      </p:sp>
    </p:spTree>
    <p:extLst>
      <p:ext uri="{BB962C8B-B14F-4D97-AF65-F5344CB8AC3E}">
        <p14:creationId xmlns:p14="http://schemas.microsoft.com/office/powerpoint/2010/main" val="41200098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85A40E6-CEE7-4211-9C10-099F0CD6BADE}" type="datetime1">
              <a:rPr lang="en-US" altLang="en-US"/>
              <a:pPr/>
              <a:t>10/28/2014</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84968E2-6D1B-452F-9568-6B3284E0613E}" type="slidenum">
              <a:rPr lang="en-US" altLang="en-US"/>
              <a:pPr/>
              <a:t>‹#›</a:t>
            </a:fld>
            <a:endParaRPr lang="en-US" altLang="en-US"/>
          </a:p>
        </p:txBody>
      </p:sp>
    </p:spTree>
    <p:extLst>
      <p:ext uri="{BB962C8B-B14F-4D97-AF65-F5344CB8AC3E}">
        <p14:creationId xmlns:p14="http://schemas.microsoft.com/office/powerpoint/2010/main" val="4102074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CB46828-E394-4B91-8670-143B8985BA36}" type="datetime1">
              <a:rPr lang="en-US" altLang="en-US"/>
              <a:pPr/>
              <a:t>10/28/2014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9E920951-15BF-40C7-BD09-1CC7D58030C0}" type="slidenum">
              <a:rPr lang="en-US" altLang="en-US"/>
              <a:pPr/>
              <a:t>‹#›</a:t>
            </a:fld>
            <a:endParaRPr lang="en-US" altLang="en-US"/>
          </a:p>
        </p:txBody>
      </p:sp>
    </p:spTree>
    <p:extLst>
      <p:ext uri="{BB962C8B-B14F-4D97-AF65-F5344CB8AC3E}">
        <p14:creationId xmlns:p14="http://schemas.microsoft.com/office/powerpoint/2010/main" val="2121853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3973F6D-DE8A-4FA6-A197-0638E4A02FAB}" type="datetime1">
              <a:rPr lang="en-US" altLang="en-US"/>
              <a:pPr/>
              <a:t>10/28/2014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28822B1-2117-4445-9CE7-BEB8ADD745F0}" type="slidenum">
              <a:rPr lang="en-US" altLang="en-US"/>
              <a:pPr/>
              <a:t>‹#›</a:t>
            </a:fld>
            <a:endParaRPr lang="en-US" altLang="en-US"/>
          </a:p>
        </p:txBody>
      </p:sp>
    </p:spTree>
    <p:extLst>
      <p:ext uri="{BB962C8B-B14F-4D97-AF65-F5344CB8AC3E}">
        <p14:creationId xmlns:p14="http://schemas.microsoft.com/office/powerpoint/2010/main" val="13090662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9CD17A7-8EAC-4CA7-923C-91A2B3F5536C}" type="datetime1">
              <a:rPr lang="en-US" altLang="en-US"/>
              <a:pPr/>
              <a:t>10/28/2014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0F5CAEE-5185-4D3E-B1F7-3F2DEBAC13F9}" type="slidenum">
              <a:rPr lang="en-US" altLang="en-US"/>
              <a:pPr/>
              <a:t>‹#›</a:t>
            </a:fld>
            <a:endParaRPr lang="en-US" altLang="en-US"/>
          </a:p>
        </p:txBody>
      </p:sp>
    </p:spTree>
    <p:extLst>
      <p:ext uri="{BB962C8B-B14F-4D97-AF65-F5344CB8AC3E}">
        <p14:creationId xmlns:p14="http://schemas.microsoft.com/office/powerpoint/2010/main" val="17088277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4D24C8C-B07A-41CE-9B8C-7584E3B51F79}" type="datetime1">
              <a:rPr lang="en-US" altLang="en-US"/>
              <a:pPr/>
              <a:t>10/28/2014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CCFC4D9C-A278-4F9C-90A1-C8FDF757303E}" type="slidenum">
              <a:rPr lang="en-US" altLang="en-US"/>
              <a:pPr/>
              <a:t>‹#›</a:t>
            </a:fld>
            <a:endParaRPr lang="en-US" altLang="en-US"/>
          </a:p>
        </p:txBody>
      </p:sp>
    </p:spTree>
    <p:extLst>
      <p:ext uri="{BB962C8B-B14F-4D97-AF65-F5344CB8AC3E}">
        <p14:creationId xmlns:p14="http://schemas.microsoft.com/office/powerpoint/2010/main" val="74656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929C83-62AE-4C40-983D-6EB0EF7F37A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929C83-62AE-4C40-983D-6EB0EF7F37A0}" type="datetimeFigureOut">
              <a:rPr lang="en-US" smtClean="0"/>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929C83-62AE-4C40-983D-6EB0EF7F37A0}" type="datetimeFigureOut">
              <a:rPr lang="en-US" smtClean="0"/>
              <a:t>10/28/2014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929C83-62AE-4C40-983D-6EB0EF7F37A0}" type="datetimeFigureOut">
              <a:rPr lang="en-US" smtClean="0"/>
              <a:t>10/28/2014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29C83-62AE-4C40-983D-6EB0EF7F37A0}" type="datetimeFigureOut">
              <a:rPr lang="en-US" smtClean="0"/>
              <a:t>10/28/2014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 Id="rId4" Type="http://schemas.openxmlformats.org/officeDocument/2006/relationships/image" Target="../media/image1.jpeg"/>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3.xml"/>
  <Relationship Id="rId10" Type="http://schemas.openxmlformats.org/officeDocument/2006/relationships/slideLayout" Target="../slideLayouts/slideLayout12.xml"/>
  <Relationship Id="rId11" Type="http://schemas.openxmlformats.org/officeDocument/2006/relationships/slideLayout" Target="../slideLayouts/slideLayout13.xml"/>
  <Relationship Id="rId12" Type="http://schemas.openxmlformats.org/officeDocument/2006/relationships/slideLayout" Target="../slideLayouts/slideLayout14.xml"/>
  <Relationship Id="rId13" Type="http://schemas.openxmlformats.org/officeDocument/2006/relationships/theme" Target="../theme/theme2.xml"/>
  <Relationship Id="rId2" Type="http://schemas.openxmlformats.org/officeDocument/2006/relationships/slideLayout" Target="../slideLayouts/slideLayout4.xml"/>
  <Relationship Id="rId3" Type="http://schemas.openxmlformats.org/officeDocument/2006/relationships/slideLayout" Target="../slideLayouts/slideLayout5.xml"/>
  <Relationship Id="rId4" Type="http://schemas.openxmlformats.org/officeDocument/2006/relationships/slideLayout" Target="../slideLayouts/slideLayout6.xml"/>
  <Relationship Id="rId5" Type="http://schemas.openxmlformats.org/officeDocument/2006/relationships/slideLayout" Target="../slideLayouts/slideLayout7.xml"/>
  <Relationship Id="rId6" Type="http://schemas.openxmlformats.org/officeDocument/2006/relationships/slideLayout" Target="../slideLayouts/slideLayout8.xml"/>
  <Relationship Id="rId7" Type="http://schemas.openxmlformats.org/officeDocument/2006/relationships/slideLayout" Target="../slideLayouts/slideLayout9.xml"/>
  <Relationship Id="rId8" Type="http://schemas.openxmlformats.org/officeDocument/2006/relationships/slideLayout" Target="../slideLayouts/slideLayout10.xml"/>
  <Relationship Id="rId9" Type="http://schemas.openxmlformats.org/officeDocument/2006/relationships/slideLayout" Target="../slideLayouts/slideLayout11.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15.xml"/>
  <Relationship Id="rId2" Type="http://schemas.openxmlformats.org/officeDocument/2006/relationships/slideLayout" Target="../slideLayouts/slideLayout16.xml"/>
  <Relationship Id="rId3" Type="http://schemas.openxmlformats.org/officeDocument/2006/relationships/theme" Target="../theme/theme3.xml"/>
  <Relationship Id="rId4" Type="http://schemas.openxmlformats.org/officeDocument/2006/relationships/image" Target="../media/image1.jpeg"/>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17.xml"/>
  <Relationship Id="rId10" Type="http://schemas.openxmlformats.org/officeDocument/2006/relationships/slideLayout" Target="../slideLayouts/slideLayout26.xml"/>
  <Relationship Id="rId11" Type="http://schemas.openxmlformats.org/officeDocument/2006/relationships/slideLayout" Target="../slideLayouts/slideLayout27.xml"/>
  <Relationship Id="rId12" Type="http://schemas.openxmlformats.org/officeDocument/2006/relationships/theme" Target="../theme/theme4.xml"/>
  <Relationship Id="rId2" Type="http://schemas.openxmlformats.org/officeDocument/2006/relationships/slideLayout" Target="../slideLayouts/slideLayout18.xml"/>
  <Relationship Id="rId3" Type="http://schemas.openxmlformats.org/officeDocument/2006/relationships/slideLayout" Target="../slideLayouts/slideLayout19.xml"/>
  <Relationship Id="rId4" Type="http://schemas.openxmlformats.org/officeDocument/2006/relationships/slideLayout" Target="../slideLayouts/slideLayout20.xml"/>
  <Relationship Id="rId5" Type="http://schemas.openxmlformats.org/officeDocument/2006/relationships/slideLayout" Target="../slideLayouts/slideLayout21.xml"/>
  <Relationship Id="rId6" Type="http://schemas.openxmlformats.org/officeDocument/2006/relationships/slideLayout" Target="../slideLayouts/slideLayout22.xml"/>
  <Relationship Id="rId7" Type="http://schemas.openxmlformats.org/officeDocument/2006/relationships/slideLayout" Target="../slideLayouts/slideLayout23.xml"/>
  <Relationship Id="rId8" Type="http://schemas.openxmlformats.org/officeDocument/2006/relationships/slideLayout" Target="../slideLayouts/slideLayout24.xml"/>
  <Relationship Id="rId9" Type="http://schemas.openxmlformats.org/officeDocument/2006/relationships/slideLayout" Target="../slideLayouts/slideLayout25.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29C83-62AE-4C40-983D-6EB0EF7F37A0}" type="datetimeFigureOut">
              <a:rPr lang="en-US" smtClean="0"/>
              <a:t>10/28/2014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1CF7A-3B80-804E-8F86-4FAB9875F9B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8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914400"/>
            <a:fld id="{50A5F698-AD5D-4289-8639-E8DA6105E27F}" type="datetime1">
              <a:rPr lang="en-US" altLang="en-US" smtClean="0">
                <a:latin typeface="Calibri" pitchFamily="-101" charset="0"/>
                <a:ea typeface="+mn-ea"/>
                <a:cs typeface="Arial" charset="0"/>
              </a:rPr>
              <a:pPr defTabSz="914400"/>
              <a:t>10/28/2014</a:t>
            </a:fld>
            <a:endParaRPr lang="en-US" altLang="en-US" smtClean="0">
              <a:latin typeface="Calibri" pitchFamily="-101" charset="0"/>
              <a:ea typeface="+mn-ea"/>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defTabSz="9144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914400"/>
            <a:fld id="{10F90AA7-D75E-459B-AA42-59378AB68004}" type="slidenum">
              <a:rPr lang="en-US" altLang="en-US" smtClean="0">
                <a:latin typeface="Calibri" pitchFamily="-101" charset="0"/>
                <a:ea typeface="+mn-ea"/>
                <a:cs typeface="Arial" charset="0"/>
              </a:rPr>
              <a:pPr defTabSz="914400"/>
              <a:t>‹#›</a:t>
            </a:fld>
            <a:endParaRPr lang="en-US" altLang="en-US" smtClean="0">
              <a:latin typeface="Calibri" pitchFamily="-101" charset="0"/>
              <a:ea typeface="+mn-ea"/>
              <a:cs typeface="Arial" charset="0"/>
            </a:endParaRPr>
          </a:p>
        </p:txBody>
      </p:sp>
    </p:spTree>
    <p:extLst>
      <p:ext uri="{BB962C8B-B14F-4D97-AF65-F5344CB8AC3E}">
        <p14:creationId xmlns:p14="http://schemas.microsoft.com/office/powerpoint/2010/main" val="31986180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1" charset="-128"/>
          <a:cs typeface="ＭＳ Ｐゴシック" pitchFamily="-101"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1" charset="-128"/>
          <a:cs typeface="ＭＳ Ｐゴシック" pitchFamily="-101"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5.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18.xml"/>
  <Relationship Id="rId3" Type="http://schemas.openxmlformats.org/officeDocument/2006/relationships/notesSlide" Target="../notesSlides/notesSlide12.xml"/>
  <Relationship Id="rId4" Type="http://schemas.openxmlformats.org/officeDocument/2006/relationships/oleObject" Target="../embeddings/Microsoft_Excel_Chart1.xls"/>
  <Relationship Id="rId5" Type="http://schemas.openxmlformats.org/officeDocument/2006/relationships/image" Target="../media/image3.png"/>
  <Relationship Id="rId6" Type="http://schemas.openxmlformats.org/officeDocument/2006/relationships/hyperlink" TargetMode="External" Target="https://www.hcup-us.ahrq.gov/db/nation/nis/APR-DRGsV20MethodologyOverviewandBibliography.pdf"/>
</Relationships>

</file>

<file path=ppt/slides/_rels/slide13.xml.rels><?xml version="1.0" encoding="UTF-8"?>

<Relationships xmlns="http://schemas.openxmlformats.org/package/2006/relationships">
  <Relationship Id="rId1" Type="http://schemas.openxmlformats.org/officeDocument/2006/relationships/vmlDrawing" Target="../drawings/vmlDrawing2.vml"/>
  <Relationship Id="rId10" Type="http://schemas.microsoft.com/office/2007/relationships/diagramDrawing" Target="../diagrams/drawing1.xml"/>
  <Relationship Id="rId2" Type="http://schemas.openxmlformats.org/officeDocument/2006/relationships/slideLayout" Target="../slideLayouts/slideLayout18.xml"/>
  <Relationship Id="rId3" Type="http://schemas.openxmlformats.org/officeDocument/2006/relationships/notesSlide" Target="../notesSlides/notesSlide13.xml"/>
  <Relationship Id="rId4" Type="http://schemas.openxmlformats.org/officeDocument/2006/relationships/oleObject" Target="../embeddings/Microsoft_Excel_Chart2.xls"/>
  <Relationship Id="rId5" Type="http://schemas.openxmlformats.org/officeDocument/2006/relationships/image" Target="../media/image4.png"/>
  <Relationship Id="rId6" Type="http://schemas.openxmlformats.org/officeDocument/2006/relationships/diagramData" Target="../diagrams/data1.xml"/>
  <Relationship Id="rId7" Type="http://schemas.openxmlformats.org/officeDocument/2006/relationships/diagramLayout" Target="../diagrams/layout1.xml"/>
  <Relationship Id="rId8" Type="http://schemas.openxmlformats.org/officeDocument/2006/relationships/diagramQuickStyle" Target="../diagrams/quickStyle1.xml"/>
  <Relationship Id="rId9" Type="http://schemas.openxmlformats.org/officeDocument/2006/relationships/diagramColors" Target="../diagrams/colors1.xml"/>
</Relationships>

</file>

<file path=ppt/slides/_rels/slide14.xml.rels><?xml version="1.0" encoding="UTF-8"?>

<Relationships xmlns="http://schemas.openxmlformats.org/package/2006/relationships">
  <Relationship Id="rId1" Type="http://schemas.openxmlformats.org/officeDocument/2006/relationships/vmlDrawing" Target="../drawings/vmlDrawing3.vml"/>
  <Relationship Id="rId2" Type="http://schemas.openxmlformats.org/officeDocument/2006/relationships/slideLayout" Target="../slideLayouts/slideLayout18.xml"/>
  <Relationship Id="rId3" Type="http://schemas.openxmlformats.org/officeDocument/2006/relationships/notesSlide" Target="../notesSlides/notesSlide14.xml"/>
  <Relationship Id="rId4" Type="http://schemas.openxmlformats.org/officeDocument/2006/relationships/oleObject" Target="../embeddings/Microsoft_Excel_Chart3.xls"/>
  <Relationship Id="rId5" Type="http://schemas.openxmlformats.org/officeDocument/2006/relationships/image" Target="../media/image5.png"/>
  <Relationship Id="rId6" Type="http://schemas.openxmlformats.org/officeDocument/2006/relationships/hyperlink" TargetMode="External" Target="http://www.aaos.org/news/aaosnow/dec13/advocacy2.asp"/>
  <Relationship Id="rId7" Type="http://schemas.openxmlformats.org/officeDocument/2006/relationships/image" Target="../media/image6.jpe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15.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3.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19.xml"/>
  <Relationship Id="rId3" Type="http://schemas.openxmlformats.org/officeDocument/2006/relationships/image" Target="../media/image8.jpe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21.xml"/>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 Id="rId7" Type="http://schemas.microsoft.com/office/2007/relationships/diagramDrawing" Target="../diagrams/drawing3.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3.xml"/>
  <Relationship Id="rId3" Type="http://schemas.openxmlformats.org/officeDocument/2006/relationships/hyperlink" TargetMode="External" Target="http://www.mass.gov/chia/docs/p/apcd/workgroup-meetings/2014-04-22-apcd-user-group-presentation.pdf"/>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27.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29.xml"/>
  <Relationship Id="rId3" Type="http://schemas.openxmlformats.org/officeDocument/2006/relationships/hyperlink" TargetMode="External" Target="mailto:CHIA-APCD@state.ma.us"/>
  <Relationship Id="rId4" Type="http://schemas.openxmlformats.org/officeDocument/2006/relationships/hyperlink" TargetMode="External" Target="mailto:apcd.data@state.ma.us"/>
  <Relationship Id="rId5" Type="http://schemas.openxmlformats.org/officeDocument/2006/relationships/hyperlink" TargetMode="External" Target="mailto:casemix.data@state.ma.us"/>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3.xml"/>
  <Relationship Id="rId3" Type="http://schemas.openxmlformats.org/officeDocument/2006/relationships/hyperlink" TargetMode="External" Target="http://www.nehi.net/events/59-all-payer-claims-databases-unlocking-the-potential/view"/>
  <Relationship Id="rId4" Type="http://schemas.openxmlformats.org/officeDocument/2006/relationships/image" Target="../media/image2.pn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16.xml"/>
  <Relationship Id="rId2" Type="http://schemas.openxmlformats.org/officeDocument/2006/relationships/notesSlide" Target="../notesSlides/notesSlide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5.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6.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7.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8.xml"/>
  <Relationship Id="rId3" Type="http://schemas.openxmlformats.org/officeDocument/2006/relationships/hyperlink" TargetMode="External" Target="http://www.cms.gov/apps/glossary/default.asp"/>
</Relationships>

</file>

<file path=ppt/slides/_rels/slide9.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 Case Mix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October 28, 2014</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47650" y="1481138"/>
          <a:ext cx="8696325" cy="4602163"/>
        </p:xfrm>
        <a:graphic>
          <a:graphicData uri="http://schemas.openxmlformats.org/drawingml/2006/table">
            <a:tbl>
              <a:tblPr/>
              <a:tblGrid>
                <a:gridCol w="457200"/>
                <a:gridCol w="495300"/>
                <a:gridCol w="438150"/>
                <a:gridCol w="438150"/>
                <a:gridCol w="474663"/>
                <a:gridCol w="439737"/>
                <a:gridCol w="514350"/>
                <a:gridCol w="534988"/>
                <a:gridCol w="579437"/>
                <a:gridCol w="523875"/>
                <a:gridCol w="514350"/>
                <a:gridCol w="542925"/>
                <a:gridCol w="523875"/>
                <a:gridCol w="571500"/>
                <a:gridCol w="552450"/>
                <a:gridCol w="533400"/>
                <a:gridCol w="561975"/>
              </a:tblGrid>
              <a:tr h="942975">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 HDD Fiscal Year</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12</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14.1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18</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21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AP-DRG Version 25.1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15</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20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26.1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APR-DRG Version 30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VHAF- DRG Version 24</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VHAF-DRG Version 25</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26</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27</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28</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29</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101" charset="0"/>
                          <a:cs typeface="Arial" charset="0"/>
                        </a:rPr>
                        <a:t>CMS-DRG Version 30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9D9D9"/>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2013</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2012</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2010</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382588">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2009</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(available soon)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2008</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2007</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2006</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2005</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2004</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2003</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2002</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r h="27305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2060"/>
                          </a:solidFill>
                          <a:effectLst/>
                          <a:latin typeface="Calibri" pitchFamily="-101" charset="0"/>
                          <a:cs typeface="Arial" charset="0"/>
                        </a:rPr>
                        <a:t>2001</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DD9C3"/>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X</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itchFamily="-101" charset="0"/>
                          <a:cs typeface="Arial" charset="0"/>
                        </a:rPr>
                        <a:t> </a:t>
                      </a:r>
                    </a:p>
                  </a:txBody>
                  <a:tcPr marL="5981" marR="5981" marT="5980" marB="0" anchor="b"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FDEADA"/>
                    </a:solidFill>
                  </a:tcPr>
                </a:tc>
              </a:tr>
            </a:tbl>
          </a:graphicData>
        </a:graphic>
      </p:graphicFrame>
      <p:sp>
        <p:nvSpPr>
          <p:cNvPr id="17682" name="Title 6"/>
          <p:cNvSpPr>
            <a:spLocks noGrp="1"/>
          </p:cNvSpPr>
          <p:nvPr>
            <p:ph type="ctrTitle"/>
          </p:nvPr>
        </p:nvSpPr>
        <p:spPr>
          <a:xfrm>
            <a:off x="600075" y="247650"/>
            <a:ext cx="8153400" cy="1200150"/>
          </a:xfrm>
        </p:spPr>
        <p:txBody>
          <a:bodyPr/>
          <a:lstStyle/>
          <a:p>
            <a:pPr eaLnBrk="1" hangingPunct="1"/>
            <a:r>
              <a:rPr lang="en-US" altLang="en-US" sz="2800" b="1" smtClean="0">
                <a:solidFill>
                  <a:srgbClr val="0070C0"/>
                </a:solidFill>
              </a:rPr>
              <a:t>13 Year (2001-2013) History of Diagnosis Related Group (DRG) Versions in Massachusetts Inpatient Hospital Discharge Data (HDD)</a:t>
            </a:r>
            <a:br>
              <a:rPr lang="en-US" altLang="en-US" sz="2800" b="1" smtClean="0">
                <a:solidFill>
                  <a:srgbClr val="0070C0"/>
                </a:solidFill>
              </a:rPr>
            </a:br>
            <a:endParaRPr lang="en-US" altLang="en-US" sz="2800" b="1" i="1" smtClean="0">
              <a:solidFill>
                <a:srgbClr val="0070C0"/>
              </a:solidFill>
            </a:endParaRPr>
          </a:p>
        </p:txBody>
      </p:sp>
    </p:spTree>
    <p:extLst>
      <p:ext uri="{BB962C8B-B14F-4D97-AF65-F5344CB8AC3E}">
        <p14:creationId xmlns:p14="http://schemas.microsoft.com/office/powerpoint/2010/main" val="1970722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type="body" sz="quarter" idx="11"/>
          </p:nvPr>
        </p:nvSpPr>
        <p:spPr/>
        <p:txBody>
          <a:bodyPr/>
          <a:lstStyle/>
          <a:p>
            <a:pPr marL="0" indent="0" algn="ctr">
              <a:buFont typeface="Arial" charset="0"/>
              <a:buNone/>
            </a:pPr>
            <a:r>
              <a:rPr lang="en-US" altLang="en-US" sz="4000" dirty="0" smtClean="0"/>
              <a:t>What is the difference between the DRG versions?</a:t>
            </a:r>
          </a:p>
          <a:p>
            <a:pPr marL="0" indent="0">
              <a:buFont typeface="Arial" charset="0"/>
              <a:buNone/>
            </a:pPr>
            <a:endParaRPr lang="en-US" altLang="en-US" dirty="0" smtClean="0"/>
          </a:p>
        </p:txBody>
      </p:sp>
    </p:spTree>
    <p:extLst>
      <p:ext uri="{BB962C8B-B14F-4D97-AF65-F5344CB8AC3E}">
        <p14:creationId xmlns:p14="http://schemas.microsoft.com/office/powerpoint/2010/main" val="641766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 y="-114300"/>
            <a:ext cx="9144000" cy="685800"/>
          </a:xfrm>
        </p:spPr>
        <p:txBody>
          <a:bodyPr rtlCol="0">
            <a:normAutofit fontScale="90000"/>
          </a:bodyPr>
          <a:lstStyle/>
          <a:p>
            <a:pPr eaLnBrk="1" fontAlgn="auto" hangingPunct="1">
              <a:spcAft>
                <a:spcPts val="0"/>
              </a:spcAft>
              <a:defRPr/>
            </a:pPr>
            <a:r>
              <a:rPr lang="en-US" sz="3200" b="1" dirty="0" smtClean="0">
                <a:solidFill>
                  <a:srgbClr val="0070C0"/>
                </a:solidFill>
                <a:ea typeface="+mj-ea"/>
                <a:cs typeface="+mj-cs"/>
              </a:rPr>
              <a:t>AP-DRG History and Massachusetts HDD Use Timeline </a:t>
            </a:r>
          </a:p>
        </p:txBody>
      </p:sp>
      <p:sp>
        <p:nvSpPr>
          <p:cNvPr id="19460" name="TextBox 91"/>
          <p:cNvSpPr txBox="1">
            <a:spLocks noChangeArrowheads="1"/>
          </p:cNvSpPr>
          <p:nvPr/>
        </p:nvSpPr>
        <p:spPr bwMode="auto">
          <a:xfrm>
            <a:off x="209550" y="466725"/>
            <a:ext cx="88106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marL="1543050" indent="-171450">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400" smtClean="0">
                <a:solidFill>
                  <a:prstClr val="black"/>
                </a:solidFill>
                <a:ea typeface="+mn-ea"/>
              </a:rPr>
              <a:t>All Patients Diagnosis Related Groups (</a:t>
            </a:r>
            <a:r>
              <a:rPr lang="en-US" altLang="en-US" sz="1400" b="1" smtClean="0">
                <a:solidFill>
                  <a:prstClr val="black"/>
                </a:solidFill>
                <a:ea typeface="+mn-ea"/>
              </a:rPr>
              <a:t>AP-DRG) </a:t>
            </a:r>
            <a:r>
              <a:rPr lang="en-US" altLang="en-US" sz="1400" smtClean="0">
                <a:solidFill>
                  <a:prstClr val="black"/>
                </a:solidFill>
                <a:ea typeface="+mn-ea"/>
              </a:rPr>
              <a:t>was developed in 1987 through agreement between New York State Department of Health and 3M Health Information Systems Software  in conjunction with the National Association of Children’s Hospitals and Related Institutions. AP-DRGs are similar to original DRGs developed by Yale University for CMS, but also include a more detailed DRG breakdown for non-Medicare patients, particularly newborns and children. Its development was driven by legislation instituting DRG-prospective payment for all </a:t>
            </a:r>
            <a:r>
              <a:rPr lang="en-US" altLang="en-US" sz="1400" b="1" smtClean="0">
                <a:solidFill>
                  <a:prstClr val="black"/>
                </a:solidFill>
                <a:ea typeface="+mn-ea"/>
              </a:rPr>
              <a:t>non-Medicare patients </a:t>
            </a:r>
            <a:r>
              <a:rPr lang="en-US" altLang="en-US" sz="1400" smtClean="0">
                <a:solidFill>
                  <a:prstClr val="black"/>
                </a:solidFill>
                <a:ea typeface="+mn-ea"/>
              </a:rPr>
              <a:t>and evaluated to ensure its applicability to </a:t>
            </a:r>
            <a:r>
              <a:rPr lang="en-US" altLang="en-US" sz="1400" b="1" smtClean="0">
                <a:solidFill>
                  <a:prstClr val="black"/>
                </a:solidFill>
                <a:ea typeface="+mn-ea"/>
              </a:rPr>
              <a:t>neonatal, pediatric patients </a:t>
            </a:r>
            <a:r>
              <a:rPr lang="en-US" altLang="en-US" sz="1400" smtClean="0">
                <a:solidFill>
                  <a:prstClr val="black"/>
                </a:solidFill>
                <a:ea typeface="+mn-ea"/>
              </a:rPr>
              <a:t>and </a:t>
            </a:r>
            <a:r>
              <a:rPr lang="en-US" altLang="en-US" sz="1400" b="1" smtClean="0">
                <a:solidFill>
                  <a:prstClr val="black"/>
                </a:solidFill>
                <a:ea typeface="+mn-ea"/>
              </a:rPr>
              <a:t>patients with HIV</a:t>
            </a:r>
            <a:r>
              <a:rPr lang="en-US" altLang="en-US" sz="1400" smtClean="0">
                <a:solidFill>
                  <a:prstClr val="black"/>
                </a:solidFill>
                <a:ea typeface="+mn-ea"/>
              </a:rPr>
              <a:t>.  The features of AP-DRG categories recognize </a:t>
            </a:r>
            <a:r>
              <a:rPr lang="en-US" altLang="en-US" sz="1400" b="1" smtClean="0">
                <a:solidFill>
                  <a:prstClr val="black"/>
                </a:solidFill>
                <a:ea typeface="+mn-ea"/>
              </a:rPr>
              <a:t>resource intensity</a:t>
            </a:r>
            <a:r>
              <a:rPr lang="en-US" altLang="en-US" sz="1400" smtClean="0">
                <a:solidFill>
                  <a:prstClr val="black"/>
                </a:solidFill>
                <a:ea typeface="+mn-ea"/>
              </a:rPr>
              <a:t>* associated with: </a:t>
            </a:r>
          </a:p>
          <a:p>
            <a:pPr defTabSz="914400"/>
            <a:endParaRPr lang="en-US" altLang="en-US" sz="800" smtClean="0">
              <a:solidFill>
                <a:prstClr val="black"/>
              </a:solidFill>
              <a:ea typeface="+mn-ea"/>
            </a:endParaRPr>
          </a:p>
          <a:p>
            <a:pPr lvl="3" defTabSz="914400">
              <a:buFont typeface="Arial" charset="0"/>
              <a:buChar char="•"/>
            </a:pPr>
            <a:r>
              <a:rPr lang="en-US" altLang="en-US" sz="1400" smtClean="0">
                <a:solidFill>
                  <a:prstClr val="black"/>
                </a:solidFill>
                <a:ea typeface="+mn-ea"/>
              </a:rPr>
              <a:t>Six Distinct Neonate Birth Weight Ranges</a:t>
            </a:r>
          </a:p>
          <a:p>
            <a:pPr lvl="3" defTabSz="914400">
              <a:buFont typeface="Arial" charset="0"/>
              <a:buChar char="•"/>
            </a:pPr>
            <a:r>
              <a:rPr lang="en-US" altLang="en-US" sz="1400" smtClean="0">
                <a:solidFill>
                  <a:prstClr val="black"/>
                </a:solidFill>
                <a:ea typeface="+mn-ea"/>
              </a:rPr>
              <a:t>HIV in the presence or absence of 12 related infections</a:t>
            </a:r>
          </a:p>
          <a:p>
            <a:pPr lvl="3" defTabSz="914400">
              <a:buFont typeface="Arial" charset="0"/>
              <a:buChar char="•"/>
            </a:pPr>
            <a:r>
              <a:rPr lang="en-US" altLang="en-US" sz="1400" smtClean="0">
                <a:solidFill>
                  <a:prstClr val="black"/>
                </a:solidFill>
                <a:ea typeface="+mn-ea"/>
              </a:rPr>
              <a:t>Complications  and Comorbidities / Transplant Status </a:t>
            </a:r>
          </a:p>
          <a:p>
            <a:pPr lvl="3" defTabSz="914400">
              <a:buFont typeface="Arial" charset="0"/>
              <a:buChar char="•"/>
            </a:pPr>
            <a:r>
              <a:rPr lang="en-US" altLang="en-US" sz="1400" smtClean="0">
                <a:solidFill>
                  <a:prstClr val="black"/>
                </a:solidFill>
                <a:ea typeface="+mn-ea"/>
              </a:rPr>
              <a:t>Differentiation of Forms of Substance Abuse</a:t>
            </a:r>
          </a:p>
          <a:p>
            <a:pPr lvl="3" defTabSz="914400">
              <a:buFont typeface="Arial" charset="0"/>
              <a:buChar char="•"/>
            </a:pPr>
            <a:r>
              <a:rPr lang="en-US" altLang="en-US" sz="1400" smtClean="0">
                <a:solidFill>
                  <a:prstClr val="black"/>
                </a:solidFill>
                <a:ea typeface="+mn-ea"/>
              </a:rPr>
              <a:t>Pediatric modifications associated with, for example, lead poisoning and congenital anomalies</a:t>
            </a:r>
          </a:p>
        </p:txBody>
      </p:sp>
      <p:grpSp>
        <p:nvGrpSpPr>
          <p:cNvPr id="19461" name="Group 97"/>
          <p:cNvGrpSpPr>
            <a:grpSpLocks/>
          </p:cNvGrpSpPr>
          <p:nvPr/>
        </p:nvGrpSpPr>
        <p:grpSpPr bwMode="auto">
          <a:xfrm>
            <a:off x="355600" y="3284538"/>
            <a:ext cx="8420100" cy="3019425"/>
            <a:chOff x="390525" y="3609975"/>
            <a:chExt cx="8420100" cy="3019425"/>
          </a:xfrm>
        </p:grpSpPr>
        <p:grpSp>
          <p:nvGrpSpPr>
            <p:cNvPr id="19463" name="Group 90"/>
            <p:cNvGrpSpPr>
              <a:grpSpLocks/>
            </p:cNvGrpSpPr>
            <p:nvPr/>
          </p:nvGrpSpPr>
          <p:grpSpPr bwMode="auto">
            <a:xfrm>
              <a:off x="390525" y="3981450"/>
              <a:ext cx="8420100" cy="2647950"/>
              <a:chOff x="342900" y="3981450"/>
              <a:chExt cx="8420100" cy="2647950"/>
            </a:xfrm>
          </p:grpSpPr>
          <p:grpSp>
            <p:nvGrpSpPr>
              <p:cNvPr id="19465" name="Group 83"/>
              <p:cNvGrpSpPr>
                <a:grpSpLocks/>
              </p:cNvGrpSpPr>
              <p:nvPr/>
            </p:nvGrpSpPr>
            <p:grpSpPr bwMode="auto">
              <a:xfrm>
                <a:off x="457200" y="4038600"/>
                <a:ext cx="8229600" cy="2286000"/>
                <a:chOff x="457200" y="4038600"/>
                <a:chExt cx="8229600" cy="2286000"/>
              </a:xfrm>
            </p:grpSpPr>
            <p:graphicFrame>
              <p:nvGraphicFramePr>
                <p:cNvPr id="19458" name="Chart 10"/>
                <p:cNvGraphicFramePr>
                  <a:graphicFrameLocks/>
                </p:cNvGraphicFramePr>
                <p:nvPr/>
              </p:nvGraphicFramePr>
              <p:xfrm>
                <a:off x="406400" y="4241800"/>
                <a:ext cx="8331200" cy="2133600"/>
              </p:xfrm>
              <a:graphic>
                <a:graphicData uri="http://schemas.openxmlformats.org/presentationml/2006/ole">
                  <mc:AlternateContent xmlns:mc="http://schemas.openxmlformats.org/markup-compatibility/2006">
                    <mc:Choice xmlns:v="urn:schemas-microsoft-com:vml" Requires="v">
                      <p:oleObj spid="_x0000_s1031" r:id="rId4" imgW="8327858" imgH="2133785" progId="Excel.Chart.8">
                        <p:embed/>
                      </p:oleObj>
                    </mc:Choice>
                    <mc:Fallback>
                      <p:oleObj r:id="rId4" imgW="8327858" imgH="213378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400" y="4241800"/>
                              <a:ext cx="833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5" name="Straight Arrow Connector 54"/>
                <p:cNvCxnSpPr/>
                <p:nvPr/>
              </p:nvCxnSpPr>
              <p:spPr>
                <a:xfrm>
                  <a:off x="2714625" y="4775200"/>
                  <a:ext cx="0" cy="1206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9473" name="Group 46"/>
                <p:cNvGrpSpPr>
                  <a:grpSpLocks/>
                </p:cNvGrpSpPr>
                <p:nvPr/>
              </p:nvGrpSpPr>
              <p:grpSpPr bwMode="auto">
                <a:xfrm>
                  <a:off x="5943600" y="5105400"/>
                  <a:ext cx="2590800" cy="384721"/>
                  <a:chOff x="5733345" y="4404360"/>
                  <a:chExt cx="2895600" cy="461665"/>
                </a:xfrm>
              </p:grpSpPr>
              <p:sp>
                <p:nvSpPr>
                  <p:cNvPr id="19486" name="TextBox 17"/>
                  <p:cNvSpPr txBox="1">
                    <a:spLocks noChangeArrowheads="1"/>
                  </p:cNvSpPr>
                  <p:nvPr/>
                </p:nvSpPr>
                <p:spPr bwMode="auto">
                  <a:xfrm>
                    <a:off x="5733345" y="4404360"/>
                    <a:ext cx="856195"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AP-DRG</a:t>
                    </a:r>
                  </a:p>
                  <a:p>
                    <a:pPr algn="ctr" defTabSz="914400"/>
                    <a:r>
                      <a:rPr lang="en-US" altLang="en-US" sz="1200" b="1" smtClean="0">
                        <a:solidFill>
                          <a:prstClr val="black"/>
                        </a:solidFill>
                        <a:ea typeface="+mn-ea"/>
                      </a:rPr>
                      <a:t>Version 21</a:t>
                    </a:r>
                  </a:p>
                </p:txBody>
              </p:sp>
              <p:cxnSp>
                <p:nvCxnSpPr>
                  <p:cNvPr id="38" name="Straight Arrow Connector 37"/>
                  <p:cNvCxnSpPr>
                    <a:stCxn id="19486" idx="3"/>
                  </p:cNvCxnSpPr>
                  <p:nvPr/>
                </p:nvCxnSpPr>
                <p:spPr>
                  <a:xfrm flipV="1">
                    <a:off x="6590315" y="4632960"/>
                    <a:ext cx="2038630" cy="19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9474" name="TextBox 18"/>
                <p:cNvSpPr txBox="1">
                  <a:spLocks noChangeArrowheads="1"/>
                </p:cNvSpPr>
                <p:nvPr/>
              </p:nvSpPr>
              <p:spPr bwMode="auto">
                <a:xfrm>
                  <a:off x="2277908" y="4356100"/>
                  <a:ext cx="933216" cy="3847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AP-DRG</a:t>
                  </a:r>
                </a:p>
                <a:p>
                  <a:pPr algn="ctr" defTabSz="914400"/>
                  <a:r>
                    <a:rPr lang="en-US" altLang="en-US" sz="1200" b="1" smtClean="0">
                      <a:solidFill>
                        <a:prstClr val="black"/>
                      </a:solidFill>
                      <a:ea typeface="+mn-ea"/>
                    </a:rPr>
                    <a:t>Version 14.1</a:t>
                  </a:r>
                </a:p>
              </p:txBody>
            </p:sp>
            <p:cxnSp>
              <p:nvCxnSpPr>
                <p:cNvPr id="30" name="Straight Arrow Connector 29"/>
                <p:cNvCxnSpPr>
                  <a:stCxn id="19476" idx="3"/>
                </p:cNvCxnSpPr>
                <p:nvPr/>
              </p:nvCxnSpPr>
              <p:spPr>
                <a:xfrm flipV="1">
                  <a:off x="1712913" y="4229100"/>
                  <a:ext cx="50800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476" name="TextBox 16"/>
                <p:cNvSpPr txBox="1">
                  <a:spLocks noChangeArrowheads="1"/>
                </p:cNvSpPr>
                <p:nvPr/>
              </p:nvSpPr>
              <p:spPr bwMode="auto">
                <a:xfrm>
                  <a:off x="894170" y="4038600"/>
                  <a:ext cx="818310" cy="3847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AP-DRG</a:t>
                  </a:r>
                </a:p>
                <a:p>
                  <a:pPr algn="ctr" defTabSz="914400"/>
                  <a:r>
                    <a:rPr lang="en-US" altLang="en-US" sz="1200" b="1" smtClean="0">
                      <a:solidFill>
                        <a:prstClr val="black"/>
                      </a:solidFill>
                      <a:ea typeface="+mn-ea"/>
                    </a:rPr>
                    <a:t>Version 12</a:t>
                  </a:r>
                </a:p>
              </p:txBody>
            </p:sp>
            <p:cxnSp>
              <p:nvCxnSpPr>
                <p:cNvPr id="36" name="Straight Arrow Connector 35"/>
                <p:cNvCxnSpPr/>
                <p:nvPr/>
              </p:nvCxnSpPr>
              <p:spPr>
                <a:xfrm>
                  <a:off x="3224213" y="4546600"/>
                  <a:ext cx="3059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9478" name="Group 48"/>
                <p:cNvGrpSpPr>
                  <a:grpSpLocks/>
                </p:cNvGrpSpPr>
                <p:nvPr/>
              </p:nvGrpSpPr>
              <p:grpSpPr bwMode="auto">
                <a:xfrm>
                  <a:off x="2277908" y="4800600"/>
                  <a:ext cx="4005557" cy="384721"/>
                  <a:chOff x="2057400" y="2209800"/>
                  <a:chExt cx="4191000" cy="461665"/>
                </a:xfrm>
              </p:grpSpPr>
              <p:sp>
                <p:nvSpPr>
                  <p:cNvPr id="19484" name="TextBox 20"/>
                  <p:cNvSpPr txBox="1">
                    <a:spLocks noChangeArrowheads="1"/>
                  </p:cNvSpPr>
                  <p:nvPr/>
                </p:nvSpPr>
                <p:spPr bwMode="auto">
                  <a:xfrm>
                    <a:off x="2057400" y="2209800"/>
                    <a:ext cx="990600" cy="461665"/>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AP-DRG</a:t>
                    </a:r>
                  </a:p>
                  <a:p>
                    <a:pPr algn="ctr" defTabSz="914400"/>
                    <a:r>
                      <a:rPr lang="en-US" altLang="en-US" sz="1200" b="1" smtClean="0">
                        <a:solidFill>
                          <a:prstClr val="black"/>
                        </a:solidFill>
                        <a:ea typeface="+mn-ea"/>
                      </a:rPr>
                      <a:t>Version 18</a:t>
                    </a:r>
                  </a:p>
                </p:txBody>
              </p:sp>
              <p:cxnSp>
                <p:nvCxnSpPr>
                  <p:cNvPr id="39" name="Straight Arrow Connector 38"/>
                  <p:cNvCxnSpPr/>
                  <p:nvPr/>
                </p:nvCxnSpPr>
                <p:spPr>
                  <a:xfrm>
                    <a:off x="3047516" y="2438400"/>
                    <a:ext cx="32007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479" name="Group 47"/>
                <p:cNvGrpSpPr>
                  <a:grpSpLocks/>
                </p:cNvGrpSpPr>
                <p:nvPr/>
              </p:nvGrpSpPr>
              <p:grpSpPr bwMode="auto">
                <a:xfrm>
                  <a:off x="6786563" y="5453063"/>
                  <a:ext cx="1747879" cy="384721"/>
                  <a:chOff x="6781800" y="6096000"/>
                  <a:chExt cx="1828800" cy="461665"/>
                </a:xfrm>
              </p:grpSpPr>
              <p:sp>
                <p:nvSpPr>
                  <p:cNvPr id="19482" name="TextBox 19"/>
                  <p:cNvSpPr txBox="1">
                    <a:spLocks noChangeArrowheads="1"/>
                  </p:cNvSpPr>
                  <p:nvPr/>
                </p:nvSpPr>
                <p:spPr bwMode="auto">
                  <a:xfrm>
                    <a:off x="6781800" y="6096000"/>
                    <a:ext cx="976421"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AP-DRG</a:t>
                    </a:r>
                  </a:p>
                  <a:p>
                    <a:pPr algn="ctr" defTabSz="914400"/>
                    <a:r>
                      <a:rPr lang="en-US" altLang="en-US" sz="1200" b="1" smtClean="0">
                        <a:solidFill>
                          <a:prstClr val="black"/>
                        </a:solidFill>
                        <a:ea typeface="+mn-ea"/>
                      </a:rPr>
                      <a:t>Version 25.1</a:t>
                    </a:r>
                  </a:p>
                </p:txBody>
              </p:sp>
              <p:cxnSp>
                <p:nvCxnSpPr>
                  <p:cNvPr id="41" name="Straight Arrow Connector 40"/>
                  <p:cNvCxnSpPr/>
                  <p:nvPr/>
                </p:nvCxnSpPr>
                <p:spPr>
                  <a:xfrm>
                    <a:off x="7771754" y="6324599"/>
                    <a:ext cx="83880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52" name="Straight Arrow Connector 51"/>
                <p:cNvCxnSpPr/>
                <p:nvPr/>
              </p:nvCxnSpPr>
              <p:spPr>
                <a:xfrm>
                  <a:off x="1185863" y="4419600"/>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362700" y="5486400"/>
                  <a:ext cx="0" cy="523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5" name="Rectangle 84"/>
              <p:cNvSpPr/>
              <p:nvPr/>
            </p:nvSpPr>
            <p:spPr>
              <a:xfrm>
                <a:off x="342900" y="3981450"/>
                <a:ext cx="8420100" cy="2647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19467" name="TextBox 85"/>
              <p:cNvSpPr txBox="1">
                <a:spLocks noChangeArrowheads="1"/>
              </p:cNvSpPr>
              <p:nvPr/>
            </p:nvSpPr>
            <p:spPr bwMode="auto">
              <a:xfrm>
                <a:off x="3609975" y="401955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1989 - 2008</a:t>
                </a:r>
              </a:p>
            </p:txBody>
          </p:sp>
          <p:sp>
            <p:nvSpPr>
              <p:cNvPr id="19468" name="TextBox 86"/>
              <p:cNvSpPr txBox="1">
                <a:spLocks noChangeArrowheads="1"/>
              </p:cNvSpPr>
              <p:nvPr/>
            </p:nvSpPr>
            <p:spPr bwMode="auto">
              <a:xfrm>
                <a:off x="3609975" y="43338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1994 - 2006</a:t>
                </a:r>
              </a:p>
            </p:txBody>
          </p:sp>
          <p:sp>
            <p:nvSpPr>
              <p:cNvPr id="19469" name="TextBox 87"/>
              <p:cNvSpPr txBox="1">
                <a:spLocks noChangeArrowheads="1"/>
              </p:cNvSpPr>
              <p:nvPr/>
            </p:nvSpPr>
            <p:spPr bwMode="auto">
              <a:xfrm>
                <a:off x="3629025" y="47910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1994 - 2006</a:t>
                </a:r>
              </a:p>
            </p:txBody>
          </p:sp>
          <p:sp>
            <p:nvSpPr>
              <p:cNvPr id="19470" name="TextBox 88"/>
              <p:cNvSpPr txBox="1">
                <a:spLocks noChangeArrowheads="1"/>
              </p:cNvSpPr>
              <p:nvPr/>
            </p:nvSpPr>
            <p:spPr bwMode="auto">
              <a:xfrm>
                <a:off x="7610475" y="506730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2006 - 2013</a:t>
                </a:r>
              </a:p>
            </p:txBody>
          </p:sp>
          <p:sp>
            <p:nvSpPr>
              <p:cNvPr id="19471" name="TextBox 89"/>
              <p:cNvSpPr txBox="1">
                <a:spLocks noChangeArrowheads="1"/>
              </p:cNvSpPr>
              <p:nvPr/>
            </p:nvSpPr>
            <p:spPr bwMode="auto">
              <a:xfrm>
                <a:off x="7629525" y="539115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2009 - 2013</a:t>
                </a:r>
              </a:p>
            </p:txBody>
          </p:sp>
        </p:grpSp>
        <p:sp>
          <p:nvSpPr>
            <p:cNvPr id="19464" name="TextBox 92"/>
            <p:cNvSpPr txBox="1">
              <a:spLocks noChangeArrowheads="1"/>
            </p:cNvSpPr>
            <p:nvPr/>
          </p:nvSpPr>
          <p:spPr bwMode="auto">
            <a:xfrm>
              <a:off x="1847850" y="3609975"/>
              <a:ext cx="46621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800" b="1" smtClean="0">
                  <a:solidFill>
                    <a:srgbClr val="0070C0"/>
                  </a:solidFill>
                  <a:ea typeface="+mn-ea"/>
                </a:rPr>
                <a:t>Timeline of AP-DRG Use in Massachusetts HDD</a:t>
              </a:r>
            </a:p>
          </p:txBody>
        </p:sp>
      </p:grpSp>
      <p:sp>
        <p:nvSpPr>
          <p:cNvPr id="19462" name="TextBox 98"/>
          <p:cNvSpPr txBox="1">
            <a:spLocks noChangeArrowheads="1"/>
          </p:cNvSpPr>
          <p:nvPr/>
        </p:nvSpPr>
        <p:spPr bwMode="auto">
          <a:xfrm>
            <a:off x="161925" y="6296025"/>
            <a:ext cx="8867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u="sng" smtClean="0">
                <a:solidFill>
                  <a:prstClr val="black"/>
                </a:solidFill>
                <a:ea typeface="+mn-ea"/>
              </a:rPr>
              <a:t>Definition of Resource Intensity </a:t>
            </a:r>
            <a:r>
              <a:rPr lang="en-US" altLang="en-US" sz="1200" smtClean="0">
                <a:solidFill>
                  <a:prstClr val="black"/>
                </a:solidFill>
                <a:ea typeface="+mn-ea"/>
              </a:rPr>
              <a:t>- </a:t>
            </a:r>
            <a:r>
              <a:rPr lang="en-US" altLang="en-US" sz="1200" i="1" smtClean="0">
                <a:solidFill>
                  <a:prstClr val="black"/>
                </a:solidFill>
                <a:ea typeface="+mn-ea"/>
              </a:rPr>
              <a:t>The relative volume and types of diagnostic, therapeutic, and bed services used in the management of a particular disease. (source:  AHRQ   </a:t>
            </a:r>
            <a:r>
              <a:rPr lang="en-US" altLang="en-US" sz="1200" i="1" smtClean="0">
                <a:solidFill>
                  <a:prstClr val="black"/>
                </a:solidFill>
                <a:ea typeface="+mn-ea"/>
                <a:hlinkClick r:id="rId6"/>
              </a:rPr>
              <a:t>https://www.hcup-us.ahrq.gov/db/nation/nis/APR-DRGsV20MethodologyOverviewandBibliography.pdf</a:t>
            </a:r>
            <a:r>
              <a:rPr lang="en-US" altLang="en-US" sz="1200" i="1" smtClean="0">
                <a:solidFill>
                  <a:prstClr val="black"/>
                </a:solidFill>
                <a:ea typeface="+mn-ea"/>
              </a:rPr>
              <a:t>)</a:t>
            </a:r>
          </a:p>
        </p:txBody>
      </p:sp>
    </p:spTree>
    <p:extLst>
      <p:ext uri="{BB962C8B-B14F-4D97-AF65-F5344CB8AC3E}">
        <p14:creationId xmlns:p14="http://schemas.microsoft.com/office/powerpoint/2010/main" val="692326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a:xfrm>
            <a:off x="-123825" y="-142875"/>
            <a:ext cx="9144000" cy="685800"/>
          </a:xfrm>
        </p:spPr>
        <p:txBody>
          <a:bodyPr/>
          <a:lstStyle/>
          <a:p>
            <a:pPr eaLnBrk="1" hangingPunct="1"/>
            <a:r>
              <a:rPr lang="en-US" altLang="en-US" sz="2400" b="1" smtClean="0">
                <a:solidFill>
                  <a:srgbClr val="0070C0"/>
                </a:solidFill>
              </a:rPr>
              <a:t>APR-DRG History and Massachusetts HDD Use Timeline </a:t>
            </a:r>
          </a:p>
        </p:txBody>
      </p:sp>
      <p:sp>
        <p:nvSpPr>
          <p:cNvPr id="21508" name="TextBox 91"/>
          <p:cNvSpPr txBox="1">
            <a:spLocks noChangeArrowheads="1"/>
          </p:cNvSpPr>
          <p:nvPr/>
        </p:nvSpPr>
        <p:spPr bwMode="auto">
          <a:xfrm>
            <a:off x="0" y="342900"/>
            <a:ext cx="6600825"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400" smtClean="0">
                <a:solidFill>
                  <a:prstClr val="black"/>
                </a:solidFill>
                <a:ea typeface="+mn-ea"/>
              </a:rPr>
              <a:t>All Patients Refined Diagnosis Related Groups (</a:t>
            </a:r>
            <a:r>
              <a:rPr lang="en-US" altLang="en-US" sz="1400" b="1" smtClean="0">
                <a:solidFill>
                  <a:prstClr val="black"/>
                </a:solidFill>
                <a:ea typeface="+mn-ea"/>
              </a:rPr>
              <a:t>APR-DRG</a:t>
            </a:r>
            <a:r>
              <a:rPr lang="en-US" altLang="en-US" sz="1400" smtClean="0">
                <a:solidFill>
                  <a:prstClr val="black"/>
                </a:solidFill>
                <a:ea typeface="+mn-ea"/>
              </a:rPr>
              <a:t>),  developed in 1990, shifts focus of DRGs from institutional resource intensity to case mix demographics, clinical complications and comorbidities, and multiple diagnoses. Existing resource intensity DRGs did not address severity of illness,  risk of mortality,  and the impact and interaction of multiple diagnoses on treatment difficulty. While CMS later created an MS-DRG  severity adjustment to CMS-DRG,  it only adjusts for single complicating factors while APR-DRG is more effective in grouping by the true complexity of multiple additional comorbidities or complications with and without their added impact on resource use.  The APR-DRG includes:</a:t>
            </a:r>
          </a:p>
          <a:p>
            <a:pPr defTabSz="914400"/>
            <a:endParaRPr lang="en-US" altLang="en-US" sz="800" smtClean="0">
              <a:solidFill>
                <a:prstClr val="black"/>
              </a:solidFill>
              <a:ea typeface="+mn-ea"/>
            </a:endParaRPr>
          </a:p>
          <a:p>
            <a:pPr defTabSz="914400">
              <a:buFont typeface="Arial" charset="0"/>
              <a:buChar char="•"/>
            </a:pPr>
            <a:r>
              <a:rPr lang="en-US" altLang="en-US" sz="1000" smtClean="0">
                <a:solidFill>
                  <a:prstClr val="black"/>
                </a:solidFill>
                <a:ea typeface="+mn-ea"/>
              </a:rPr>
              <a:t>Four severity of illness subgroups (Minor, Moderate, Major, Extreme)</a:t>
            </a:r>
          </a:p>
          <a:p>
            <a:pPr defTabSz="914400">
              <a:buFont typeface="Arial" charset="0"/>
              <a:buChar char="•"/>
            </a:pPr>
            <a:r>
              <a:rPr lang="en-US" altLang="en-US" sz="1000" smtClean="0">
                <a:solidFill>
                  <a:prstClr val="black"/>
                </a:solidFill>
                <a:ea typeface="+mn-ea"/>
              </a:rPr>
              <a:t>Four risk of mortality subgroups (Minor, Moderate, Major, Extreme)</a:t>
            </a:r>
          </a:p>
          <a:p>
            <a:pPr defTabSz="914400">
              <a:buFont typeface="Arial" charset="0"/>
              <a:buChar char="•"/>
            </a:pPr>
            <a:r>
              <a:rPr lang="en-US" altLang="en-US" sz="1000" smtClean="0">
                <a:solidFill>
                  <a:prstClr val="black"/>
                </a:solidFill>
                <a:ea typeface="+mn-ea"/>
              </a:rPr>
              <a:t>Each of the above subgroup assignments take into consideration secondary diagnosis, interaction between secondary diagnosis, age, principal diagnosis, complications, comorbidities, OR and non-OR procedures.</a:t>
            </a:r>
          </a:p>
        </p:txBody>
      </p:sp>
      <p:grpSp>
        <p:nvGrpSpPr>
          <p:cNvPr id="21509" name="Group 44"/>
          <p:cNvGrpSpPr>
            <a:grpSpLocks/>
          </p:cNvGrpSpPr>
          <p:nvPr/>
        </p:nvGrpSpPr>
        <p:grpSpPr bwMode="auto">
          <a:xfrm>
            <a:off x="304800" y="3581400"/>
            <a:ext cx="8420100" cy="2943225"/>
            <a:chOff x="371475" y="2933700"/>
            <a:chExt cx="8420100" cy="2943225"/>
          </a:xfrm>
        </p:grpSpPr>
        <p:graphicFrame>
          <p:nvGraphicFramePr>
            <p:cNvPr id="21506" name="Chart 10"/>
            <p:cNvGraphicFramePr>
              <a:graphicFrameLocks/>
            </p:cNvGraphicFramePr>
            <p:nvPr/>
          </p:nvGraphicFramePr>
          <p:xfrm>
            <a:off x="425450" y="3670300"/>
            <a:ext cx="8331200" cy="2133600"/>
          </p:xfrm>
          <a:graphic>
            <a:graphicData uri="http://schemas.openxmlformats.org/presentationml/2006/ole">
              <mc:AlternateContent xmlns:mc="http://schemas.openxmlformats.org/markup-compatibility/2006">
                <mc:Choice xmlns:v="urn:schemas-microsoft-com:vml" Requires="v">
                  <p:oleObj spid="_x0000_s2055" r:id="rId4" imgW="8327858" imgH="2133785" progId="Excel.Chart.8">
                    <p:embed/>
                  </p:oleObj>
                </mc:Choice>
                <mc:Fallback>
                  <p:oleObj r:id="rId4" imgW="8327858" imgH="213378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450" y="3670300"/>
                          <a:ext cx="833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5" name="Straight Arrow Connector 54"/>
            <p:cNvCxnSpPr/>
            <p:nvPr/>
          </p:nvCxnSpPr>
          <p:spPr>
            <a:xfrm>
              <a:off x="2733675" y="4305300"/>
              <a:ext cx="0" cy="1104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14" name="TextBox 17"/>
            <p:cNvSpPr txBox="1">
              <a:spLocks noChangeArrowheads="1"/>
            </p:cNvSpPr>
            <p:nvPr/>
          </p:nvSpPr>
          <p:spPr bwMode="auto">
            <a:xfrm>
              <a:off x="6317638" y="3790948"/>
              <a:ext cx="856196"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APR-DRG</a:t>
              </a:r>
            </a:p>
            <a:p>
              <a:pPr algn="ctr" defTabSz="914400"/>
              <a:r>
                <a:rPr lang="en-US" altLang="en-US" sz="1200" b="1" smtClean="0">
                  <a:solidFill>
                    <a:prstClr val="black"/>
                  </a:solidFill>
                  <a:ea typeface="+mn-ea"/>
                </a:rPr>
                <a:t>Version 20</a:t>
              </a:r>
            </a:p>
          </p:txBody>
        </p:sp>
        <p:sp>
          <p:nvSpPr>
            <p:cNvPr id="21515" name="TextBox 18"/>
            <p:cNvSpPr txBox="1">
              <a:spLocks noChangeArrowheads="1"/>
            </p:cNvSpPr>
            <p:nvPr/>
          </p:nvSpPr>
          <p:spPr bwMode="auto">
            <a:xfrm>
              <a:off x="2264936" y="3822700"/>
              <a:ext cx="997261"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APR-DRG</a:t>
              </a:r>
            </a:p>
            <a:p>
              <a:pPr algn="ctr" defTabSz="914400"/>
              <a:r>
                <a:rPr lang="en-US" altLang="en-US" sz="1200" b="1" smtClean="0">
                  <a:solidFill>
                    <a:prstClr val="black"/>
                  </a:solidFill>
                  <a:ea typeface="+mn-ea"/>
                </a:rPr>
                <a:t> Version 15  </a:t>
              </a:r>
            </a:p>
          </p:txBody>
        </p:sp>
        <p:sp>
          <p:nvSpPr>
            <p:cNvPr id="21516" name="TextBox 16"/>
            <p:cNvSpPr txBox="1">
              <a:spLocks noChangeArrowheads="1"/>
            </p:cNvSpPr>
            <p:nvPr/>
          </p:nvSpPr>
          <p:spPr bwMode="auto">
            <a:xfrm>
              <a:off x="1037152" y="3476625"/>
              <a:ext cx="856196"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APR-DRG</a:t>
              </a:r>
            </a:p>
            <a:p>
              <a:pPr algn="ctr" defTabSz="914400"/>
              <a:r>
                <a:rPr lang="en-US" altLang="en-US" sz="1200" b="1" smtClean="0">
                  <a:solidFill>
                    <a:prstClr val="black"/>
                  </a:solidFill>
                  <a:ea typeface="+mn-ea"/>
                </a:rPr>
                <a:t>Version 12</a:t>
              </a:r>
            </a:p>
          </p:txBody>
        </p:sp>
        <p:cxnSp>
          <p:nvCxnSpPr>
            <p:cNvPr id="36" name="Straight Arrow Connector 35"/>
            <p:cNvCxnSpPr/>
            <p:nvPr/>
          </p:nvCxnSpPr>
          <p:spPr>
            <a:xfrm>
              <a:off x="3252788" y="3984625"/>
              <a:ext cx="30591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18" name="TextBox 19"/>
            <p:cNvSpPr txBox="1">
              <a:spLocks noChangeArrowheads="1"/>
            </p:cNvSpPr>
            <p:nvPr/>
          </p:nvSpPr>
          <p:spPr bwMode="auto">
            <a:xfrm>
              <a:off x="6822111" y="4291013"/>
              <a:ext cx="97642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APR-DRG</a:t>
              </a:r>
            </a:p>
            <a:p>
              <a:pPr algn="ctr" defTabSz="914400"/>
              <a:r>
                <a:rPr lang="en-US" altLang="en-US" sz="1200" b="1" smtClean="0">
                  <a:solidFill>
                    <a:prstClr val="black"/>
                  </a:solidFill>
                  <a:ea typeface="+mn-ea"/>
                </a:rPr>
                <a:t>Version 26.1</a:t>
              </a:r>
            </a:p>
          </p:txBody>
        </p:sp>
        <p:cxnSp>
          <p:nvCxnSpPr>
            <p:cNvPr id="52" name="Straight Arrow Connector 51"/>
            <p:cNvCxnSpPr/>
            <p:nvPr/>
          </p:nvCxnSpPr>
          <p:spPr>
            <a:xfrm>
              <a:off x="1481138" y="3924300"/>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371475" y="3228975"/>
              <a:ext cx="8420100" cy="2647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1521" name="TextBox 85"/>
            <p:cNvSpPr txBox="1">
              <a:spLocks noChangeArrowheads="1"/>
            </p:cNvSpPr>
            <p:nvPr/>
          </p:nvSpPr>
          <p:spPr bwMode="auto">
            <a:xfrm>
              <a:off x="3124200" y="34575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1990 - 1999</a:t>
              </a:r>
            </a:p>
          </p:txBody>
        </p:sp>
        <p:sp>
          <p:nvSpPr>
            <p:cNvPr id="21522" name="TextBox 86"/>
            <p:cNvSpPr txBox="1">
              <a:spLocks noChangeArrowheads="1"/>
            </p:cNvSpPr>
            <p:nvPr/>
          </p:nvSpPr>
          <p:spPr bwMode="auto">
            <a:xfrm>
              <a:off x="3629025" y="375285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1994 - 2006</a:t>
              </a:r>
            </a:p>
          </p:txBody>
        </p:sp>
        <p:sp>
          <p:nvSpPr>
            <p:cNvPr id="21523" name="TextBox 88"/>
            <p:cNvSpPr txBox="1">
              <a:spLocks noChangeArrowheads="1"/>
            </p:cNvSpPr>
            <p:nvPr/>
          </p:nvSpPr>
          <p:spPr bwMode="auto">
            <a:xfrm>
              <a:off x="7305675" y="377190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2007 - 2013</a:t>
              </a:r>
            </a:p>
          </p:txBody>
        </p:sp>
        <p:sp>
          <p:nvSpPr>
            <p:cNvPr id="21524" name="TextBox 89"/>
            <p:cNvSpPr txBox="1">
              <a:spLocks noChangeArrowheads="1"/>
            </p:cNvSpPr>
            <p:nvPr/>
          </p:nvSpPr>
          <p:spPr bwMode="auto">
            <a:xfrm>
              <a:off x="7724775" y="4762500"/>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2009 - 2013</a:t>
              </a:r>
            </a:p>
          </p:txBody>
        </p:sp>
        <p:sp>
          <p:nvSpPr>
            <p:cNvPr id="21525" name="TextBox 92"/>
            <p:cNvSpPr txBox="1">
              <a:spLocks noChangeArrowheads="1"/>
            </p:cNvSpPr>
            <p:nvPr/>
          </p:nvSpPr>
          <p:spPr bwMode="auto">
            <a:xfrm>
              <a:off x="2028825" y="2933700"/>
              <a:ext cx="47920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800" b="1" smtClean="0">
                  <a:solidFill>
                    <a:srgbClr val="0070C0"/>
                  </a:solidFill>
                  <a:ea typeface="+mn-ea"/>
                </a:rPr>
                <a:t>Timeline of APR-DRG Use in Massachusetts HDD</a:t>
              </a:r>
            </a:p>
          </p:txBody>
        </p:sp>
        <p:cxnSp>
          <p:nvCxnSpPr>
            <p:cNvPr id="6" name="Straight Arrow Connector 5"/>
            <p:cNvCxnSpPr/>
            <p:nvPr/>
          </p:nvCxnSpPr>
          <p:spPr>
            <a:xfrm>
              <a:off x="1914525" y="3676650"/>
              <a:ext cx="22193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7181850" y="4000500"/>
              <a:ext cx="1390650" cy="9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753225" y="4257675"/>
              <a:ext cx="0" cy="1190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29" name="TextBox 57"/>
            <p:cNvSpPr txBox="1">
              <a:spLocks noChangeArrowheads="1"/>
            </p:cNvSpPr>
            <p:nvPr/>
          </p:nvSpPr>
          <p:spPr bwMode="auto">
            <a:xfrm>
              <a:off x="6830741" y="4795838"/>
              <a:ext cx="965472" cy="461665"/>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APR-DRG</a:t>
              </a:r>
            </a:p>
            <a:p>
              <a:pPr algn="ctr" defTabSz="914400"/>
              <a:r>
                <a:rPr lang="en-US" altLang="en-US" sz="1200" b="1" smtClean="0">
                  <a:solidFill>
                    <a:prstClr val="black"/>
                  </a:solidFill>
                  <a:ea typeface="+mn-ea"/>
                </a:rPr>
                <a:t>  Version 30      </a:t>
              </a:r>
            </a:p>
          </p:txBody>
        </p:sp>
        <p:cxnSp>
          <p:nvCxnSpPr>
            <p:cNvPr id="44" name="Straight Arrow Connector 43"/>
            <p:cNvCxnSpPr/>
            <p:nvPr/>
          </p:nvCxnSpPr>
          <p:spPr>
            <a:xfrm>
              <a:off x="7800975" y="4572000"/>
              <a:ext cx="7810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7810500" y="5000625"/>
              <a:ext cx="7810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32" name="TextBox 64"/>
            <p:cNvSpPr txBox="1">
              <a:spLocks noChangeArrowheads="1"/>
            </p:cNvSpPr>
            <p:nvPr/>
          </p:nvSpPr>
          <p:spPr bwMode="auto">
            <a:xfrm>
              <a:off x="7724775" y="431482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2009 - 2013</a:t>
              </a:r>
            </a:p>
          </p:txBody>
        </p:sp>
      </p:grpSp>
      <p:graphicFrame>
        <p:nvGraphicFramePr>
          <p:cNvPr id="31" name="Diagram 30"/>
          <p:cNvGraphicFramePr/>
          <p:nvPr/>
        </p:nvGraphicFramePr>
        <p:xfrm>
          <a:off x="6553200" y="438151"/>
          <a:ext cx="2505074" cy="272414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1511" name="TextBox 7"/>
          <p:cNvSpPr txBox="1">
            <a:spLocks noChangeArrowheads="1"/>
          </p:cNvSpPr>
          <p:nvPr/>
        </p:nvSpPr>
        <p:spPr bwMode="auto">
          <a:xfrm>
            <a:off x="0" y="3162300"/>
            <a:ext cx="8772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400" smtClean="0">
                <a:solidFill>
                  <a:prstClr val="black"/>
                </a:solidFill>
                <a:ea typeface="+mn-ea"/>
              </a:rPr>
              <a:t>More than 50% of U.S. hospitals use APR-DRG.  CMS contracted with RAND to evaluate severity-adjusted  of 5 different DRG systems APR-DRG ranked superior to all other DRG classification systems.*</a:t>
            </a:r>
          </a:p>
        </p:txBody>
      </p:sp>
      <p:sp>
        <p:nvSpPr>
          <p:cNvPr id="21512" name="TextBox 8"/>
          <p:cNvSpPr txBox="1">
            <a:spLocks noChangeArrowheads="1"/>
          </p:cNvSpPr>
          <p:nvPr/>
        </p:nvSpPr>
        <p:spPr bwMode="auto">
          <a:xfrm>
            <a:off x="400050" y="6488113"/>
            <a:ext cx="71247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800" smtClean="0">
                <a:solidFill>
                  <a:prstClr val="black"/>
                </a:solidFill>
                <a:ea typeface="+mn-ea"/>
              </a:rPr>
              <a:t>* </a:t>
            </a:r>
            <a:r>
              <a:rPr lang="en-US" altLang="en-US" sz="1200" i="1" smtClean="0">
                <a:solidFill>
                  <a:prstClr val="black"/>
                </a:solidFill>
                <a:ea typeface="+mn-ea"/>
              </a:rPr>
              <a:t>Wynn BO, Scott M: Evaluation of Severity-Adjusted Systems.  Prepared for the CMS July 2007, RAND Health.</a:t>
            </a:r>
          </a:p>
        </p:txBody>
      </p:sp>
    </p:spTree>
    <p:extLst>
      <p:ext uri="{BB962C8B-B14F-4D97-AF65-F5344CB8AC3E}">
        <p14:creationId xmlns:p14="http://schemas.microsoft.com/office/powerpoint/2010/main" val="37192879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p:cNvSpPr>
            <a:spLocks noGrp="1"/>
          </p:cNvSpPr>
          <p:nvPr>
            <p:ph type="title"/>
          </p:nvPr>
        </p:nvSpPr>
        <p:spPr>
          <a:xfrm>
            <a:off x="-85725" y="-114300"/>
            <a:ext cx="9144000" cy="685800"/>
          </a:xfrm>
        </p:spPr>
        <p:txBody>
          <a:bodyPr/>
          <a:lstStyle/>
          <a:p>
            <a:pPr eaLnBrk="1" hangingPunct="1"/>
            <a:r>
              <a:rPr lang="en-US" altLang="en-US" sz="2400" b="1" smtClean="0">
                <a:solidFill>
                  <a:srgbClr val="0070C0"/>
                </a:solidFill>
              </a:rPr>
              <a:t>CMS-DRG History and Massachusetts HDD Use Timeline</a:t>
            </a:r>
          </a:p>
        </p:txBody>
      </p:sp>
      <p:sp>
        <p:nvSpPr>
          <p:cNvPr id="22532" name="TextBox 91"/>
          <p:cNvSpPr txBox="1">
            <a:spLocks noChangeArrowheads="1"/>
          </p:cNvSpPr>
          <p:nvPr/>
        </p:nvSpPr>
        <p:spPr bwMode="auto">
          <a:xfrm>
            <a:off x="0" y="400050"/>
            <a:ext cx="539115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just" defTabSz="914400" eaLnBrk="0" hangingPunct="0">
              <a:spcBef>
                <a:spcPct val="20000"/>
              </a:spcBef>
              <a:buFont typeface="Arial" charset="0"/>
              <a:buNone/>
            </a:pPr>
            <a:r>
              <a:rPr lang="en-US" altLang="en-US" sz="1400" smtClean="0">
                <a:solidFill>
                  <a:prstClr val="black"/>
                </a:solidFill>
                <a:ea typeface="+mn-ea"/>
              </a:rPr>
              <a:t>The Health Care Financing Administration (HCFA), the predecessor agency to the Centers for Medicare and Medicaid Services, implemented </a:t>
            </a:r>
            <a:r>
              <a:rPr lang="en-US" altLang="en-US" sz="1400" b="1" smtClean="0">
                <a:solidFill>
                  <a:prstClr val="black"/>
                </a:solidFill>
                <a:ea typeface="+mn-ea"/>
              </a:rPr>
              <a:t>HCFA-DRGs</a:t>
            </a:r>
            <a:r>
              <a:rPr lang="en-US" altLang="en-US" sz="1400" smtClean="0">
                <a:solidFill>
                  <a:prstClr val="black"/>
                </a:solidFill>
                <a:ea typeface="+mn-ea"/>
              </a:rPr>
              <a:t> in 1983 to measure inpatient resource consumption by the Medicare population. The core of their DRG system was the healthcare “product” supplied by hospital care of a patient. The initial architects of the CMS-DRG system established 23 major diagnostic categories (MDCs) as the first level of categorizing these products.* The MDCs were then subdivided into DRGs based on factors such as surgical status, organ system, age, symptoms, comorbidities, and discharge status. While subsequent modifications to the Medicare DRGs  included non-Medicare patients, the key focus of modifications has been on problems relating primarily to the elderly population.  The Veterans Health Administration </a:t>
            </a:r>
            <a:r>
              <a:rPr lang="en-US" altLang="en-US" sz="1400" b="1" smtClean="0">
                <a:solidFill>
                  <a:prstClr val="black"/>
                </a:solidFill>
                <a:ea typeface="+mn-ea"/>
              </a:rPr>
              <a:t>VHAF-DRG</a:t>
            </a:r>
            <a:r>
              <a:rPr lang="en-US" altLang="en-US" sz="1400" smtClean="0">
                <a:solidFill>
                  <a:prstClr val="black"/>
                </a:solidFill>
                <a:ea typeface="+mn-ea"/>
              </a:rPr>
              <a:t>  is based on the CMS-DRG with refinements by 3M for severity in the veterans population and non-veteran population.</a:t>
            </a:r>
          </a:p>
        </p:txBody>
      </p:sp>
      <p:grpSp>
        <p:nvGrpSpPr>
          <p:cNvPr id="22533" name="Group 20"/>
          <p:cNvGrpSpPr>
            <a:grpSpLocks/>
          </p:cNvGrpSpPr>
          <p:nvPr/>
        </p:nvGrpSpPr>
        <p:grpSpPr bwMode="auto">
          <a:xfrm>
            <a:off x="323850" y="3514725"/>
            <a:ext cx="8420100" cy="2971800"/>
            <a:chOff x="333375" y="3476625"/>
            <a:chExt cx="8420100" cy="2971800"/>
          </a:xfrm>
        </p:grpSpPr>
        <p:graphicFrame>
          <p:nvGraphicFramePr>
            <p:cNvPr id="22530" name="Chart 10"/>
            <p:cNvGraphicFramePr>
              <a:graphicFrameLocks/>
            </p:cNvGraphicFramePr>
            <p:nvPr/>
          </p:nvGraphicFramePr>
          <p:xfrm>
            <a:off x="377825" y="4098925"/>
            <a:ext cx="8331200" cy="2133600"/>
          </p:xfrm>
          <a:graphic>
            <a:graphicData uri="http://schemas.openxmlformats.org/presentationml/2006/ole">
              <mc:AlternateContent xmlns:mc="http://schemas.openxmlformats.org/markup-compatibility/2006">
                <mc:Choice xmlns:v="urn:schemas-microsoft-com:vml" Requires="v">
                  <p:oleObj spid="_x0000_s3079" r:id="rId4" imgW="8333954" imgH="2133785" progId="Excel.Chart.8">
                    <p:embed/>
                  </p:oleObj>
                </mc:Choice>
                <mc:Fallback>
                  <p:oleObj r:id="rId4" imgW="8333954" imgH="2133785"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825" y="4098925"/>
                          <a:ext cx="833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8" name="TextBox 16"/>
            <p:cNvSpPr txBox="1">
              <a:spLocks noChangeArrowheads="1"/>
            </p:cNvSpPr>
            <p:nvPr/>
          </p:nvSpPr>
          <p:spPr bwMode="auto">
            <a:xfrm>
              <a:off x="427552" y="3838575"/>
              <a:ext cx="856196"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HCFA-DRG</a:t>
              </a:r>
            </a:p>
            <a:p>
              <a:pPr algn="ctr" defTabSz="914400"/>
              <a:r>
                <a:rPr lang="en-US" altLang="en-US" sz="1200" b="1" smtClean="0">
                  <a:solidFill>
                    <a:prstClr val="black"/>
                  </a:solidFill>
                  <a:ea typeface="+mn-ea"/>
                </a:rPr>
                <a:t>Version 2</a:t>
              </a:r>
            </a:p>
          </p:txBody>
        </p:sp>
        <p:cxnSp>
          <p:nvCxnSpPr>
            <p:cNvPr id="52" name="Straight Arrow Connector 51"/>
            <p:cNvCxnSpPr/>
            <p:nvPr/>
          </p:nvCxnSpPr>
          <p:spPr bwMode="auto">
            <a:xfrm>
              <a:off x="833438" y="4314825"/>
              <a:ext cx="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bwMode="auto">
            <a:xfrm>
              <a:off x="333375" y="3800475"/>
              <a:ext cx="8420100" cy="2647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en-US">
                <a:solidFill>
                  <a:prstClr val="white"/>
                </a:solidFill>
              </a:endParaRPr>
            </a:p>
          </p:txBody>
        </p:sp>
        <p:sp>
          <p:nvSpPr>
            <p:cNvPr id="22541" name="TextBox 85"/>
            <p:cNvSpPr txBox="1">
              <a:spLocks noChangeArrowheads="1"/>
            </p:cNvSpPr>
            <p:nvPr/>
          </p:nvSpPr>
          <p:spPr bwMode="auto">
            <a:xfrm>
              <a:off x="1343025" y="378142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1988 - 1991</a:t>
              </a:r>
            </a:p>
          </p:txBody>
        </p:sp>
        <p:sp>
          <p:nvSpPr>
            <p:cNvPr id="22542" name="TextBox 92"/>
            <p:cNvSpPr txBox="1">
              <a:spLocks noChangeArrowheads="1"/>
            </p:cNvSpPr>
            <p:nvPr/>
          </p:nvSpPr>
          <p:spPr bwMode="auto">
            <a:xfrm>
              <a:off x="1666875" y="3476625"/>
              <a:ext cx="64098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800" b="1" smtClean="0">
                  <a:solidFill>
                    <a:srgbClr val="0070C0"/>
                  </a:solidFill>
                  <a:ea typeface="+mn-ea"/>
                </a:rPr>
                <a:t>Timeline of HCFA, VHAF, and CMS DRG Use in Massachusetts HDD</a:t>
              </a:r>
            </a:p>
          </p:txBody>
        </p:sp>
        <p:cxnSp>
          <p:nvCxnSpPr>
            <p:cNvPr id="8" name="Straight Arrow Connector 7"/>
            <p:cNvCxnSpPr/>
            <p:nvPr/>
          </p:nvCxnSpPr>
          <p:spPr>
            <a:xfrm>
              <a:off x="1295400" y="4057650"/>
              <a:ext cx="4857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44" name="TextBox 16"/>
            <p:cNvSpPr txBox="1">
              <a:spLocks noChangeArrowheads="1"/>
            </p:cNvSpPr>
            <p:nvPr/>
          </p:nvSpPr>
          <p:spPr bwMode="auto">
            <a:xfrm>
              <a:off x="437077" y="4410075"/>
              <a:ext cx="856196" cy="461665"/>
            </a:xfrm>
            <a:prstGeom prst="rect">
              <a:avLst/>
            </a:prstGeom>
            <a:solidFill>
              <a:schemeClr val="bg1"/>
            </a:solidFill>
            <a:ln w="9525">
              <a:solidFill>
                <a:schemeClr val="tx1"/>
              </a:solidFill>
              <a:miter lim="800000"/>
              <a:headEnd/>
              <a:tailEnd/>
            </a:ln>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HCFA-DRG</a:t>
              </a:r>
            </a:p>
            <a:p>
              <a:pPr algn="ctr" defTabSz="914400"/>
              <a:r>
                <a:rPr lang="en-US" altLang="en-US" sz="1200" b="1" smtClean="0">
                  <a:solidFill>
                    <a:prstClr val="black"/>
                  </a:solidFill>
                  <a:ea typeface="+mn-ea"/>
                </a:rPr>
                <a:t>Version 8</a:t>
              </a:r>
            </a:p>
          </p:txBody>
        </p:sp>
        <p:cxnSp>
          <p:nvCxnSpPr>
            <p:cNvPr id="10" name="Straight Arrow Connector 9"/>
            <p:cNvCxnSpPr>
              <a:stCxn id="22544" idx="3"/>
            </p:cNvCxnSpPr>
            <p:nvPr/>
          </p:nvCxnSpPr>
          <p:spPr>
            <a:xfrm flipV="1">
              <a:off x="1293813" y="4638675"/>
              <a:ext cx="329723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46" name="TextBox 85"/>
            <p:cNvSpPr txBox="1">
              <a:spLocks noChangeArrowheads="1"/>
            </p:cNvSpPr>
            <p:nvPr/>
          </p:nvSpPr>
          <p:spPr bwMode="auto">
            <a:xfrm>
              <a:off x="3552825" y="4371975"/>
              <a:ext cx="9300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srgbClr val="0070C0"/>
                  </a:solidFill>
                  <a:ea typeface="+mn-ea"/>
                </a:rPr>
                <a:t>1988 - 2000</a:t>
              </a:r>
            </a:p>
          </p:txBody>
        </p:sp>
        <p:cxnSp>
          <p:nvCxnSpPr>
            <p:cNvPr id="14" name="Straight Arrow Connector 13"/>
            <p:cNvCxnSpPr/>
            <p:nvPr/>
          </p:nvCxnSpPr>
          <p:spPr>
            <a:xfrm>
              <a:off x="651510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6823075"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713105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7439025"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774700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8054975"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8362950" y="5133975"/>
              <a:ext cx="9525"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54" name="TextBox 14"/>
            <p:cNvSpPr txBox="1">
              <a:spLocks noChangeArrowheads="1"/>
            </p:cNvSpPr>
            <p:nvPr/>
          </p:nvSpPr>
          <p:spPr bwMode="auto">
            <a:xfrm>
              <a:off x="7008941" y="4295775"/>
              <a:ext cx="1512594"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45720" rIns="45720">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b="1" smtClean="0">
                  <a:solidFill>
                    <a:prstClr val="black"/>
                  </a:solidFill>
                  <a:ea typeface="+mn-ea"/>
                </a:rPr>
                <a:t>CMS-</a:t>
              </a:r>
            </a:p>
            <a:p>
              <a:pPr defTabSz="914400"/>
              <a:r>
                <a:rPr lang="en-US" altLang="en-US" sz="1200" b="1" smtClean="0">
                  <a:solidFill>
                    <a:prstClr val="black"/>
                  </a:solidFill>
                  <a:ea typeface="+mn-ea"/>
                </a:rPr>
                <a:t>DRG </a:t>
              </a:r>
            </a:p>
            <a:p>
              <a:pPr defTabSz="914400"/>
              <a:r>
                <a:rPr lang="en-US" altLang="en-US" sz="1200" b="1" smtClean="0">
                  <a:solidFill>
                    <a:prstClr val="black"/>
                  </a:solidFill>
                  <a:ea typeface="+mn-ea"/>
                </a:rPr>
                <a:t>Versions</a:t>
              </a:r>
            </a:p>
            <a:p>
              <a:pPr defTabSz="914400"/>
              <a:r>
                <a:rPr lang="en-US" altLang="en-US" sz="1200" b="1" smtClean="0">
                  <a:solidFill>
                    <a:prstClr val="black"/>
                  </a:solidFill>
                  <a:ea typeface="+mn-ea"/>
                </a:rPr>
                <a:t>26    27    28      29    30</a:t>
              </a:r>
            </a:p>
          </p:txBody>
        </p:sp>
        <p:sp>
          <p:nvSpPr>
            <p:cNvPr id="22555" name="TextBox 58"/>
            <p:cNvSpPr txBox="1">
              <a:spLocks noChangeArrowheads="1"/>
            </p:cNvSpPr>
            <p:nvPr/>
          </p:nvSpPr>
          <p:spPr bwMode="auto">
            <a:xfrm>
              <a:off x="6315076" y="4295775"/>
              <a:ext cx="628650"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20" rIns="45720">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algn="ctr" defTabSz="914400"/>
              <a:r>
                <a:rPr lang="en-US" altLang="en-US" sz="1200" b="1" smtClean="0">
                  <a:solidFill>
                    <a:prstClr val="black"/>
                  </a:solidFill>
                  <a:ea typeface="+mn-ea"/>
                </a:rPr>
                <a:t>VHAF-DRG Versions</a:t>
              </a:r>
            </a:p>
            <a:p>
              <a:pPr defTabSz="914400"/>
              <a:r>
                <a:rPr lang="en-US" altLang="en-US" sz="1200" b="1" smtClean="0">
                  <a:solidFill>
                    <a:prstClr val="black"/>
                  </a:solidFill>
                  <a:ea typeface="+mn-ea"/>
                </a:rPr>
                <a:t>24    25</a:t>
              </a:r>
            </a:p>
          </p:txBody>
        </p:sp>
        <p:sp>
          <p:nvSpPr>
            <p:cNvPr id="22556" name="TextBox 16"/>
            <p:cNvSpPr txBox="1">
              <a:spLocks noChangeArrowheads="1"/>
            </p:cNvSpPr>
            <p:nvPr/>
          </p:nvSpPr>
          <p:spPr bwMode="auto">
            <a:xfrm>
              <a:off x="6572250" y="3962400"/>
              <a:ext cx="17105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800" b="1" smtClean="0">
                  <a:solidFill>
                    <a:srgbClr val="FF0000"/>
                  </a:solidFill>
                  <a:ea typeface="+mn-ea"/>
                </a:rPr>
                <a:t>Annual Updates</a:t>
              </a:r>
            </a:p>
          </p:txBody>
        </p:sp>
      </p:grpSp>
      <p:sp>
        <p:nvSpPr>
          <p:cNvPr id="22534" name="Rectangle 18"/>
          <p:cNvSpPr>
            <a:spLocks noChangeArrowheads="1"/>
          </p:cNvSpPr>
          <p:nvPr/>
        </p:nvSpPr>
        <p:spPr bwMode="auto">
          <a:xfrm>
            <a:off x="0" y="6503988"/>
            <a:ext cx="1030605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100" smtClean="0">
                <a:solidFill>
                  <a:prstClr val="black"/>
                </a:solidFill>
                <a:ea typeface="+mn-ea"/>
              </a:rPr>
              <a:t> *    </a:t>
            </a:r>
            <a:r>
              <a:rPr lang="en-US" altLang="en-US" sz="1000" i="1" smtClean="0">
                <a:solidFill>
                  <a:prstClr val="black"/>
                </a:solidFill>
                <a:ea typeface="+mn-ea"/>
              </a:rPr>
              <a:t>Source: Dr. Brandon Bushnell: The Evolution of DRGs. American Academy of Orthopedic Surgeons,  </a:t>
            </a:r>
            <a:r>
              <a:rPr lang="en-US" altLang="en-US" sz="1000" i="1" smtClean="0">
                <a:solidFill>
                  <a:prstClr val="black"/>
                </a:solidFill>
                <a:ea typeface="+mn-ea"/>
                <a:hlinkClick r:id="rId6"/>
              </a:rPr>
              <a:t>http://www.aaos.org/news/aaosnow/dec13/advocacy2.asp</a:t>
            </a:r>
            <a:endParaRPr lang="en-US" altLang="en-US" sz="1000" i="1" smtClean="0">
              <a:solidFill>
                <a:prstClr val="black"/>
              </a:solidFill>
              <a:ea typeface="+mn-ea"/>
            </a:endParaRPr>
          </a:p>
          <a:p>
            <a:pPr defTabSz="914400"/>
            <a:r>
              <a:rPr lang="en-US" altLang="en-US" sz="1000" i="1" smtClean="0">
                <a:solidFill>
                  <a:prstClr val="black"/>
                </a:solidFill>
                <a:ea typeface="+mn-ea"/>
              </a:rPr>
              <a:t>**   Source: All Patient Refined DRGs, a Methodology Overview, 2006,  3M HIS, https://msmedicaid.acs-inc.com/trainingMaterials/MSAPR-Methodology.pdf</a:t>
            </a:r>
          </a:p>
        </p:txBody>
      </p:sp>
      <p:pic>
        <p:nvPicPr>
          <p:cNvPr id="22535" name="Picture 19"/>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53075" y="466725"/>
            <a:ext cx="3467100"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TextBox 21"/>
          <p:cNvSpPr txBox="1">
            <a:spLocks noChangeArrowheads="1"/>
          </p:cNvSpPr>
          <p:nvPr/>
        </p:nvSpPr>
        <p:spPr bwMode="auto">
          <a:xfrm>
            <a:off x="5427663" y="600075"/>
            <a:ext cx="37163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600" b="1" smtClean="0">
                <a:solidFill>
                  <a:srgbClr val="0070C0"/>
                </a:solidFill>
                <a:ea typeface="+mn-ea"/>
              </a:rPr>
              <a:t>How CMS-DRGs differ from APR-DRGs?**</a:t>
            </a:r>
          </a:p>
        </p:txBody>
      </p:sp>
      <p:sp>
        <p:nvSpPr>
          <p:cNvPr id="24" name="Rectangle 23"/>
          <p:cNvSpPr/>
          <p:nvPr/>
        </p:nvSpPr>
        <p:spPr>
          <a:xfrm>
            <a:off x="5448300" y="495300"/>
            <a:ext cx="3619500" cy="2619375"/>
          </a:xfrm>
          <a:prstGeom prst="rect">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endParaRPr>
          </a:p>
        </p:txBody>
      </p:sp>
    </p:spTree>
    <p:extLst>
      <p:ext uri="{BB962C8B-B14F-4D97-AF65-F5344CB8AC3E}">
        <p14:creationId xmlns:p14="http://schemas.microsoft.com/office/powerpoint/2010/main" val="2381929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14300" y="-114300"/>
            <a:ext cx="8562975" cy="1143000"/>
          </a:xfrm>
        </p:spPr>
        <p:txBody>
          <a:bodyPr/>
          <a:lstStyle/>
          <a:p>
            <a:r>
              <a:rPr lang="en-US" altLang="en-US" sz="2800" b="1" smtClean="0">
                <a:solidFill>
                  <a:srgbClr val="0070C0"/>
                </a:solidFill>
              </a:rPr>
              <a:t>Comparison of Some Structural* Differences between Medicare-DRG, AP-DRG, APR-DRG Versions 12</a:t>
            </a:r>
          </a:p>
        </p:txBody>
      </p:sp>
      <p:graphicFrame>
        <p:nvGraphicFramePr>
          <p:cNvPr id="4" name="Diagram 3"/>
          <p:cNvGraphicFramePr/>
          <p:nvPr/>
        </p:nvGraphicFramePr>
        <p:xfrm>
          <a:off x="466725" y="1019175"/>
          <a:ext cx="8258175" cy="5514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556" name="Rectangle 5"/>
          <p:cNvSpPr>
            <a:spLocks noChangeArrowheads="1"/>
          </p:cNvSpPr>
          <p:nvPr/>
        </p:nvSpPr>
        <p:spPr bwMode="auto">
          <a:xfrm>
            <a:off x="296863" y="6581775"/>
            <a:ext cx="4371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200" i="1" smtClean="0">
                <a:solidFill>
                  <a:srgbClr val="0070C0"/>
                </a:solidFill>
                <a:ea typeface="+mn-ea"/>
              </a:rPr>
              <a:t>* Source: 3M Health Information Systems Research Report No. 5-98</a:t>
            </a:r>
            <a:endParaRPr lang="en-US" altLang="en-US" sz="1200" i="1" smtClean="0">
              <a:solidFill>
                <a:prstClr val="black"/>
              </a:solidFill>
              <a:ea typeface="+mn-ea"/>
            </a:endParaRPr>
          </a:p>
        </p:txBody>
      </p:sp>
    </p:spTree>
    <p:extLst>
      <p:ext uri="{BB962C8B-B14F-4D97-AF65-F5344CB8AC3E}">
        <p14:creationId xmlns:p14="http://schemas.microsoft.com/office/powerpoint/2010/main" val="1233505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type="body" sz="quarter" idx="11"/>
          </p:nvPr>
        </p:nvSpPr>
        <p:spPr/>
        <p:txBody>
          <a:bodyPr/>
          <a:lstStyle/>
          <a:p>
            <a:pPr marL="0" indent="0" algn="ctr">
              <a:buFont typeface="Arial" charset="0"/>
              <a:buNone/>
            </a:pPr>
            <a:r>
              <a:rPr lang="en-US" altLang="en-US" sz="4000" dirty="0" smtClean="0"/>
              <a:t>If I want to identify the potential delivery records, which DRG is the best for me?</a:t>
            </a:r>
          </a:p>
          <a:p>
            <a:pPr marL="0" indent="0">
              <a:buFont typeface="Arial" charset="0"/>
              <a:buNone/>
            </a:pPr>
            <a:endParaRPr lang="en-US" altLang="en-US" dirty="0" smtClean="0"/>
          </a:p>
        </p:txBody>
      </p:sp>
    </p:spTree>
    <p:extLst>
      <p:ext uri="{BB962C8B-B14F-4D97-AF65-F5344CB8AC3E}">
        <p14:creationId xmlns:p14="http://schemas.microsoft.com/office/powerpoint/2010/main" val="3376919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38150" y="407988"/>
            <a:ext cx="8229600" cy="1143000"/>
          </a:xfrm>
        </p:spPr>
        <p:txBody>
          <a:bodyPr/>
          <a:lstStyle/>
          <a:p>
            <a:r>
              <a:rPr lang="en-US" altLang="en-US" sz="3200" b="1" smtClean="0">
                <a:solidFill>
                  <a:srgbClr val="0070C0"/>
                </a:solidFill>
              </a:rPr>
              <a:t>Comparison of Differences in </a:t>
            </a:r>
            <a:br>
              <a:rPr lang="en-US" altLang="en-US" sz="3200" b="1" smtClean="0">
                <a:solidFill>
                  <a:srgbClr val="0070C0"/>
                </a:solidFill>
              </a:rPr>
            </a:br>
            <a:r>
              <a:rPr lang="en-US" altLang="en-US" sz="3200" b="1" smtClean="0">
                <a:solidFill>
                  <a:srgbClr val="0070C0"/>
                </a:solidFill>
              </a:rPr>
              <a:t>CMS DRG Version 30 and APR DRG Version </a:t>
            </a:r>
            <a:br>
              <a:rPr lang="en-US" altLang="en-US" sz="3200" b="1" smtClean="0">
                <a:solidFill>
                  <a:srgbClr val="0070C0"/>
                </a:solidFill>
              </a:rPr>
            </a:br>
            <a:r>
              <a:rPr lang="en-US" altLang="en-US" sz="3200" b="1" smtClean="0">
                <a:solidFill>
                  <a:srgbClr val="0070C0"/>
                </a:solidFill>
              </a:rPr>
              <a:t>Top Ranking Delivery Groupings by Charges for Massachusetts HDD</a:t>
            </a:r>
          </a:p>
        </p:txBody>
      </p:sp>
      <p:graphicFrame>
        <p:nvGraphicFramePr>
          <p:cNvPr id="4" name="Content Placeholder 3"/>
          <p:cNvGraphicFramePr>
            <a:graphicFrameLocks noGrp="1"/>
          </p:cNvGraphicFramePr>
          <p:nvPr>
            <p:ph idx="1"/>
          </p:nvPr>
        </p:nvGraphicFramePr>
        <p:xfrm>
          <a:off x="133350" y="2047875"/>
          <a:ext cx="4086225" cy="3448052"/>
        </p:xfrm>
        <a:graphic>
          <a:graphicData uri="http://schemas.openxmlformats.org/drawingml/2006/table">
            <a:tbl>
              <a:tblPr>
                <a:tableStyleId>{D7AC3CCA-C797-4891-BE02-D94E43425B78}</a:tableStyleId>
              </a:tblPr>
              <a:tblGrid>
                <a:gridCol w="428370"/>
                <a:gridCol w="3657855"/>
              </a:tblGrid>
              <a:tr h="344906">
                <a:tc>
                  <a:txBody>
                    <a:bodyPr/>
                    <a:lstStyle/>
                    <a:p>
                      <a:pPr algn="ctr" fontAlgn="b"/>
                      <a:r>
                        <a:rPr lang="en-US" sz="1100" b="1" u="none" strike="noStrike" dirty="0">
                          <a:solidFill>
                            <a:srgbClr val="002060"/>
                          </a:solidFill>
                          <a:effectLst/>
                        </a:rPr>
                        <a:t>CMS DRG</a:t>
                      </a:r>
                      <a:endParaRPr lang="en-US" sz="1100" b="1" i="0" u="none" strike="noStrike" dirty="0">
                        <a:solidFill>
                          <a:srgbClr val="002060"/>
                        </a:solidFill>
                        <a:effectLst/>
                        <a:latin typeface="Calibri"/>
                      </a:endParaRPr>
                    </a:p>
                  </a:txBody>
                  <a:tcPr marL="8285" marR="8285" marT="8285" marB="0" anchor="b"/>
                </a:tc>
                <a:tc>
                  <a:txBody>
                    <a:bodyPr/>
                    <a:lstStyle/>
                    <a:p>
                      <a:pPr algn="ctr" fontAlgn="b"/>
                      <a:r>
                        <a:rPr lang="en-US" sz="1400" b="1" u="none" strike="noStrike" dirty="0">
                          <a:solidFill>
                            <a:srgbClr val="002060"/>
                          </a:solidFill>
                          <a:effectLst/>
                        </a:rPr>
                        <a:t>CMS Version 30 DRG</a:t>
                      </a:r>
                      <a:endParaRPr lang="en-US" sz="1400" b="1" i="0" u="none" strike="noStrike" dirty="0">
                        <a:solidFill>
                          <a:srgbClr val="002060"/>
                        </a:solidFill>
                        <a:effectLst/>
                        <a:latin typeface="Calibri"/>
                      </a:endParaRPr>
                    </a:p>
                  </a:txBody>
                  <a:tcPr marL="8285" marR="8285" marT="8285" marB="0" anchor="b"/>
                </a:tc>
              </a:tr>
              <a:tr h="182538">
                <a:tc>
                  <a:txBody>
                    <a:bodyPr/>
                    <a:lstStyle/>
                    <a:p>
                      <a:pPr algn="ctr" fontAlgn="b"/>
                      <a:r>
                        <a:rPr lang="en-US" sz="1000" u="none" strike="noStrike" dirty="0">
                          <a:effectLst/>
                        </a:rPr>
                        <a:t>766</a:t>
                      </a:r>
                      <a:endParaRPr lang="en-US" sz="1000" b="0" i="0" u="none" strike="noStrike" dirty="0">
                        <a:solidFill>
                          <a:srgbClr val="000000"/>
                        </a:solidFill>
                        <a:effectLst/>
                        <a:latin typeface="Calibri"/>
                      </a:endParaRPr>
                    </a:p>
                  </a:txBody>
                  <a:tcPr marL="8285" marR="8285" marT="8285" marB="0" anchor="b"/>
                </a:tc>
                <a:tc>
                  <a:txBody>
                    <a:bodyPr/>
                    <a:lstStyle/>
                    <a:p>
                      <a:pPr algn="l" fontAlgn="b"/>
                      <a:r>
                        <a:rPr lang="en-US" sz="1100" u="none" strike="noStrike" dirty="0">
                          <a:effectLst/>
                        </a:rPr>
                        <a:t>Cesarean section w/o CC/MCC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dirty="0">
                          <a:effectLst/>
                        </a:rPr>
                        <a:t>775</a:t>
                      </a:r>
                      <a:endParaRPr lang="en-US" sz="1000" b="0" i="0" u="none" strike="noStrike" dirty="0">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w/o complicating diagnoses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765</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Cesarean section w CC/MCC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774</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 complicating diagnoses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767</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 sterilization &amp;/or D&amp;C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776</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Postpartum &amp; post abortion diagnoses w/o O.R. procedure</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781</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Other antepartum diagnoses w medical complications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794</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Neonate w other significant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982</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Extensive O.R. procedure unrelated to principal diagnosis w CC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782</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Other antepartum diagnoses w/o medical complications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768</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Vaginal delivery w O.R. </a:t>
                      </a:r>
                      <a:r>
                        <a:rPr lang="en-US" sz="1100" u="none" strike="noStrike" dirty="0" err="1">
                          <a:effectLst/>
                        </a:rPr>
                        <a:t>proc</a:t>
                      </a:r>
                      <a:r>
                        <a:rPr lang="en-US" sz="1100" u="none" strike="noStrike" dirty="0">
                          <a:effectLst/>
                        </a:rPr>
                        <a:t> except </a:t>
                      </a:r>
                      <a:r>
                        <a:rPr lang="en-US" sz="1100" u="none" strike="noStrike" dirty="0" err="1">
                          <a:effectLst/>
                        </a:rPr>
                        <a:t>steril</a:t>
                      </a:r>
                      <a:r>
                        <a:rPr lang="en-US" sz="1100" u="none" strike="noStrike" dirty="0">
                          <a:effectLst/>
                        </a:rPr>
                        <a:t> &amp;/or D&amp;C</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792</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Prematurity w/o major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789</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Neonates, died or transferred to another acute care facility</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791</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Prematurity w major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793</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Full term neonate w major problems</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r>
                        <a:rPr lang="en-US" sz="1000" u="none" strike="noStrike">
                          <a:effectLst/>
                        </a:rPr>
                        <a:t>769</a:t>
                      </a:r>
                      <a:endParaRPr lang="en-US" sz="1000" b="0" i="0" u="none" strike="noStrike">
                        <a:solidFill>
                          <a:srgbClr val="000000"/>
                        </a:solidFill>
                        <a:effectLst/>
                        <a:latin typeface="Calibri"/>
                      </a:endParaRPr>
                    </a:p>
                  </a:txBody>
                  <a:tcPr marL="8285" marR="8285" marT="8285" marB="0" anchor="b"/>
                </a:tc>
                <a:tc>
                  <a:txBody>
                    <a:bodyPr/>
                    <a:lstStyle/>
                    <a:p>
                      <a:pPr algn="l" fontAlgn="b"/>
                      <a:r>
                        <a:rPr lang="en-US" sz="1100" u="none" strike="noStrike" dirty="0">
                          <a:effectLst/>
                        </a:rPr>
                        <a:t>Postpartum &amp; post abortion diagnoses w O.R. procedure</a:t>
                      </a:r>
                      <a:endParaRPr lang="en-US" sz="1100" b="0" i="0" u="none" strike="noStrike" dirty="0">
                        <a:solidFill>
                          <a:srgbClr val="000000"/>
                        </a:solidFill>
                        <a:effectLst/>
                        <a:latin typeface="Calibri"/>
                      </a:endParaRPr>
                    </a:p>
                  </a:txBody>
                  <a:tcPr marL="8285" marR="8285" marT="8285" marB="0" anchor="b"/>
                </a:tc>
              </a:tr>
              <a:tr h="182538">
                <a:tc>
                  <a:txBody>
                    <a:bodyPr/>
                    <a:lstStyle/>
                    <a:p>
                      <a:pPr algn="ctr" fontAlgn="b"/>
                      <a:endParaRPr lang="en-US" sz="1000" b="0" i="0" u="none" strike="noStrike" dirty="0">
                        <a:solidFill>
                          <a:srgbClr val="000000"/>
                        </a:solidFill>
                        <a:effectLst/>
                        <a:latin typeface="Calibri"/>
                      </a:endParaRPr>
                    </a:p>
                  </a:txBody>
                  <a:tcPr marL="8285" marR="8285" marT="8285" marB="0" anchor="b"/>
                </a:tc>
                <a:tc>
                  <a:txBody>
                    <a:bodyPr/>
                    <a:lstStyle/>
                    <a:p>
                      <a:pPr algn="l" fontAlgn="b"/>
                      <a:endParaRPr lang="en-US" sz="1000" b="0" i="0" u="none" strike="noStrike" dirty="0">
                        <a:solidFill>
                          <a:srgbClr val="000000"/>
                        </a:solidFill>
                        <a:effectLst/>
                        <a:latin typeface="Calibri"/>
                      </a:endParaRPr>
                    </a:p>
                  </a:txBody>
                  <a:tcPr marL="8285" marR="8285" marT="8285" marB="0" anchor="b"/>
                </a:tc>
              </a:tr>
            </a:tbl>
          </a:graphicData>
        </a:graphic>
      </p:graphicFrame>
      <p:graphicFrame>
        <p:nvGraphicFramePr>
          <p:cNvPr id="5" name="Content Placeholder 3"/>
          <p:cNvGraphicFramePr>
            <a:graphicFrameLocks noGrp="1"/>
          </p:cNvGraphicFramePr>
          <p:nvPr/>
        </p:nvGraphicFramePr>
        <p:xfrm>
          <a:off x="4457700" y="2047875"/>
          <a:ext cx="4556125" cy="3608451"/>
        </p:xfrm>
        <a:graphic>
          <a:graphicData uri="http://schemas.openxmlformats.org/drawingml/2006/table">
            <a:tbl>
              <a:tblPr/>
              <a:tblGrid>
                <a:gridCol w="463550"/>
                <a:gridCol w="4092575"/>
              </a:tblGrid>
              <a:tr h="344424">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rgbClr val="002060"/>
                          </a:solidFill>
                          <a:effectLst/>
                          <a:latin typeface="Calibri" pitchFamily="-101" charset="0"/>
                          <a:ea typeface="Arial" pitchFamily="-101" charset="0"/>
                          <a:cs typeface="Arial" pitchFamily="-101" charset="0"/>
                        </a:rPr>
                        <a:t>APR DRG</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2060"/>
                          </a:solidFill>
                          <a:effectLst/>
                          <a:latin typeface="Calibri" pitchFamily="-101" charset="0"/>
                          <a:ea typeface="Arial" pitchFamily="-101" charset="0"/>
                          <a:cs typeface="Arial" pitchFamily="-101" charset="0"/>
                        </a:rPr>
                        <a:t>APR DRG* Version 30 DRG</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Cesarean delivery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560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Vaginal delivery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541</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Vaginal delivery w sterilization &amp;/or D&amp;C</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561</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Postpartum &amp; post abortion diagnoses w/o procedure</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566</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Other antepartum diagnoses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640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birthwt &gt;2499g, normal newborn or neonate w other problem</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542</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Vaginal delivery w complicating procedures exc sterilization &amp;/or D&amp;C</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950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Extensive procedure unrelated to principal diagnosis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625</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2000-2499g w other significant condition</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614</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1500-1999g w or w/o other significant condition</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546</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Other O.R. proc for obstetric diagnoses except delivery diagnoses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639</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birthwt &gt;2499g w other significant condition</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633</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birthwt &gt;2499g w major anomaly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544</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D&amp;C, aspiration curettage or hysterotomy for obstetric diagnoses</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34350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626</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2000-2499g, normal newborn or neonate w other problem</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621</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bwt 2000-2499g w major anomaly</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r h="18252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Calibri" pitchFamily="-101" charset="0"/>
                          <a:ea typeface="Arial" pitchFamily="-101" charset="0"/>
                          <a:cs typeface="Arial" pitchFamily="-101" charset="0"/>
                        </a:rPr>
                        <a:t>580</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rgbClr val="000000"/>
                          </a:solidFill>
                          <a:effectLst/>
                          <a:latin typeface="Calibri" pitchFamily="-101" charset="0"/>
                          <a:ea typeface="Arial" pitchFamily="-101" charset="0"/>
                          <a:cs typeface="Arial" pitchFamily="-101" charset="0"/>
                        </a:rPr>
                        <a:t>Neonate, transferred &lt;5 days old, not born here</a:t>
                      </a:r>
                    </a:p>
                  </a:txBody>
                  <a:tcPr marL="8285" marR="8285" marT="8283" marB="0"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
        <p:nvSpPr>
          <p:cNvPr id="25721" name="TextBox 1"/>
          <p:cNvSpPr txBox="1">
            <a:spLocks noChangeArrowheads="1"/>
          </p:cNvSpPr>
          <p:nvPr/>
        </p:nvSpPr>
        <p:spPr bwMode="auto">
          <a:xfrm>
            <a:off x="4595813" y="5878513"/>
            <a:ext cx="4052887" cy="739775"/>
          </a:xfrm>
          <a:prstGeom prst="rect">
            <a:avLst/>
          </a:prstGeom>
          <a:solidFill>
            <a:srgbClr val="FFFF00">
              <a:alpha val="3294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eaLnBrk="0" hangingPunct="0"/>
            <a:r>
              <a:rPr lang="en-US" altLang="en-US" sz="1400" i="1" smtClean="0">
                <a:solidFill>
                  <a:prstClr val="black"/>
                </a:solidFill>
                <a:ea typeface="+mn-ea"/>
              </a:rPr>
              <a:t> * </a:t>
            </a:r>
            <a:r>
              <a:rPr lang="en-US" altLang="en-US" sz="1400" i="1" u="sng" smtClean="0">
                <a:solidFill>
                  <a:prstClr val="black"/>
                </a:solidFill>
                <a:ea typeface="+mn-ea"/>
              </a:rPr>
              <a:t>Note</a:t>
            </a:r>
            <a:r>
              <a:rPr lang="en-US" altLang="en-US" sz="1400" i="1" smtClean="0">
                <a:solidFill>
                  <a:prstClr val="black"/>
                </a:solidFill>
                <a:ea typeface="+mn-ea"/>
              </a:rPr>
              <a:t>: APR DRG includes additional  Subclass </a:t>
            </a:r>
          </a:p>
          <a:p>
            <a:pPr defTabSz="914400" eaLnBrk="0" hangingPunct="0"/>
            <a:r>
              <a:rPr lang="en-US" altLang="en-US" sz="1400" i="1" smtClean="0">
                <a:solidFill>
                  <a:prstClr val="black"/>
                </a:solidFill>
                <a:ea typeface="+mn-ea"/>
              </a:rPr>
              <a:t>    groupings by Category for  </a:t>
            </a:r>
            <a:r>
              <a:rPr lang="en-US" altLang="en-US" sz="1400" b="1" i="1" smtClean="0">
                <a:solidFill>
                  <a:prstClr val="black"/>
                </a:solidFill>
                <a:ea typeface="+mn-ea"/>
              </a:rPr>
              <a:t>Severity of Illness </a:t>
            </a:r>
            <a:r>
              <a:rPr lang="en-US" altLang="en-US" sz="1400" i="1" smtClean="0">
                <a:solidFill>
                  <a:prstClr val="black"/>
                </a:solidFill>
                <a:ea typeface="+mn-ea"/>
              </a:rPr>
              <a:t>and</a:t>
            </a:r>
          </a:p>
          <a:p>
            <a:pPr defTabSz="914400" eaLnBrk="0" hangingPunct="0"/>
            <a:r>
              <a:rPr lang="en-US" altLang="en-US" sz="1400" i="1" smtClean="0">
                <a:solidFill>
                  <a:prstClr val="black"/>
                </a:solidFill>
                <a:ea typeface="+mn-ea"/>
              </a:rPr>
              <a:t>    </a:t>
            </a:r>
            <a:r>
              <a:rPr lang="en-US" altLang="en-US" sz="1400" b="1" i="1" smtClean="0">
                <a:solidFill>
                  <a:prstClr val="black"/>
                </a:solidFill>
                <a:ea typeface="+mn-ea"/>
              </a:rPr>
              <a:t>Risk of Mortality </a:t>
            </a:r>
          </a:p>
        </p:txBody>
      </p:sp>
    </p:spTree>
    <p:extLst>
      <p:ext uri="{BB962C8B-B14F-4D97-AF65-F5344CB8AC3E}">
        <p14:creationId xmlns:p14="http://schemas.microsoft.com/office/powerpoint/2010/main" val="21373136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14" name="Group 82"/>
          <p:cNvGraphicFramePr>
            <a:graphicFrameLocks noGrp="1"/>
          </p:cNvGraphicFramePr>
          <p:nvPr/>
        </p:nvGraphicFramePr>
        <p:xfrm>
          <a:off x="457200" y="1019175"/>
          <a:ext cx="8534400" cy="5075557"/>
        </p:xfrm>
        <a:graphic>
          <a:graphicData uri="http://schemas.openxmlformats.org/drawingml/2006/table">
            <a:tbl>
              <a:tblPr/>
              <a:tblGrid>
                <a:gridCol w="990600"/>
                <a:gridCol w="1371600"/>
                <a:gridCol w="1219200"/>
                <a:gridCol w="1219200"/>
                <a:gridCol w="1195388"/>
                <a:gridCol w="1319212"/>
                <a:gridCol w="1219200"/>
              </a:tblGrid>
              <a:tr h="1325563">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gridSpan="4">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smtClean="0">
                        <a:ln>
                          <a:noFill/>
                        </a:ln>
                        <a:solidFill>
                          <a:srgbClr val="000000"/>
                        </a:solidFill>
                        <a:effectLst/>
                        <a:latin typeface="Arial Narrow" pitchFamily="-101" charset="0"/>
                        <a:cs typeface="Times New Roman" pitchFamily="-101"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PDX V3000: Single liveborn, born in hospital, delivered without mention of cesarean section</a:t>
                      </a:r>
                      <a:endParaRPr kumimoji="0" lang="en-US" altLang="en-US" sz="1400" b="1" i="0" u="none" strike="noStrike" cap="none" normalizeH="0" baseline="0" smtClean="0">
                        <a:ln>
                          <a:noFill/>
                        </a:ln>
                        <a:solidFill>
                          <a:schemeClr val="tx1"/>
                        </a:solidFill>
                        <a:effectLst/>
                        <a:latin typeface="Arial Narrow" pitchFamily="-101" charset="0"/>
                        <a:cs typeface="Times New Roman" pitchFamily="-101"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Admission age in days: 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Discharge status: Home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chemeClr val="tx1"/>
                          </a:solidFill>
                          <a:effectLst/>
                          <a:latin typeface="Arial Narrow" pitchFamily="-101" charset="0"/>
                          <a:cs typeface="Arial" charset="0"/>
                        </a:rPr>
                        <a:t>Birthweight: 500G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1</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2</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3</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Case 4</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Description</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985838">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Secondary Diagnoses</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 </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748.4</a:t>
                      </a:r>
                      <a:endParaRPr kumimoji="0" lang="en-US" altLang="en-US" sz="1400" b="0" i="0" u="none" strike="noStrike" cap="none" normalizeH="0" baseline="0" smtClean="0">
                        <a:ln>
                          <a:noFill/>
                        </a:ln>
                        <a:solidFill>
                          <a:schemeClr val="tx1"/>
                        </a:solidFill>
                        <a:effectLst/>
                        <a:latin typeface="Arial Narrow" pitchFamily="-101" charset="0"/>
                        <a:cs typeface="Times New Roman" pitchFamily="-101"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748.4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770.8</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748.4</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770.8</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753.0</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Congenital Cystic Lung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Respiratory Failure of NB</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Renal Agenesis</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31838">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500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CMS DRG</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ctr" defTabSz="914400" rtl="0" eaLnBrk="0" fontAlgn="base" latinLnBrk="0" hangingPunct="0">
                        <a:lnSpc>
                          <a:spcPct val="100000"/>
                        </a:lnSpc>
                        <a:spcBef>
                          <a:spcPct val="5000"/>
                        </a:spcBef>
                        <a:spcAft>
                          <a:spcPct val="0"/>
                        </a:spcAft>
                        <a:buClrTx/>
                        <a:buSzTx/>
                        <a:buFontTx/>
                        <a:buNone/>
                        <a:tabLst/>
                      </a:pPr>
                      <a:endPar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endParaRPr>
                    </a:p>
                    <a:p>
                      <a:pPr marL="0" marR="0" lvl="0" indent="0" algn="ctr" defTabSz="914400" rtl="0" eaLnBrk="0" fontAlgn="base" latinLnBrk="0" hangingPunct="0">
                        <a:lnSpc>
                          <a:spcPct val="100000"/>
                        </a:lnSpc>
                        <a:spcBef>
                          <a:spcPct val="500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APR DRG</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    391</a:t>
                      </a: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 Subclass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390</a:t>
                      </a: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500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 Subclass 2</a:t>
                      </a: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500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389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591Subclass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389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Narrow" pitchFamily="-101" charset="0"/>
                          <a:cs typeface="Arial" charset="0"/>
                        </a:rPr>
                        <a:t>591 Subclass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Normal Newborn/ Newborn with other significant problems/Full Term Neonate w/ Maj. Prob. </a:t>
                      </a:r>
                      <a:endParaRPr kumimoji="0" lang="en-US" altLang="en-US" sz="1400" b="1"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846138">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Neonate, birth weight 500-749G, without major procedure</a:t>
                      </a:r>
                      <a:endParaRPr kumimoji="0" lang="en-US" altLang="en-US" sz="1400" b="1" i="0" u="none" strike="noStrike" cap="none" normalizeH="0" baseline="0" smtClean="0">
                        <a:ln>
                          <a:noFill/>
                        </a:ln>
                        <a:solidFill>
                          <a:schemeClr val="tx1"/>
                        </a:solidFill>
                        <a:effectLst/>
                        <a:latin typeface="Arial Narrow" pitchFamily="-101" charset="0"/>
                        <a:cs typeface="Arial" charset="0"/>
                      </a:endParaRPr>
                    </a:p>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304800">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CMS DRG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APR DRG</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0.2560</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0.1134</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0.2892</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2.6320</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0000"/>
                          </a:solidFill>
                          <a:effectLst/>
                          <a:latin typeface="Arial Narrow" pitchFamily="-101" charset="0"/>
                          <a:cs typeface="Times New Roman" pitchFamily="-101" charset="0"/>
                        </a:rPr>
                        <a:t>0.6430</a:t>
                      </a:r>
                      <a:endParaRPr kumimoji="0" lang="en-US" altLang="en-US" sz="1400" b="0" i="0" u="none" strike="noStrike" cap="none" normalizeH="0" baseline="0" smtClean="0">
                        <a:ln>
                          <a:noFill/>
                        </a:ln>
                        <a:solidFill>
                          <a:srgbClr val="FF0000"/>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FF0000"/>
                          </a:solidFill>
                          <a:effectLst/>
                          <a:latin typeface="Arial Narrow" pitchFamily="-101" charset="0"/>
                          <a:cs typeface="Times New Roman" pitchFamily="-101" charset="0"/>
                        </a:rPr>
                        <a:t>12.8901</a:t>
                      </a:r>
                      <a:endParaRPr kumimoji="0" lang="en-US" altLang="en-US" sz="1400" b="0" i="0" u="none" strike="noStrike" cap="none" normalizeH="0" baseline="0" smtClean="0">
                        <a:ln>
                          <a:noFill/>
                        </a:ln>
                        <a:solidFill>
                          <a:srgbClr val="FF0000"/>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0.6430</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solidFill>
                            <a:srgbClr val="FF0000"/>
                          </a:solidFill>
                          <a:effectLst/>
                          <a:latin typeface="Arial Narrow" pitchFamily="-101" charset="0"/>
                          <a:cs typeface="Times New Roman" pitchFamily="-101" charset="0"/>
                        </a:rPr>
                        <a:t>23.1141</a:t>
                      </a:r>
                      <a:endParaRPr kumimoji="0" lang="en-US" altLang="en-US" sz="1400" b="1" i="0" u="none" strike="noStrike" cap="none" normalizeH="0" baseline="0" smtClean="0">
                        <a:ln>
                          <a:noFill/>
                        </a:ln>
                        <a:solidFill>
                          <a:srgbClr val="FF0000"/>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rgbClr val="000000"/>
                          </a:solidFill>
                          <a:effectLst/>
                          <a:latin typeface="Arial Narrow" pitchFamily="-101" charset="0"/>
                          <a:cs typeface="Times New Roman" pitchFamily="-101" charset="0"/>
                        </a:rPr>
                        <a:t>Payment weights</a:t>
                      </a:r>
                      <a:r>
                        <a:rPr kumimoji="0" lang="en-US" altLang="en-US" sz="1400" b="1" i="0" u="none" strike="noStrike" cap="none" normalizeH="0" baseline="0" smtClean="0">
                          <a:ln>
                            <a:noFill/>
                          </a:ln>
                          <a:solidFill>
                            <a:srgbClr val="000000"/>
                          </a:solidFill>
                          <a:effectLst/>
                          <a:latin typeface="Arial Narrow" pitchFamily="-101" charset="0"/>
                          <a:cs typeface="Times New Roman" pitchFamily="-101" charset="0"/>
                        </a:rPr>
                        <a:t>**</a:t>
                      </a:r>
                      <a:endParaRPr kumimoji="0" lang="en-US" altLang="en-US" sz="14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57626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lvl1pPr>
                        <a:spcBef>
                          <a:spcPct val="20000"/>
                        </a:spcBef>
                        <a:buFont typeface="Arial" charset="0"/>
                        <a:defRPr sz="2800">
                          <a:solidFill>
                            <a:schemeClr val="tx1"/>
                          </a:solidFill>
                          <a:latin typeface="Calibri" pitchFamily="-101" charset="0"/>
                          <a:ea typeface="ＭＳ Ｐゴシック" pitchFamily="-101" charset="-128"/>
                        </a:defRPr>
                      </a:lvl1pPr>
                      <a:lvl2pPr marL="37931725" indent="-37474525">
                        <a:spcBef>
                          <a:spcPct val="20000"/>
                        </a:spcBef>
                        <a:buFont typeface="Arial" charset="0"/>
                        <a:defRPr sz="2400">
                          <a:solidFill>
                            <a:schemeClr val="tx1"/>
                          </a:solidFill>
                          <a:latin typeface="Calibri" pitchFamily="-101" charset="0"/>
                          <a:ea typeface="ＭＳ Ｐゴシック" pitchFamily="-101" charset="-128"/>
                        </a:defRPr>
                      </a:lvl2pPr>
                      <a:lvl3pPr>
                        <a:spcBef>
                          <a:spcPct val="20000"/>
                        </a:spcBef>
                        <a:defRPr sz="2000">
                          <a:solidFill>
                            <a:schemeClr val="tx1"/>
                          </a:solidFill>
                          <a:latin typeface="Calibri" pitchFamily="-101" charset="0"/>
                          <a:ea typeface="ＭＳ Ｐゴシック" pitchFamily="-101" charset="-128"/>
                        </a:defRPr>
                      </a:lvl3pPr>
                      <a:lvl4pPr>
                        <a:spcBef>
                          <a:spcPct val="20000"/>
                        </a:spcBef>
                        <a:defRPr>
                          <a:solidFill>
                            <a:schemeClr val="tx1"/>
                          </a:solidFill>
                          <a:latin typeface="Calibri" pitchFamily="-101" charset="0"/>
                          <a:ea typeface="ＭＳ Ｐゴシック" pitchFamily="-101" charset="-128"/>
                        </a:defRPr>
                      </a:lvl4pPr>
                      <a:lvl5pPr>
                        <a:spcBef>
                          <a:spcPct val="20000"/>
                        </a:spcBef>
                        <a:defRPr>
                          <a:solidFill>
                            <a:schemeClr val="tx1"/>
                          </a:solidFill>
                          <a:latin typeface="Calibri" pitchFamily="-101" charset="0"/>
                          <a:ea typeface="ＭＳ Ｐゴシック" pitchFamily="-101" charset="-128"/>
                        </a:defRPr>
                      </a:lvl5pPr>
                      <a:lvl6pPr marL="457200" eaLnBrk="0" fontAlgn="base" hangingPunct="0">
                        <a:spcBef>
                          <a:spcPct val="20000"/>
                        </a:spcBef>
                        <a:spcAft>
                          <a:spcPct val="0"/>
                        </a:spcAft>
                        <a:defRPr>
                          <a:solidFill>
                            <a:schemeClr val="tx1"/>
                          </a:solidFill>
                          <a:latin typeface="Calibri" pitchFamily="-101" charset="0"/>
                          <a:ea typeface="ＭＳ Ｐゴシック" pitchFamily="-101" charset="-128"/>
                        </a:defRPr>
                      </a:lvl6pPr>
                      <a:lvl7pPr marL="914400" eaLnBrk="0" fontAlgn="base" hangingPunct="0">
                        <a:spcBef>
                          <a:spcPct val="20000"/>
                        </a:spcBef>
                        <a:spcAft>
                          <a:spcPct val="0"/>
                        </a:spcAft>
                        <a:defRPr>
                          <a:solidFill>
                            <a:schemeClr val="tx1"/>
                          </a:solidFill>
                          <a:latin typeface="Calibri" pitchFamily="-101" charset="0"/>
                          <a:ea typeface="ＭＳ Ｐゴシック" pitchFamily="-101" charset="-128"/>
                        </a:defRPr>
                      </a:lvl7pPr>
                      <a:lvl8pPr marL="1371600" eaLnBrk="0" fontAlgn="base" hangingPunct="0">
                        <a:spcBef>
                          <a:spcPct val="20000"/>
                        </a:spcBef>
                        <a:spcAft>
                          <a:spcPct val="0"/>
                        </a:spcAft>
                        <a:defRPr>
                          <a:solidFill>
                            <a:schemeClr val="tx1"/>
                          </a:solidFill>
                          <a:latin typeface="Calibri" pitchFamily="-101" charset="0"/>
                          <a:ea typeface="ＭＳ Ｐゴシック" pitchFamily="-101" charset="-128"/>
                        </a:defRPr>
                      </a:lvl8pPr>
                      <a:lvl9pPr marL="1828800" eaLnBrk="0" fontAlgn="base" hangingPunct="0">
                        <a:spcBef>
                          <a:spcPct val="20000"/>
                        </a:spcBef>
                        <a:spcAft>
                          <a:spcPct val="0"/>
                        </a:spcAft>
                        <a:defRPr>
                          <a:solidFill>
                            <a:schemeClr val="tx1"/>
                          </a:solidFill>
                          <a:latin typeface="Calibri" pitchFamily="-101" charset="0"/>
                          <a:ea typeface="ＭＳ Ｐゴシック" pitchFamily="-101" charset="-128"/>
                        </a:defRPr>
                      </a:lvl9pPr>
                    </a:lstStyle>
                    <a:p>
                      <a:pPr marL="0" marR="0" lvl="0" indent="0" algn="l" defTabSz="914400" rtl="0" eaLnBrk="0" fontAlgn="base" latinLnBrk="0" hangingPunct="0">
                        <a:lnSpc>
                          <a:spcPct val="100000"/>
                        </a:lnSpc>
                        <a:spcBef>
                          <a:spcPct val="20000"/>
                        </a:spcBef>
                        <a:spcAft>
                          <a:spcPct val="0"/>
                        </a:spcAft>
                        <a:buClr>
                          <a:srgbClr val="0099CC"/>
                        </a:buClr>
                        <a:buSzTx/>
                        <a:buFont typeface="Wingdings" pitchFamily="-101" charset="2"/>
                        <a:buNone/>
                        <a:tabLst/>
                      </a:pPr>
                      <a:endParaRPr kumimoji="0" lang="en-US" altLang="en-US" sz="1000" b="0" i="0" u="none" strike="noStrike" cap="none" normalizeH="0" baseline="0" smtClean="0">
                        <a:ln>
                          <a:noFill/>
                        </a:ln>
                        <a:solidFill>
                          <a:schemeClr val="tx1"/>
                        </a:solidFill>
                        <a:effectLst/>
                        <a:latin typeface="Arial Narrow" pitchFamily="-101"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sp>
        <p:nvSpPr>
          <p:cNvPr id="27694" name="Rectangle 54"/>
          <p:cNvSpPr>
            <a:spLocks noChangeArrowheads="1"/>
          </p:cNvSpPr>
          <p:nvPr/>
        </p:nvSpPr>
        <p:spPr bwMode="auto">
          <a:xfrm>
            <a:off x="152400" y="64103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endParaRPr lang="en-US" altLang="en-US" sz="1800" smtClean="0">
              <a:solidFill>
                <a:prstClr val="black"/>
              </a:solidFill>
              <a:latin typeface="Arial" charset="0"/>
              <a:ea typeface="+mn-ea"/>
            </a:endParaRPr>
          </a:p>
        </p:txBody>
      </p:sp>
      <p:sp>
        <p:nvSpPr>
          <p:cNvPr id="26671" name="Text Box 55"/>
          <p:cNvSpPr txBox="1">
            <a:spLocks noChangeArrowheads="1"/>
          </p:cNvSpPr>
          <p:nvPr/>
        </p:nvSpPr>
        <p:spPr bwMode="auto">
          <a:xfrm>
            <a:off x="381000" y="6076950"/>
            <a:ext cx="8077200" cy="523875"/>
          </a:xfrm>
          <a:prstGeom prst="rect">
            <a:avLst/>
          </a:prstGeom>
          <a:noFill/>
          <a:ln>
            <a:noFill/>
          </a:ln>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defTabSz="914400">
              <a:spcBef>
                <a:spcPct val="50000"/>
              </a:spcBef>
              <a:defRPr/>
            </a:pPr>
            <a:r>
              <a:rPr lang="en-US" altLang="en-US" sz="1400" b="1" dirty="0" smtClean="0">
                <a:solidFill>
                  <a:prstClr val="black"/>
                </a:solidFill>
                <a:ea typeface="+mn-ea"/>
                <a:cs typeface="Arial" charset="0"/>
              </a:rPr>
              <a:t>*</a:t>
            </a:r>
            <a:r>
              <a:rPr lang="en-US" altLang="en-US" sz="1100" i="1" dirty="0" smtClean="0">
                <a:solidFill>
                  <a:prstClr val="black"/>
                </a:solidFill>
                <a:latin typeface="Calibri"/>
                <a:ea typeface="+mn-ea"/>
                <a:cs typeface="Arial" charset="0"/>
              </a:rPr>
              <a:t>  Source: Lisa Lyons, </a:t>
            </a:r>
            <a:r>
              <a:rPr lang="en-US" altLang="en-US" sz="1100" i="1" dirty="0" smtClean="0">
                <a:solidFill>
                  <a:prstClr val="black"/>
                </a:solidFill>
                <a:latin typeface="Calibri"/>
                <a:ea typeface="+mn-ea"/>
                <a:cs typeface="Arial Narrow" pitchFamily="34" charset="0"/>
              </a:rPr>
              <a:t>An Overview of 3M</a:t>
            </a:r>
            <a:r>
              <a:rPr lang="en-US" altLang="en-US" sz="1100" i="1" baseline="30000" dirty="0" smtClean="0">
                <a:solidFill>
                  <a:prstClr val="black"/>
                </a:solidFill>
                <a:latin typeface="Calibri"/>
                <a:ea typeface="+mn-ea"/>
                <a:cs typeface="Arial Narrow" pitchFamily="34" charset="0"/>
              </a:rPr>
              <a:t>TM</a:t>
            </a:r>
            <a:r>
              <a:rPr lang="en-US" altLang="en-US" sz="1100" i="1" dirty="0" smtClean="0">
                <a:solidFill>
                  <a:prstClr val="black"/>
                </a:solidFill>
                <a:latin typeface="Calibri"/>
                <a:ea typeface="+mn-ea"/>
                <a:cs typeface="Arial Narrow" pitchFamily="34" charset="0"/>
              </a:rPr>
              <a:t> All Patient Refined Diagnostic Related Groups (3M APR DRG), July 13, 2012, 3M HIS</a:t>
            </a:r>
            <a:r>
              <a:rPr lang="en-US" altLang="en-US" sz="1400" dirty="0" smtClean="0">
                <a:solidFill>
                  <a:prstClr val="black"/>
                </a:solidFill>
                <a:latin typeface="Arial Narrow" pitchFamily="34" charset="0"/>
                <a:ea typeface="+mn-ea"/>
                <a:cs typeface="Arial Narrow" pitchFamily="34" charset="0"/>
              </a:rPr>
              <a:t/>
            </a:r>
            <a:br>
              <a:rPr lang="en-US" altLang="en-US" sz="1400" dirty="0" smtClean="0">
                <a:solidFill>
                  <a:prstClr val="black"/>
                </a:solidFill>
                <a:latin typeface="Arial Narrow" pitchFamily="34" charset="0"/>
                <a:ea typeface="+mn-ea"/>
                <a:cs typeface="Arial Narrow" pitchFamily="34" charset="0"/>
              </a:rPr>
            </a:br>
            <a:r>
              <a:rPr lang="en-US" altLang="en-US" sz="1400" b="1" dirty="0" smtClean="0">
                <a:solidFill>
                  <a:prstClr val="black"/>
                </a:solidFill>
                <a:ea typeface="+mn-ea"/>
                <a:cs typeface="Arial" charset="0"/>
              </a:rPr>
              <a:t>**</a:t>
            </a:r>
            <a:r>
              <a:rPr lang="en-US" altLang="en-US" sz="1400" dirty="0" smtClean="0">
                <a:solidFill>
                  <a:prstClr val="black"/>
                </a:solidFill>
                <a:ea typeface="+mn-ea"/>
                <a:cs typeface="Arial" charset="0"/>
              </a:rPr>
              <a:t> </a:t>
            </a:r>
            <a:r>
              <a:rPr lang="en-US" altLang="en-US" sz="1100" dirty="0" smtClean="0">
                <a:solidFill>
                  <a:prstClr val="black"/>
                </a:solidFill>
                <a:latin typeface="Calibri"/>
                <a:ea typeface="+mn-ea"/>
                <a:cs typeface="Arial" charset="0"/>
              </a:rPr>
              <a:t>Payment weights are budget neutral and computed from a national database</a:t>
            </a:r>
          </a:p>
        </p:txBody>
      </p:sp>
      <p:sp>
        <p:nvSpPr>
          <p:cNvPr id="27696" name="Title 1"/>
          <p:cNvSpPr>
            <a:spLocks noGrp="1"/>
          </p:cNvSpPr>
          <p:nvPr>
            <p:ph type="title" idx="4294967295"/>
          </p:nvPr>
        </p:nvSpPr>
        <p:spPr>
          <a:xfrm>
            <a:off x="381000" y="-96838"/>
            <a:ext cx="8229600" cy="1143001"/>
          </a:xfrm>
        </p:spPr>
        <p:txBody>
          <a:bodyPr/>
          <a:lstStyle/>
          <a:p>
            <a:r>
              <a:rPr lang="en-US" altLang="en-US" sz="3200" b="1" smtClean="0">
                <a:solidFill>
                  <a:srgbClr val="0070C0"/>
                </a:solidFill>
              </a:rPr>
              <a:t>Comparison of CMS-DRG to APR-DRG for 4 Single Liveborn Cases*</a:t>
            </a:r>
          </a:p>
        </p:txBody>
      </p:sp>
    </p:spTree>
    <p:extLst>
      <p:ext uri="{BB962C8B-B14F-4D97-AF65-F5344CB8AC3E}">
        <p14:creationId xmlns:p14="http://schemas.microsoft.com/office/powerpoint/2010/main" val="237348701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5"/>
          <p:cNvSpPr>
            <a:spLocks noGrp="1"/>
          </p:cNvSpPr>
          <p:nvPr>
            <p:ph type="title"/>
          </p:nvPr>
        </p:nvSpPr>
        <p:spPr>
          <a:xfrm>
            <a:off x="-323850" y="-219075"/>
            <a:ext cx="9725025" cy="1143000"/>
          </a:xfrm>
        </p:spPr>
        <p:txBody>
          <a:bodyPr/>
          <a:lstStyle/>
          <a:p>
            <a:r>
              <a:rPr lang="en-US" altLang="en-US" sz="2800" b="1" smtClean="0">
                <a:solidFill>
                  <a:srgbClr val="0070C0"/>
                </a:solidFill>
              </a:rPr>
              <a:t>Comparison of CMS-DRG to APR-DRG for Preterm Infant*</a:t>
            </a:r>
          </a:p>
        </p:txBody>
      </p:sp>
      <p:sp>
        <p:nvSpPr>
          <p:cNvPr id="28676" name="Rectangle 8"/>
          <p:cNvSpPr>
            <a:spLocks noChangeArrowheads="1"/>
          </p:cNvSpPr>
          <p:nvPr/>
        </p:nvSpPr>
        <p:spPr bwMode="auto">
          <a:xfrm>
            <a:off x="0" y="6611938"/>
            <a:ext cx="10306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a:r>
              <a:rPr lang="en-US" altLang="en-US" sz="1000" i="1" smtClean="0">
                <a:solidFill>
                  <a:prstClr val="black"/>
                </a:solidFill>
                <a:ea typeface="+mn-ea"/>
              </a:rPr>
              <a:t>*   Source: All Patient Refined DRGs, a Methodology Overview, 2006,  3M HIS, https://msmedicaid.acs-inc.com/trainingMaterials/MSAPR-Methodology.pdf</a:t>
            </a:r>
          </a:p>
        </p:txBody>
      </p:sp>
    </p:spTree>
    <p:extLst>
      <p:ext uri="{BB962C8B-B14F-4D97-AF65-F5344CB8AC3E}">
        <p14:creationId xmlns:p14="http://schemas.microsoft.com/office/powerpoint/2010/main" val="44633798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Announcements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Common Application Issues / Questions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Presentation on DRGs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Presentation on E-Codes</a:t>
            </a:r>
          </a:p>
          <a:p>
            <a:pPr marL="571500" lvl="0" indent="-571500">
              <a:buFont typeface="+mj-lt"/>
              <a:buAutoNum type="romanUcPeriod"/>
            </a:pPr>
            <a:r>
              <a:rPr lang="en-US" sz="2800" dirty="0" smtClean="0">
                <a:latin typeface="Arial" panose="020B0604020202020204" pitchFamily="34" charset="0"/>
                <a:cs typeface="Arial" panose="020B0604020202020204" pitchFamily="34" charset="0"/>
              </a:rPr>
              <a:t>Questions from Current APCD Users</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type="body" sz="quarter" idx="11"/>
          </p:nvPr>
        </p:nvSpPr>
        <p:spPr/>
        <p:txBody>
          <a:bodyPr/>
          <a:lstStyle/>
          <a:p>
            <a:pPr marL="0" indent="0" algn="ctr">
              <a:buFont typeface="Arial" charset="0"/>
              <a:buNone/>
            </a:pPr>
            <a:r>
              <a:rPr lang="en-US" altLang="en-US" sz="4000" dirty="0" smtClean="0"/>
              <a:t>How complete are the External Cause of Injury Codes (MC040) in APCD?</a:t>
            </a:r>
          </a:p>
        </p:txBody>
      </p:sp>
    </p:spTree>
    <p:extLst>
      <p:ext uri="{BB962C8B-B14F-4D97-AF65-F5344CB8AC3E}">
        <p14:creationId xmlns:p14="http://schemas.microsoft.com/office/powerpoint/2010/main" val="3639499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42875" y="0"/>
            <a:ext cx="8848725" cy="1143000"/>
          </a:xfrm>
        </p:spPr>
        <p:txBody>
          <a:bodyPr/>
          <a:lstStyle/>
          <a:p>
            <a:r>
              <a:rPr lang="en-US" altLang="en-US" sz="3600" b="1" smtClean="0">
                <a:solidFill>
                  <a:srgbClr val="0070C0"/>
                </a:solidFill>
              </a:rPr>
              <a:t>2009-2012 MA APCD Injury Diagnoses </a:t>
            </a:r>
            <a:br>
              <a:rPr lang="en-US" altLang="en-US" sz="3600" b="1" smtClean="0">
                <a:solidFill>
                  <a:srgbClr val="0070C0"/>
                </a:solidFill>
              </a:rPr>
            </a:br>
            <a:r>
              <a:rPr lang="en-US" altLang="en-US" sz="3600" b="1" smtClean="0">
                <a:solidFill>
                  <a:srgbClr val="0070C0"/>
                </a:solidFill>
              </a:rPr>
              <a:t>and External Cause of Injury Codes</a:t>
            </a:r>
          </a:p>
        </p:txBody>
      </p:sp>
      <p:graphicFrame>
        <p:nvGraphicFramePr>
          <p:cNvPr id="7" name="Diagram 6"/>
          <p:cNvGraphicFramePr/>
          <p:nvPr/>
        </p:nvGraphicFramePr>
        <p:xfrm>
          <a:off x="276225" y="885824"/>
          <a:ext cx="8677275" cy="5000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0724" name="TextBox 7"/>
          <p:cNvSpPr txBox="1">
            <a:spLocks noChangeArrowheads="1"/>
          </p:cNvSpPr>
          <p:nvPr/>
        </p:nvSpPr>
        <p:spPr bwMode="auto">
          <a:xfrm>
            <a:off x="7115175" y="4511675"/>
            <a:ext cx="1790700" cy="1784350"/>
          </a:xfrm>
          <a:prstGeom prst="rect">
            <a:avLst/>
          </a:prstGeom>
          <a:solidFill>
            <a:srgbClr val="FFFF00">
              <a:alpha val="5098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itchFamily="-101" charset="0"/>
                <a:cs typeface="Arial" charset="0"/>
              </a:defRPr>
            </a:lvl1pPr>
            <a:lvl2pPr marL="37931725" indent="-37474525">
              <a:defRPr sz="2400">
                <a:solidFill>
                  <a:schemeClr val="tx1"/>
                </a:solidFill>
                <a:latin typeface="Calibri" pitchFamily="-101" charset="0"/>
                <a:cs typeface="Arial" charset="0"/>
              </a:defRPr>
            </a:lvl2pPr>
            <a:lvl3pPr>
              <a:defRPr sz="2400">
                <a:solidFill>
                  <a:schemeClr val="tx1"/>
                </a:solidFill>
                <a:latin typeface="Calibri" pitchFamily="-101" charset="0"/>
                <a:cs typeface="Arial" charset="0"/>
              </a:defRPr>
            </a:lvl3pPr>
            <a:lvl4pPr>
              <a:defRPr sz="2400">
                <a:solidFill>
                  <a:schemeClr val="tx1"/>
                </a:solidFill>
                <a:latin typeface="Calibri" pitchFamily="-101" charset="0"/>
                <a:cs typeface="Arial" charset="0"/>
              </a:defRPr>
            </a:lvl4pPr>
            <a:lvl5pPr>
              <a:defRPr sz="2400">
                <a:solidFill>
                  <a:schemeClr val="tx1"/>
                </a:solidFill>
                <a:latin typeface="Calibri" pitchFamily="-101" charset="0"/>
                <a:cs typeface="Arial" charset="0"/>
              </a:defRPr>
            </a:lvl5pPr>
            <a:lvl6pPr marL="457200" eaLnBrk="0" fontAlgn="base" hangingPunct="0">
              <a:spcBef>
                <a:spcPct val="0"/>
              </a:spcBef>
              <a:spcAft>
                <a:spcPct val="0"/>
              </a:spcAft>
              <a:defRPr sz="2400">
                <a:solidFill>
                  <a:schemeClr val="tx1"/>
                </a:solidFill>
                <a:latin typeface="Calibri" pitchFamily="-101" charset="0"/>
                <a:cs typeface="Arial" charset="0"/>
              </a:defRPr>
            </a:lvl6pPr>
            <a:lvl7pPr marL="914400" eaLnBrk="0" fontAlgn="base" hangingPunct="0">
              <a:spcBef>
                <a:spcPct val="0"/>
              </a:spcBef>
              <a:spcAft>
                <a:spcPct val="0"/>
              </a:spcAft>
              <a:defRPr sz="2400">
                <a:solidFill>
                  <a:schemeClr val="tx1"/>
                </a:solidFill>
                <a:latin typeface="Calibri" pitchFamily="-101" charset="0"/>
                <a:cs typeface="Arial" charset="0"/>
              </a:defRPr>
            </a:lvl7pPr>
            <a:lvl8pPr marL="1371600" eaLnBrk="0" fontAlgn="base" hangingPunct="0">
              <a:spcBef>
                <a:spcPct val="0"/>
              </a:spcBef>
              <a:spcAft>
                <a:spcPct val="0"/>
              </a:spcAft>
              <a:defRPr sz="2400">
                <a:solidFill>
                  <a:schemeClr val="tx1"/>
                </a:solidFill>
                <a:latin typeface="Calibri" pitchFamily="-101" charset="0"/>
                <a:cs typeface="Arial" charset="0"/>
              </a:defRPr>
            </a:lvl8pPr>
            <a:lvl9pPr marL="1828800" eaLnBrk="0" fontAlgn="base" hangingPunct="0">
              <a:spcBef>
                <a:spcPct val="0"/>
              </a:spcBef>
              <a:spcAft>
                <a:spcPct val="0"/>
              </a:spcAft>
              <a:defRPr sz="2400">
                <a:solidFill>
                  <a:schemeClr val="tx1"/>
                </a:solidFill>
                <a:latin typeface="Calibri" pitchFamily="-101" charset="0"/>
                <a:cs typeface="Arial" charset="0"/>
              </a:defRPr>
            </a:lvl9pPr>
          </a:lstStyle>
          <a:p>
            <a:pPr defTabSz="914400" eaLnBrk="0" hangingPunct="0"/>
            <a:r>
              <a:rPr lang="en-US" altLang="en-US" sz="1400" b="1" i="1" dirty="0" smtClean="0">
                <a:solidFill>
                  <a:prstClr val="black"/>
                </a:solidFill>
                <a:ea typeface="+mn-ea"/>
              </a:rPr>
              <a:t>*</a:t>
            </a:r>
            <a:r>
              <a:rPr lang="en-US" altLang="en-US" sz="1200" b="1" i="1" dirty="0" smtClean="0">
                <a:solidFill>
                  <a:prstClr val="black"/>
                </a:solidFill>
                <a:ea typeface="+mn-ea"/>
              </a:rPr>
              <a:t>  </a:t>
            </a:r>
            <a:r>
              <a:rPr lang="en-US" altLang="en-US" sz="1200" b="1" i="1" u="sng" dirty="0" smtClean="0">
                <a:solidFill>
                  <a:prstClr val="black"/>
                </a:solidFill>
                <a:ea typeface="+mn-ea"/>
              </a:rPr>
              <a:t>Note</a:t>
            </a:r>
            <a:r>
              <a:rPr lang="en-US" altLang="en-US" sz="1200" i="1" dirty="0" smtClean="0">
                <a:solidFill>
                  <a:prstClr val="black"/>
                </a:solidFill>
                <a:ea typeface="+mn-ea"/>
              </a:rPr>
              <a:t>: MA APCD does    </a:t>
            </a:r>
          </a:p>
          <a:p>
            <a:pPr defTabSz="914400" eaLnBrk="0" hangingPunct="0"/>
            <a:r>
              <a:rPr lang="en-US" altLang="en-US" sz="1200" i="1" dirty="0" smtClean="0">
                <a:solidFill>
                  <a:prstClr val="black"/>
                </a:solidFill>
                <a:ea typeface="+mn-ea"/>
              </a:rPr>
              <a:t>  </a:t>
            </a:r>
            <a:r>
              <a:rPr lang="en-US" altLang="en-US" sz="1200" i="1" u="sng" dirty="0" smtClean="0">
                <a:solidFill>
                  <a:prstClr val="black"/>
                </a:solidFill>
                <a:ea typeface="+mn-ea"/>
              </a:rPr>
              <a:t>not</a:t>
            </a:r>
            <a:r>
              <a:rPr lang="en-US" altLang="en-US" sz="1200" i="1" dirty="0" smtClean="0">
                <a:solidFill>
                  <a:prstClr val="black"/>
                </a:solidFill>
                <a:ea typeface="+mn-ea"/>
              </a:rPr>
              <a:t> include </a:t>
            </a:r>
            <a:r>
              <a:rPr lang="en-US" altLang="en-US" sz="1200" b="1" i="1" dirty="0" smtClean="0">
                <a:solidFill>
                  <a:prstClr val="black"/>
                </a:solidFill>
                <a:ea typeface="+mn-ea"/>
              </a:rPr>
              <a:t>Workers’</a:t>
            </a:r>
          </a:p>
          <a:p>
            <a:pPr defTabSz="914400" eaLnBrk="0" hangingPunct="0"/>
            <a:r>
              <a:rPr lang="en-US" altLang="en-US" sz="1200" b="1" i="1" dirty="0" smtClean="0">
                <a:solidFill>
                  <a:prstClr val="black"/>
                </a:solidFill>
                <a:ea typeface="+mn-ea"/>
              </a:rPr>
              <a:t>  Compensation, Auto</a:t>
            </a:r>
            <a:br>
              <a:rPr lang="en-US" altLang="en-US" sz="1200" b="1" i="1" dirty="0" smtClean="0">
                <a:solidFill>
                  <a:prstClr val="black"/>
                </a:solidFill>
                <a:ea typeface="+mn-ea"/>
              </a:rPr>
            </a:br>
            <a:r>
              <a:rPr lang="en-US" altLang="en-US" sz="1200" b="1" i="1" dirty="0" smtClean="0">
                <a:solidFill>
                  <a:prstClr val="black"/>
                </a:solidFill>
                <a:ea typeface="+mn-ea"/>
              </a:rPr>
              <a:t>  Insurance and other </a:t>
            </a:r>
            <a:br>
              <a:rPr lang="en-US" altLang="en-US" sz="1200" b="1" i="1" dirty="0" smtClean="0">
                <a:solidFill>
                  <a:prstClr val="black"/>
                </a:solidFill>
                <a:ea typeface="+mn-ea"/>
              </a:rPr>
            </a:br>
            <a:r>
              <a:rPr lang="en-US" altLang="en-US" sz="1200" b="1" i="1" dirty="0" smtClean="0">
                <a:solidFill>
                  <a:prstClr val="black"/>
                </a:solidFill>
                <a:ea typeface="+mn-ea"/>
              </a:rPr>
              <a:t>  claims not paid by </a:t>
            </a:r>
            <a:br>
              <a:rPr lang="en-US" altLang="en-US" sz="1200" b="1" i="1" dirty="0" smtClean="0">
                <a:solidFill>
                  <a:prstClr val="black"/>
                </a:solidFill>
                <a:ea typeface="+mn-ea"/>
              </a:rPr>
            </a:br>
            <a:r>
              <a:rPr lang="en-US" altLang="en-US" sz="1200" b="1" i="1" dirty="0" smtClean="0">
                <a:solidFill>
                  <a:prstClr val="black"/>
                </a:solidFill>
                <a:ea typeface="+mn-ea"/>
              </a:rPr>
              <a:t>  </a:t>
            </a:r>
            <a:r>
              <a:rPr lang="en-US" altLang="en-US" sz="1200" b="1" i="1" dirty="0" smtClean="0">
                <a:solidFill>
                  <a:prstClr val="black"/>
                </a:solidFill>
                <a:ea typeface="+mn-ea"/>
              </a:rPr>
              <a:t>Medical </a:t>
            </a:r>
            <a:r>
              <a:rPr lang="en-US" altLang="en-US" sz="1200" b="1" i="1" dirty="0" smtClean="0">
                <a:solidFill>
                  <a:prstClr val="black"/>
                </a:solidFill>
                <a:ea typeface="+mn-ea"/>
              </a:rPr>
              <a:t>Insurance.   </a:t>
            </a:r>
            <a:endParaRPr lang="en-US" altLang="en-US" sz="1200" i="1" dirty="0" smtClean="0">
              <a:solidFill>
                <a:prstClr val="black"/>
              </a:solidFill>
              <a:ea typeface="+mn-ea"/>
            </a:endParaRPr>
          </a:p>
          <a:p>
            <a:pPr defTabSz="914400" eaLnBrk="0" hangingPunct="0"/>
            <a:r>
              <a:rPr lang="en-US" altLang="en-US" sz="1200" i="1" dirty="0" smtClean="0">
                <a:solidFill>
                  <a:prstClr val="black"/>
                </a:solidFill>
                <a:ea typeface="+mn-ea"/>
              </a:rPr>
              <a:t>  Case  Mix includes data</a:t>
            </a:r>
          </a:p>
          <a:p>
            <a:pPr defTabSz="914400" eaLnBrk="0" hangingPunct="0"/>
            <a:r>
              <a:rPr lang="en-US" altLang="en-US" sz="1200" i="1" dirty="0" smtClean="0">
                <a:solidFill>
                  <a:prstClr val="black"/>
                </a:solidFill>
                <a:ea typeface="+mn-ea"/>
              </a:rPr>
              <a:t>   regardless of payment </a:t>
            </a:r>
          </a:p>
          <a:p>
            <a:pPr defTabSz="914400" eaLnBrk="0" hangingPunct="0"/>
            <a:r>
              <a:rPr lang="en-US" altLang="en-US" sz="1200" i="1" dirty="0" smtClean="0">
                <a:solidFill>
                  <a:prstClr val="black"/>
                </a:solidFill>
                <a:ea typeface="+mn-ea"/>
              </a:rPr>
              <a:t>   source.</a:t>
            </a:r>
          </a:p>
        </p:txBody>
      </p:sp>
    </p:spTree>
    <p:extLst>
      <p:ext uri="{BB962C8B-B14F-4D97-AF65-F5344CB8AC3E}">
        <p14:creationId xmlns:p14="http://schemas.microsoft.com/office/powerpoint/2010/main" val="1679283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t>Questions from </a:t>
            </a:r>
            <a:r>
              <a:rPr lang="en-US" sz="3200" dirty="0" smtClean="0"/>
              <a:t>MA APCD Users</a:t>
            </a:r>
            <a:endParaRPr lang="en-US" sz="3200" dirty="0"/>
          </a:p>
        </p:txBody>
      </p:sp>
      <p:sp>
        <p:nvSpPr>
          <p:cNvPr id="3" name="Subtitle 2"/>
          <p:cNvSpPr>
            <a:spLocks noGrp="1"/>
          </p:cNvSpPr>
          <p:nvPr>
            <p:ph type="subTitle" idx="1"/>
          </p:nvPr>
        </p:nvSpPr>
        <p:spPr/>
        <p:txBody>
          <a:bodyPr>
            <a:normAutofit fontScale="92500" lnSpcReduction="10000"/>
          </a:bodyPr>
          <a:lstStyle/>
          <a:p>
            <a:r>
              <a:rPr lang="en-US" sz="2400" u="sng" dirty="0" smtClean="0"/>
              <a:t>QUESTION</a:t>
            </a:r>
            <a:endParaRPr lang="en-US" sz="2400" u="sng" dirty="0" smtClean="0"/>
          </a:p>
          <a:p>
            <a:pPr marL="342900" indent="-342900">
              <a:buFont typeface="Arial" panose="020B0604020202020204" pitchFamily="34" charset="0"/>
              <a:buChar char="•"/>
            </a:pPr>
            <a:r>
              <a:rPr lang="en-US" sz="2400" dirty="0" smtClean="0"/>
              <a:t>The </a:t>
            </a:r>
            <a:r>
              <a:rPr lang="en-US" sz="2400" dirty="0"/>
              <a:t>“Service Provider Number” (</a:t>
            </a:r>
            <a:r>
              <a:rPr lang="en-US" sz="2400" dirty="0" smtClean="0"/>
              <a:t>MC024</a:t>
            </a:r>
            <a:r>
              <a:rPr lang="en-US" sz="2400" dirty="0"/>
              <a:t>)</a:t>
            </a:r>
            <a:r>
              <a:rPr lang="en-US" sz="2400" dirty="0" smtClean="0"/>
              <a:t> is </a:t>
            </a:r>
            <a:r>
              <a:rPr lang="en-US" sz="2400" dirty="0"/>
              <a:t>listed as a linkage element but many of the records have a NULL value. We cannot link elements with NULL values.   </a:t>
            </a:r>
            <a:endParaRPr lang="en-US" sz="2400" dirty="0" smtClean="0"/>
          </a:p>
          <a:p>
            <a:r>
              <a:rPr lang="en-US" sz="2400" u="sng" dirty="0" smtClean="0"/>
              <a:t>ANSWER</a:t>
            </a:r>
          </a:p>
          <a:p>
            <a:pPr marL="342900" indent="-342900">
              <a:buFont typeface="Arial" panose="020B0604020202020204" pitchFamily="34" charset="0"/>
              <a:buChar char="•"/>
            </a:pPr>
            <a:r>
              <a:rPr lang="en-US" sz="2400" dirty="0"/>
              <a:t>For  </a:t>
            </a:r>
            <a:r>
              <a:rPr lang="en-US" sz="2400" dirty="0" err="1"/>
              <a:t>MassHealth</a:t>
            </a:r>
            <a:r>
              <a:rPr lang="en-US" sz="2400" dirty="0"/>
              <a:t> and Health Safety Net, the Service Provider Number (MC024) is always as the Billing Provider (MC076), so they did not populate the field MC024.  </a:t>
            </a:r>
            <a:endParaRPr lang="en-US" sz="2400" dirty="0" smtClean="0"/>
          </a:p>
          <a:p>
            <a:pPr marL="342900" indent="-342900">
              <a:buFont typeface="Arial" panose="020B0604020202020204" pitchFamily="34" charset="0"/>
              <a:buChar char="•"/>
            </a:pPr>
            <a:r>
              <a:rPr lang="en-US" sz="2400" dirty="0" smtClean="0"/>
              <a:t>There </a:t>
            </a:r>
            <a:r>
              <a:rPr lang="en-US" sz="2400" dirty="0"/>
              <a:t>are other carriers where that scenario is also true but they did redundantly populate the service provider number with the billing provider number. </a:t>
            </a:r>
            <a:r>
              <a:rPr lang="en-US" sz="2400" b="1" dirty="0"/>
              <a:t> </a:t>
            </a:r>
            <a:endParaRPr lang="en-US" sz="2400" dirty="0" smtClean="0"/>
          </a:p>
        </p:txBody>
      </p:sp>
    </p:spTree>
    <p:extLst>
      <p:ext uri="{BB962C8B-B14F-4D97-AF65-F5344CB8AC3E}">
        <p14:creationId xmlns:p14="http://schemas.microsoft.com/office/powerpoint/2010/main" val="797857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1"/>
          </p:nvPr>
        </p:nvSpPr>
        <p:spPr>
          <a:xfrm>
            <a:off x="704638" y="457200"/>
            <a:ext cx="6776817" cy="5621482"/>
          </a:xfrm>
        </p:spPr>
        <p:txBody>
          <a:bodyPr>
            <a:normAutofit fontScale="92500"/>
          </a:bodyPr>
          <a:lstStyle/>
          <a:p>
            <a:pPr marL="0" indent="0">
              <a:buNone/>
            </a:pPr>
            <a:r>
              <a:rPr lang="en-US" sz="2400" u="sng" dirty="0" smtClean="0">
                <a:solidFill>
                  <a:schemeClr val="tx2"/>
                </a:solidFill>
                <a:latin typeface="Arial" panose="020B0604020202020204" pitchFamily="34" charset="0"/>
                <a:cs typeface="Arial" panose="020B0604020202020204" pitchFamily="34" charset="0"/>
              </a:rPr>
              <a:t>QUESTION</a:t>
            </a:r>
            <a:endParaRPr lang="en-US" sz="2400" u="sng" dirty="0" smtClean="0">
              <a:solidFill>
                <a:schemeClr val="tx2"/>
              </a:solidFill>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Is there an identifier for patients that is NOT their SSN? We would like to track patients across plans and over time, but would like to avoid accessing high-level identifying info such as SSNs</a:t>
            </a:r>
            <a:r>
              <a:rPr lang="en-US" sz="2400" dirty="0" smtClean="0">
                <a:solidFill>
                  <a:schemeClr val="tx2"/>
                </a:solidFill>
                <a:latin typeface="Arial" panose="020B0604020202020204" pitchFamily="34" charset="0"/>
                <a:cs typeface="Arial" panose="020B0604020202020204" pitchFamily="34" charset="0"/>
              </a:rPr>
              <a:t>.</a:t>
            </a:r>
          </a:p>
          <a:p>
            <a:pPr marL="342900" lvl="0" indent="-342900">
              <a:buFont typeface="Arial" panose="020B0604020202020204" pitchFamily="34" charset="0"/>
              <a:buChar char="•"/>
            </a:pPr>
            <a:endParaRPr lang="en-US" sz="2400" dirty="0" smtClean="0">
              <a:solidFill>
                <a:schemeClr val="tx2"/>
              </a:solidFill>
              <a:latin typeface="Arial" panose="020B0604020202020204" pitchFamily="34" charset="0"/>
              <a:cs typeface="Arial" panose="020B0604020202020204" pitchFamily="34" charset="0"/>
            </a:endParaRPr>
          </a:p>
          <a:p>
            <a:pPr marL="0" lvl="0" indent="0">
              <a:buNone/>
            </a:pPr>
            <a:r>
              <a:rPr lang="en-US" sz="2400" u="sng" dirty="0" smtClean="0">
                <a:solidFill>
                  <a:schemeClr val="tx2"/>
                </a:solidFill>
                <a:latin typeface="Arial" panose="020B0604020202020204" pitchFamily="34" charset="0"/>
                <a:cs typeface="Arial" panose="020B0604020202020204" pitchFamily="34" charset="0"/>
              </a:rPr>
              <a:t>ANSWER</a:t>
            </a:r>
          </a:p>
          <a:p>
            <a:pPr marL="342900" lvl="0" indent="-342900">
              <a:buFont typeface="Arial" panose="020B0604020202020204" pitchFamily="34" charset="0"/>
              <a:buChar char="•"/>
            </a:pPr>
            <a:r>
              <a:rPr lang="en-US" sz="2400" dirty="0">
                <a:solidFill>
                  <a:srgbClr val="004178"/>
                </a:solidFill>
                <a:latin typeface="Arial"/>
                <a:cs typeface="Arial"/>
              </a:rPr>
              <a:t>CHIA has created in APCD an MEID that allows you to track patients across plans and over time.</a:t>
            </a:r>
          </a:p>
          <a:p>
            <a:pPr marL="342900" lvl="0" indent="-342900">
              <a:buFont typeface="Arial" panose="020B0604020202020204" pitchFamily="34" charset="0"/>
              <a:buChar char="•"/>
            </a:pPr>
            <a:r>
              <a:rPr lang="en-US" sz="2400" dirty="0">
                <a:solidFill>
                  <a:srgbClr val="004178"/>
                </a:solidFill>
                <a:latin typeface="Arial"/>
                <a:cs typeface="Arial"/>
              </a:rPr>
              <a:t>For more information, refer to our Master Patient Index presentation from last April: </a:t>
            </a:r>
            <a:r>
              <a:rPr lang="en-US" sz="2400" dirty="0">
                <a:solidFill>
                  <a:srgbClr val="004178"/>
                </a:solidFill>
                <a:latin typeface="Arial"/>
                <a:cs typeface="Arial"/>
                <a:hlinkClick r:id="rId3"/>
              </a:rPr>
              <a:t>http://www.mass.gov/chia/docs/p/apcd/workgroup-meetings/2014-04-22-apcd-user-group-presentation.pdf</a:t>
            </a:r>
            <a:endParaRPr lang="en-US" sz="2400" dirty="0">
              <a:solidFill>
                <a:srgbClr val="004178"/>
              </a:solidFill>
              <a:latin typeface="Arial"/>
              <a:cs typeface="Arial"/>
            </a:endParaRPr>
          </a:p>
          <a:p>
            <a:pPr marL="0" lvl="0" indent="0">
              <a:buNone/>
            </a:pPr>
            <a:endParaRPr lang="en-US" sz="2400" dirty="0"/>
          </a:p>
          <a:p>
            <a:endParaRPr lang="en-US" sz="2400" dirty="0" smtClean="0"/>
          </a:p>
        </p:txBody>
      </p:sp>
    </p:spTree>
    <p:extLst>
      <p:ext uri="{BB962C8B-B14F-4D97-AF65-F5344CB8AC3E}">
        <p14:creationId xmlns:p14="http://schemas.microsoft.com/office/powerpoint/2010/main" val="2837726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1"/>
          </p:nvPr>
        </p:nvSpPr>
        <p:spPr>
          <a:xfrm>
            <a:off x="704638" y="1900590"/>
            <a:ext cx="7611814" cy="3013054"/>
          </a:xfrm>
        </p:spPr>
        <p:txBody>
          <a:bodyPr>
            <a:normAutofit fontScale="85000" lnSpcReduction="20000"/>
          </a:bodyPr>
          <a:lstStyle/>
          <a:p>
            <a:pPr marL="0" lvl="0" indent="0">
              <a:buNone/>
            </a:pPr>
            <a:r>
              <a:rPr lang="en-US" sz="2600" u="sng" dirty="0" smtClean="0">
                <a:solidFill>
                  <a:srgbClr val="004178"/>
                </a:solidFill>
                <a:latin typeface="Arial"/>
                <a:cs typeface="Arial"/>
              </a:rPr>
              <a:t>QUESTION</a:t>
            </a:r>
            <a:endParaRPr lang="en-US" sz="2600" u="sng" dirty="0">
              <a:solidFill>
                <a:srgbClr val="004178"/>
              </a:solidFill>
              <a:latin typeface="Arial"/>
              <a:cs typeface="Arial"/>
            </a:endParaRPr>
          </a:p>
          <a:p>
            <a:pPr marL="342900" lvl="0" indent="-342900">
              <a:buFont typeface="Arial" panose="020B0604020202020204" pitchFamily="34" charset="0"/>
              <a:buChar char="•"/>
            </a:pPr>
            <a:r>
              <a:rPr lang="en-US" sz="2600" dirty="0" smtClean="0">
                <a:solidFill>
                  <a:srgbClr val="004178"/>
                </a:solidFill>
                <a:latin typeface="Arial"/>
                <a:cs typeface="Arial"/>
              </a:rPr>
              <a:t>Is </a:t>
            </a:r>
            <a:r>
              <a:rPr lang="en-US" sz="2600" dirty="0">
                <a:solidFill>
                  <a:srgbClr val="004178"/>
                </a:solidFill>
                <a:latin typeface="Arial"/>
                <a:cs typeface="Arial"/>
              </a:rPr>
              <a:t>it possible to determine race/ethnicity of a patient?</a:t>
            </a:r>
          </a:p>
          <a:p>
            <a:pPr lvl="0">
              <a:buFont typeface="Arial" panose="020B0604020202020204" pitchFamily="34" charset="0"/>
              <a:buChar char="•"/>
            </a:pPr>
            <a:endParaRPr lang="en-US" sz="2600" dirty="0">
              <a:solidFill>
                <a:srgbClr val="004178"/>
              </a:solidFill>
              <a:latin typeface="Arial"/>
              <a:cs typeface="Arial"/>
            </a:endParaRPr>
          </a:p>
          <a:p>
            <a:pPr marL="0" lvl="0" indent="0">
              <a:buNone/>
            </a:pPr>
            <a:r>
              <a:rPr lang="en-US" sz="2600" u="sng" dirty="0" smtClean="0">
                <a:solidFill>
                  <a:srgbClr val="004178"/>
                </a:solidFill>
                <a:latin typeface="Arial"/>
                <a:cs typeface="Arial"/>
              </a:rPr>
              <a:t>ANSWER</a:t>
            </a:r>
            <a:endParaRPr lang="en-US" sz="2600" u="sng" dirty="0">
              <a:solidFill>
                <a:srgbClr val="004178"/>
              </a:solidFill>
              <a:latin typeface="Arial"/>
              <a:cs typeface="Arial"/>
            </a:endParaRPr>
          </a:p>
          <a:p>
            <a:pPr marL="342900" lvl="0" indent="-342900">
              <a:buFont typeface="Arial" panose="020B0604020202020204" pitchFamily="34" charset="0"/>
              <a:buChar char="•"/>
            </a:pPr>
            <a:r>
              <a:rPr lang="en-US" sz="2600" dirty="0">
                <a:solidFill>
                  <a:srgbClr val="004178"/>
                </a:solidFill>
                <a:latin typeface="Arial"/>
                <a:cs typeface="Arial"/>
              </a:rPr>
              <a:t>In the APCD, the eligibility file has race and ethnicity data but the completeness of that varies across carriers</a:t>
            </a:r>
            <a:r>
              <a:rPr lang="en-US" sz="2600" dirty="0" smtClean="0">
                <a:solidFill>
                  <a:srgbClr val="004178"/>
                </a:solidFill>
                <a:latin typeface="Arial"/>
                <a:cs typeface="Arial"/>
              </a:rPr>
              <a:t>.</a:t>
            </a:r>
          </a:p>
          <a:p>
            <a:pPr lvl="0"/>
            <a:r>
              <a:rPr lang="en-US" sz="2600" dirty="0">
                <a:solidFill>
                  <a:srgbClr val="004178"/>
                </a:solidFill>
              </a:rPr>
              <a:t>	</a:t>
            </a:r>
            <a:r>
              <a:rPr lang="en-US" sz="2600" dirty="0" smtClean="0">
                <a:solidFill>
                  <a:srgbClr val="004178"/>
                </a:solidFill>
              </a:rPr>
              <a:t>[Thresholds for Race and Ethnicity are both 3%]</a:t>
            </a:r>
            <a:r>
              <a:rPr lang="en-US" sz="2400" dirty="0" smtClean="0">
                <a:solidFill>
                  <a:srgbClr val="004178"/>
                </a:solidFill>
                <a:latin typeface="Arial"/>
                <a:cs typeface="Arial"/>
              </a:rPr>
              <a:t> </a:t>
            </a:r>
            <a:endParaRPr lang="en-US" sz="2400" dirty="0">
              <a:solidFill>
                <a:srgbClr val="004178"/>
              </a:solidFill>
              <a:latin typeface="Arial"/>
              <a:cs typeface="Arial"/>
            </a:endParaRPr>
          </a:p>
          <a:p>
            <a:pPr marL="342900" lvl="0" indent="-342900">
              <a:buFont typeface="Arial" panose="020B0604020202020204" pitchFamily="34" charset="0"/>
              <a:buChar char="•"/>
            </a:pPr>
            <a:r>
              <a:rPr lang="en-US" sz="2600" dirty="0">
                <a:solidFill>
                  <a:srgbClr val="004178"/>
                </a:solidFill>
                <a:latin typeface="Arial"/>
                <a:cs typeface="Arial"/>
              </a:rPr>
              <a:t>Case mix data has more complete race and ethnicity data</a:t>
            </a:r>
          </a:p>
          <a:p>
            <a:pPr marL="0" lvl="0" indent="0">
              <a:buNone/>
            </a:pPr>
            <a:endParaRPr lang="en-US" sz="2400" dirty="0"/>
          </a:p>
          <a:p>
            <a:endParaRPr lang="en-US" sz="2400" dirty="0" smtClean="0"/>
          </a:p>
        </p:txBody>
      </p:sp>
    </p:spTree>
    <p:extLst>
      <p:ext uri="{BB962C8B-B14F-4D97-AF65-F5344CB8AC3E}">
        <p14:creationId xmlns:p14="http://schemas.microsoft.com/office/powerpoint/2010/main" val="4002451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1"/>
          </p:nvPr>
        </p:nvSpPr>
        <p:spPr/>
        <p:txBody>
          <a:bodyPr>
            <a:normAutofit/>
          </a:bodyPr>
          <a:lstStyle/>
          <a:p>
            <a:pPr marL="0" lvl="0" indent="0">
              <a:buNone/>
            </a:pPr>
            <a:r>
              <a:rPr lang="en-US" sz="2400" u="sng" dirty="0" smtClean="0">
                <a:solidFill>
                  <a:srgbClr val="004178"/>
                </a:solidFill>
                <a:latin typeface="Arial"/>
                <a:cs typeface="Arial"/>
              </a:rPr>
              <a:t>QUESTION</a:t>
            </a:r>
            <a:endParaRPr lang="en-US" sz="2400" u="sng" dirty="0">
              <a:solidFill>
                <a:srgbClr val="004178"/>
              </a:solidFill>
              <a:latin typeface="Arial"/>
              <a:cs typeface="Arial"/>
            </a:endParaRPr>
          </a:p>
          <a:p>
            <a:pPr marL="342900" lvl="0" indent="-342900">
              <a:buFont typeface="Arial" panose="020B0604020202020204" pitchFamily="34" charset="0"/>
              <a:buChar char="•"/>
            </a:pPr>
            <a:r>
              <a:rPr lang="en-US" sz="2400" dirty="0">
                <a:solidFill>
                  <a:srgbClr val="004178"/>
                </a:solidFill>
                <a:latin typeface="Arial"/>
                <a:cs typeface="Arial"/>
              </a:rPr>
              <a:t>Are payments to the Department of Mental Health or Department of Corrections included in APCD?</a:t>
            </a:r>
          </a:p>
          <a:p>
            <a:pPr marL="0" lvl="0" indent="0">
              <a:buNone/>
            </a:pPr>
            <a:endParaRPr lang="en-US" sz="2400" dirty="0">
              <a:solidFill>
                <a:srgbClr val="004178"/>
              </a:solidFill>
              <a:latin typeface="Arial"/>
              <a:cs typeface="Arial"/>
            </a:endParaRPr>
          </a:p>
          <a:p>
            <a:pPr marL="0" lvl="0" indent="0">
              <a:buNone/>
            </a:pPr>
            <a:r>
              <a:rPr lang="en-US" sz="2400" u="sng" dirty="0" smtClean="0">
                <a:solidFill>
                  <a:srgbClr val="004178"/>
                </a:solidFill>
                <a:latin typeface="Arial"/>
                <a:cs typeface="Arial"/>
              </a:rPr>
              <a:t>ANSWER</a:t>
            </a:r>
            <a:endParaRPr lang="en-US" sz="2400" u="sng" dirty="0">
              <a:solidFill>
                <a:srgbClr val="004178"/>
              </a:solidFill>
              <a:latin typeface="Arial"/>
              <a:cs typeface="Arial"/>
            </a:endParaRPr>
          </a:p>
          <a:p>
            <a:pPr marL="342900" lvl="0" indent="-342900">
              <a:buFont typeface="Arial" panose="020B0604020202020204" pitchFamily="34" charset="0"/>
              <a:buChar char="•"/>
            </a:pPr>
            <a:r>
              <a:rPr lang="en-US" sz="2400" dirty="0">
                <a:solidFill>
                  <a:srgbClr val="004178"/>
                </a:solidFill>
                <a:latin typeface="Arial"/>
                <a:cs typeface="Arial"/>
              </a:rPr>
              <a:t>Yes.</a:t>
            </a:r>
          </a:p>
          <a:p>
            <a:pPr marL="0" lvl="0" indent="0">
              <a:buNone/>
            </a:pPr>
            <a:endParaRPr lang="en-US" sz="2400" dirty="0"/>
          </a:p>
          <a:p>
            <a:endParaRPr lang="en-US" sz="2400" dirty="0" smtClean="0"/>
          </a:p>
        </p:txBody>
      </p:sp>
    </p:spTree>
    <p:extLst>
      <p:ext uri="{BB962C8B-B14F-4D97-AF65-F5344CB8AC3E}">
        <p14:creationId xmlns:p14="http://schemas.microsoft.com/office/powerpoint/2010/main" val="8948939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1"/>
          </p:nvPr>
        </p:nvSpPr>
        <p:spPr>
          <a:xfrm>
            <a:off x="704638" y="1537399"/>
            <a:ext cx="7611814" cy="4692580"/>
          </a:xfrm>
        </p:spPr>
        <p:txBody>
          <a:bodyPr>
            <a:normAutofit fontScale="77500" lnSpcReduction="20000"/>
          </a:bodyPr>
          <a:lstStyle/>
          <a:p>
            <a:pPr marL="0" lvl="0" indent="0">
              <a:buNone/>
            </a:pPr>
            <a:r>
              <a:rPr lang="en-US" sz="2400" u="sng" dirty="0" smtClean="0">
                <a:solidFill>
                  <a:srgbClr val="004178"/>
                </a:solidFill>
                <a:latin typeface="Arial"/>
                <a:cs typeface="Arial"/>
              </a:rPr>
              <a:t>QUESTION</a:t>
            </a:r>
            <a:endParaRPr lang="en-US" sz="2400" u="sng" dirty="0">
              <a:solidFill>
                <a:srgbClr val="004178"/>
              </a:solidFill>
              <a:latin typeface="Arial"/>
              <a:cs typeface="Arial"/>
            </a:endParaRPr>
          </a:p>
          <a:p>
            <a:pPr marL="342900" lvl="0" indent="-342900">
              <a:buFont typeface="Arial" panose="020B0604020202020204" pitchFamily="34" charset="0"/>
              <a:buChar char="•"/>
            </a:pPr>
            <a:r>
              <a:rPr lang="en-US" sz="2400" dirty="0">
                <a:solidFill>
                  <a:srgbClr val="004178"/>
                </a:solidFill>
                <a:latin typeface="Arial"/>
                <a:cs typeface="Arial"/>
              </a:rPr>
              <a:t>We are interested in learning more about high-deductible health plans. Can we determine whether a plan is a HDHP in the product type field? (or is there another indicator that we could use?)</a:t>
            </a:r>
          </a:p>
          <a:p>
            <a:pPr marL="0" lvl="0" indent="0">
              <a:buNone/>
            </a:pPr>
            <a:endParaRPr lang="en-US" sz="2400" dirty="0">
              <a:solidFill>
                <a:srgbClr val="004178"/>
              </a:solidFill>
              <a:latin typeface="Arial"/>
              <a:cs typeface="Arial"/>
            </a:endParaRPr>
          </a:p>
          <a:p>
            <a:pPr marL="0" lvl="0" indent="0">
              <a:buNone/>
            </a:pPr>
            <a:r>
              <a:rPr lang="en-US" sz="2400" u="sng" dirty="0" smtClean="0">
                <a:solidFill>
                  <a:srgbClr val="004178"/>
                </a:solidFill>
                <a:latin typeface="Arial"/>
                <a:cs typeface="Arial"/>
              </a:rPr>
              <a:t>ANSWER</a:t>
            </a:r>
            <a:endParaRPr lang="en-US" sz="2400" u="sng" dirty="0">
              <a:solidFill>
                <a:srgbClr val="004178"/>
              </a:solidFill>
              <a:latin typeface="Arial"/>
              <a:cs typeface="Arial"/>
            </a:endParaRPr>
          </a:p>
          <a:p>
            <a:pPr marL="342900" lvl="0" indent="-342900">
              <a:buFont typeface="Arial" panose="020B0604020202020204" pitchFamily="34" charset="0"/>
              <a:buChar char="•"/>
            </a:pPr>
            <a:r>
              <a:rPr lang="en-US" sz="2400" dirty="0">
                <a:solidFill>
                  <a:srgbClr val="004178"/>
                </a:solidFill>
                <a:latin typeface="Arial"/>
                <a:cs typeface="Arial"/>
              </a:rPr>
              <a:t>The Product File has field PR012 Annual Per Person Deductible Code which defines the Total Per Person Deductible for all benefits under this product using the following coding options</a:t>
            </a:r>
          </a:p>
          <a:p>
            <a:pPr marL="0" lvl="0" indent="0">
              <a:buNone/>
            </a:pPr>
            <a:r>
              <a:rPr lang="en-US" sz="2400" dirty="0">
                <a:solidFill>
                  <a:srgbClr val="004178"/>
                </a:solidFill>
                <a:latin typeface="Arial"/>
                <a:cs typeface="Arial"/>
              </a:rPr>
              <a:t>		000 No per person deductible</a:t>
            </a:r>
          </a:p>
          <a:p>
            <a:pPr marL="0" lvl="0" indent="0">
              <a:buNone/>
            </a:pPr>
            <a:r>
              <a:rPr lang="en-US" sz="2400" dirty="0">
                <a:solidFill>
                  <a:srgbClr val="004178"/>
                </a:solidFill>
                <a:latin typeface="Arial"/>
                <a:cs typeface="Arial"/>
              </a:rPr>
              <a:t>		001 Deductible Total under $1,000</a:t>
            </a:r>
          </a:p>
          <a:p>
            <a:pPr marL="0" lvl="0" indent="0">
              <a:buNone/>
            </a:pPr>
            <a:r>
              <a:rPr lang="en-US" sz="2400" dirty="0">
                <a:solidFill>
                  <a:srgbClr val="004178"/>
                </a:solidFill>
                <a:latin typeface="Arial"/>
                <a:cs typeface="Arial"/>
              </a:rPr>
              <a:t>		002 Deductible Total of $1,000 thru $1,999</a:t>
            </a:r>
          </a:p>
          <a:p>
            <a:pPr marL="0" lvl="0" indent="0">
              <a:buNone/>
            </a:pPr>
            <a:r>
              <a:rPr lang="en-US" sz="2400" dirty="0">
                <a:solidFill>
                  <a:srgbClr val="004178"/>
                </a:solidFill>
                <a:latin typeface="Arial"/>
                <a:cs typeface="Arial"/>
              </a:rPr>
              <a:t>		003 Deductible Total of $2,000 thru $2,999</a:t>
            </a:r>
          </a:p>
          <a:p>
            <a:pPr marL="0" lvl="0" indent="0">
              <a:buNone/>
            </a:pPr>
            <a:r>
              <a:rPr lang="en-US" sz="2400" dirty="0">
                <a:solidFill>
                  <a:srgbClr val="004178"/>
                </a:solidFill>
                <a:latin typeface="Arial"/>
                <a:cs typeface="Arial"/>
              </a:rPr>
              <a:t>		004 Deductible Total greater than $3000</a:t>
            </a:r>
          </a:p>
          <a:p>
            <a:pPr marL="0" lvl="0" indent="0">
              <a:buNone/>
            </a:pPr>
            <a:r>
              <a:rPr lang="en-US" sz="2400" dirty="0">
                <a:solidFill>
                  <a:srgbClr val="004178"/>
                </a:solidFill>
                <a:latin typeface="Arial"/>
                <a:cs typeface="Arial"/>
              </a:rPr>
              <a:t>		999 Not </a:t>
            </a:r>
            <a:r>
              <a:rPr lang="en-US" sz="2400" dirty="0" smtClean="0">
                <a:solidFill>
                  <a:srgbClr val="004178"/>
                </a:solidFill>
                <a:latin typeface="Arial"/>
                <a:cs typeface="Arial"/>
              </a:rPr>
              <a:t>Applicable</a:t>
            </a:r>
            <a:endParaRPr lang="en-US" sz="2400" dirty="0">
              <a:solidFill>
                <a:srgbClr val="004178"/>
              </a:solidFill>
              <a:latin typeface="Arial"/>
              <a:cs typeface="Arial"/>
            </a:endParaRPr>
          </a:p>
        </p:txBody>
      </p:sp>
    </p:spTree>
    <p:extLst>
      <p:ext uri="{BB962C8B-B14F-4D97-AF65-F5344CB8AC3E}">
        <p14:creationId xmlns:p14="http://schemas.microsoft.com/office/powerpoint/2010/main" val="19998436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1"/>
          </p:nvPr>
        </p:nvSpPr>
        <p:spPr>
          <a:xfrm>
            <a:off x="704638" y="1900590"/>
            <a:ext cx="7611814" cy="3354698"/>
          </a:xfrm>
        </p:spPr>
        <p:txBody>
          <a:bodyPr>
            <a:normAutofit fontScale="92500" lnSpcReduction="10000"/>
          </a:bodyPr>
          <a:lstStyle/>
          <a:p>
            <a:pPr marL="0" lvl="0" indent="0">
              <a:buNone/>
            </a:pPr>
            <a:r>
              <a:rPr lang="en-US" sz="2400" u="sng" dirty="0" smtClean="0">
                <a:solidFill>
                  <a:srgbClr val="004178"/>
                </a:solidFill>
                <a:latin typeface="Arial"/>
                <a:cs typeface="Arial"/>
              </a:rPr>
              <a:t>QUESTION</a:t>
            </a:r>
            <a:endParaRPr lang="en-US" sz="2400" u="sng" dirty="0">
              <a:solidFill>
                <a:srgbClr val="004178"/>
              </a:solidFill>
              <a:latin typeface="Arial"/>
              <a:cs typeface="Arial"/>
            </a:endParaRPr>
          </a:p>
          <a:p>
            <a:pPr marL="342900" lvl="0" indent="-342900">
              <a:buFont typeface="Arial" panose="020B0604020202020204" pitchFamily="34" charset="0"/>
              <a:buChar char="•"/>
            </a:pPr>
            <a:r>
              <a:rPr lang="en-US" sz="2400" dirty="0">
                <a:solidFill>
                  <a:srgbClr val="004178"/>
                </a:solidFill>
                <a:latin typeface="Arial"/>
                <a:cs typeface="Arial"/>
              </a:rPr>
              <a:t>If a claim is denied, we understand that it is not reflected in APCD. Are there any instances where a denied claim might appear (i.e., initially denied but later paid, partially paid, or other circumstances)?</a:t>
            </a:r>
          </a:p>
          <a:p>
            <a:pPr marL="0" lvl="0" indent="0">
              <a:buNone/>
            </a:pPr>
            <a:endParaRPr lang="en-US" sz="2400" dirty="0">
              <a:solidFill>
                <a:srgbClr val="004178"/>
              </a:solidFill>
              <a:latin typeface="Arial"/>
              <a:cs typeface="Arial"/>
            </a:endParaRPr>
          </a:p>
          <a:p>
            <a:pPr marL="0" lvl="0" indent="0">
              <a:buNone/>
            </a:pPr>
            <a:r>
              <a:rPr lang="en-US" sz="2400" u="sng" dirty="0" smtClean="0">
                <a:solidFill>
                  <a:srgbClr val="004178"/>
                </a:solidFill>
                <a:latin typeface="Arial"/>
                <a:cs typeface="Arial"/>
              </a:rPr>
              <a:t>ANSWER</a:t>
            </a:r>
            <a:endParaRPr lang="en-US" sz="2400" u="sng" dirty="0">
              <a:solidFill>
                <a:srgbClr val="004178"/>
              </a:solidFill>
              <a:latin typeface="Arial"/>
              <a:cs typeface="Arial"/>
            </a:endParaRPr>
          </a:p>
          <a:p>
            <a:pPr marL="342900" lvl="0" indent="-342900">
              <a:buFont typeface="Arial" panose="020B0604020202020204" pitchFamily="34" charset="0"/>
              <a:buChar char="•"/>
            </a:pPr>
            <a:r>
              <a:rPr lang="en-US" sz="2400" dirty="0">
                <a:solidFill>
                  <a:srgbClr val="004178"/>
                </a:solidFill>
                <a:latin typeface="Arial"/>
                <a:cs typeface="Arial"/>
              </a:rPr>
              <a:t>Yes, if a claim was originally paid then later denied or partially paid with specific claim lines denied.</a:t>
            </a:r>
          </a:p>
          <a:p>
            <a:pPr marL="0" lvl="0" indent="0">
              <a:buNone/>
            </a:pPr>
            <a:endParaRPr lang="en-US" sz="2400" dirty="0"/>
          </a:p>
          <a:p>
            <a:endParaRPr lang="en-US" sz="2400" dirty="0" smtClean="0"/>
          </a:p>
        </p:txBody>
      </p:sp>
    </p:spTree>
    <p:extLst>
      <p:ext uri="{BB962C8B-B14F-4D97-AF65-F5344CB8AC3E}">
        <p14:creationId xmlns:p14="http://schemas.microsoft.com/office/powerpoint/2010/main" val="3841402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Upcoming Schedule</a:t>
            </a:r>
            <a:endParaRPr lang="en-US"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11/13 – Data Privacy Committee Meeting</a:t>
            </a:r>
          </a:p>
          <a:p>
            <a:pPr marL="457200" indent="-457200">
              <a:buFont typeface="Arial" panose="020B0604020202020204" pitchFamily="34" charset="0"/>
              <a:buChar char="•"/>
            </a:pPr>
            <a:r>
              <a:rPr lang="en-US" sz="2800" dirty="0" smtClean="0"/>
              <a:t>11/20 – Data Release Committee Meeting</a:t>
            </a:r>
          </a:p>
          <a:p>
            <a:r>
              <a:rPr lang="en-US" sz="2800" dirty="0"/>
              <a:t>	</a:t>
            </a:r>
            <a:r>
              <a:rPr lang="en-US" sz="2000" dirty="0" smtClean="0"/>
              <a:t>[a week early due to Thanksgiving]</a:t>
            </a:r>
            <a:endParaRPr lang="en-US" sz="2800" dirty="0" smtClean="0"/>
          </a:p>
          <a:p>
            <a:pPr marL="457200" indent="-457200">
              <a:buFont typeface="Arial" panose="020B0604020202020204" pitchFamily="34" charset="0"/>
              <a:buChar char="•"/>
            </a:pPr>
            <a:r>
              <a:rPr lang="en-US" sz="2800" dirty="0" smtClean="0"/>
              <a:t>11/25 – User Workgroup Webinar</a:t>
            </a:r>
            <a:endParaRPr lang="en-US" sz="2800" dirty="0"/>
          </a:p>
        </p:txBody>
      </p:sp>
    </p:spTree>
    <p:extLst>
      <p:ext uri="{BB962C8B-B14F-4D97-AF65-F5344CB8AC3E}">
        <p14:creationId xmlns:p14="http://schemas.microsoft.com/office/powerpoint/2010/main" val="639960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Casemix: (</a:t>
            </a:r>
            <a:r>
              <a:rPr lang="en-US" sz="3200" dirty="0">
                <a:latin typeface="+mn-lt"/>
                <a:hlinkClick r:id="rId5"/>
              </a:rPr>
              <a:t>casemix.data@state.ma.us</a:t>
            </a:r>
            <a:r>
              <a:rPr lang="en-US" sz="3200" dirty="0">
                <a:latin typeface="+mn-lt"/>
              </a:rPr>
              <a:t>)</a:t>
            </a: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Announcement – APCD Webcast</a:t>
            </a:r>
            <a:endParaRPr lang="en-US" dirty="0"/>
          </a:p>
        </p:txBody>
      </p:sp>
      <p:sp>
        <p:nvSpPr>
          <p:cNvPr id="3" name="Subtitle 2"/>
          <p:cNvSpPr>
            <a:spLocks noGrp="1"/>
          </p:cNvSpPr>
          <p:nvPr>
            <p:ph type="subTitle" idx="1"/>
          </p:nvPr>
        </p:nvSpPr>
        <p:spPr>
          <a:xfrm>
            <a:off x="485415" y="1895499"/>
            <a:ext cx="4172849" cy="4608818"/>
          </a:xfrm>
        </p:spPr>
        <p:txBody>
          <a:bodyPr>
            <a:normAutofit lnSpcReduction="10000"/>
          </a:bodyPr>
          <a:lstStyle/>
          <a:p>
            <a:r>
              <a:rPr lang="en-US" sz="2000" dirty="0"/>
              <a:t>NEHI will convene national experts and thought leaders to explore the opportunities, challenges and lessons learned in accessing and leveraging APCDs to advance health services research. </a:t>
            </a:r>
            <a:endParaRPr lang="en-US" sz="2000" dirty="0" smtClean="0"/>
          </a:p>
          <a:p>
            <a:r>
              <a:rPr lang="en-US" sz="2000" dirty="0" smtClean="0"/>
              <a:t>The </a:t>
            </a:r>
            <a:r>
              <a:rPr lang="en-US" sz="2000" dirty="0"/>
              <a:t>discussion will highlight existing models, the opportunities and challenges for expanded data access and use, and the potential for these systems to evolve over time</a:t>
            </a:r>
            <a:r>
              <a:rPr lang="en-US" sz="2000" dirty="0" smtClean="0"/>
              <a:t>.</a:t>
            </a:r>
          </a:p>
          <a:p>
            <a:r>
              <a:rPr lang="en-US" sz="1600" dirty="0">
                <a:solidFill>
                  <a:schemeClr val="tx1">
                    <a:lumMod val="95000"/>
                    <a:lumOff val="5000"/>
                  </a:schemeClr>
                </a:solidFill>
                <a:latin typeface="Arial" panose="020B0604020202020204" pitchFamily="34" charset="0"/>
                <a:cs typeface="Arial" panose="020B0604020202020204" pitchFamily="34" charset="0"/>
              </a:rPr>
              <a:t>Register Here: </a:t>
            </a:r>
            <a:r>
              <a:rPr lang="en-US" sz="1600" dirty="0">
                <a:solidFill>
                  <a:schemeClr val="tx1">
                    <a:lumMod val="95000"/>
                    <a:lumOff val="5000"/>
                  </a:schemeClr>
                </a:solidFill>
                <a:latin typeface="Arial" panose="020B0604020202020204" pitchFamily="34" charset="0"/>
                <a:cs typeface="Arial" panose="020B0604020202020204" pitchFamily="34" charset="0"/>
                <a:hlinkClick r:id="rId3"/>
              </a:rPr>
              <a:t>http://</a:t>
            </a:r>
            <a:r>
              <a:rPr lang="en-US" sz="1600" dirty="0" smtClean="0">
                <a:solidFill>
                  <a:schemeClr val="tx1">
                    <a:lumMod val="95000"/>
                    <a:lumOff val="5000"/>
                  </a:schemeClr>
                </a:solidFill>
                <a:latin typeface="Arial" panose="020B0604020202020204" pitchFamily="34" charset="0"/>
                <a:cs typeface="Arial" panose="020B0604020202020204" pitchFamily="34" charset="0"/>
                <a:hlinkClick r:id="rId3"/>
              </a:rPr>
              <a:t>www.nehi.net/events/59-all-payer-claims-databases-unlocking-the-potential/view</a:t>
            </a:r>
            <a:r>
              <a:rPr lang="en-US" sz="1600" dirty="0" smtClean="0">
                <a:solidFill>
                  <a:schemeClr val="tx1">
                    <a:lumMod val="95000"/>
                    <a:lumOff val="5000"/>
                  </a:schemeClr>
                </a:solidFill>
                <a:latin typeface="Arial" panose="020B0604020202020204" pitchFamily="34" charset="0"/>
                <a:cs typeface="Arial" panose="020B0604020202020204" pitchFamily="34" charset="0"/>
              </a:rPr>
              <a:t> </a:t>
            </a:r>
            <a:endParaRPr lang="en-US" sz="1400"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798787"/>
            <a:ext cx="3810000" cy="493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5569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Announcement – APCD Symposium</a:t>
            </a:r>
            <a:endParaRPr lang="en-US"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CHIA is in the preliminary stages of planning a research symposium featuring APCD research</a:t>
            </a:r>
          </a:p>
          <a:p>
            <a:pPr marL="457200" indent="-457200">
              <a:buFont typeface="Arial" panose="020B0604020202020204" pitchFamily="34" charset="0"/>
              <a:buChar char="•"/>
            </a:pPr>
            <a:r>
              <a:rPr lang="en-US" sz="2800" dirty="0" smtClean="0"/>
              <a:t>Please </a:t>
            </a:r>
            <a:r>
              <a:rPr lang="en-US" sz="2800" dirty="0" smtClean="0"/>
              <a:t>contact Adam Tapply [adam.tapply@state.ma.us] if you are interested in </a:t>
            </a:r>
            <a:r>
              <a:rPr lang="en-US" sz="2800" dirty="0" smtClean="0"/>
              <a:t>getting involved</a:t>
            </a:r>
            <a:endParaRPr lang="en-US" sz="2800" dirty="0"/>
          </a:p>
        </p:txBody>
      </p:sp>
    </p:spTree>
    <p:extLst>
      <p:ext uri="{BB962C8B-B14F-4D97-AF65-F5344CB8AC3E}">
        <p14:creationId xmlns:p14="http://schemas.microsoft.com/office/powerpoint/2010/main" val="578081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Application Questions</a:t>
            </a:r>
            <a:endParaRPr lang="en-US" dirty="0"/>
          </a:p>
        </p:txBody>
      </p:sp>
      <p:sp>
        <p:nvSpPr>
          <p:cNvPr id="3" name="Subtitle 2"/>
          <p:cNvSpPr>
            <a:spLocks noGrp="1"/>
          </p:cNvSpPr>
          <p:nvPr>
            <p:ph type="subTitle" idx="1"/>
          </p:nvPr>
        </p:nvSpPr>
        <p:spPr/>
        <p:txBody>
          <a:bodyPr/>
          <a:lstStyle/>
          <a:p>
            <a:pPr lvl="0"/>
            <a:r>
              <a:rPr lang="en-US" sz="2800" u="sng" dirty="0" smtClean="0"/>
              <a:t>Question</a:t>
            </a:r>
            <a:r>
              <a:rPr lang="en-US" sz="2800" dirty="0" smtClean="0"/>
              <a:t>:  </a:t>
            </a:r>
          </a:p>
          <a:p>
            <a:pPr lvl="0"/>
            <a:r>
              <a:rPr lang="en-US" sz="2800" dirty="0" smtClean="0"/>
              <a:t>When can I apply for 2013 </a:t>
            </a:r>
            <a:r>
              <a:rPr lang="en-US" sz="2800" dirty="0" smtClean="0"/>
              <a:t>APCD data</a:t>
            </a:r>
            <a:r>
              <a:rPr lang="en-US" sz="2800" dirty="0" smtClean="0"/>
              <a:t>?</a:t>
            </a:r>
          </a:p>
          <a:p>
            <a:pPr lvl="0"/>
            <a:r>
              <a:rPr lang="en-US" sz="2800" u="sng" dirty="0" smtClean="0"/>
              <a:t>Answer</a:t>
            </a:r>
            <a:r>
              <a:rPr lang="en-US" sz="2800" dirty="0" smtClean="0"/>
              <a:t>:  </a:t>
            </a:r>
          </a:p>
          <a:p>
            <a:pPr marL="457200" lvl="0" indent="-457200">
              <a:buFont typeface="Arial" panose="020B0604020202020204" pitchFamily="34" charset="0"/>
              <a:buChar char="•"/>
            </a:pPr>
            <a:r>
              <a:rPr lang="en-US" sz="2800" dirty="0" smtClean="0"/>
              <a:t>Release 3.0 application materials are expected to be ready </a:t>
            </a:r>
            <a:r>
              <a:rPr lang="en-US" sz="2800" dirty="0" smtClean="0"/>
              <a:t>in December 2014</a:t>
            </a:r>
            <a:endParaRPr lang="en-US" sz="2800" dirty="0" smtClean="0"/>
          </a:p>
          <a:p>
            <a:pPr marL="457200" lvl="0" indent="-457200">
              <a:buFont typeface="Arial" panose="020B0604020202020204" pitchFamily="34" charset="0"/>
              <a:buChar char="•"/>
            </a:pPr>
            <a:r>
              <a:rPr lang="en-US" sz="2800" dirty="0" smtClean="0"/>
              <a:t>Will be announced at this workgroup and via </a:t>
            </a:r>
            <a:r>
              <a:rPr lang="en-US" sz="2800" dirty="0" err="1" smtClean="0"/>
              <a:t>eblast</a:t>
            </a:r>
            <a:endParaRPr lang="en-US" sz="2800" dirty="0" smtClean="0"/>
          </a:p>
          <a:p>
            <a:pPr lvl="0" algn="ctr"/>
            <a:r>
              <a:rPr lang="en-US" sz="2000" dirty="0" smtClean="0">
                <a:solidFill>
                  <a:srgbClr val="FF0000"/>
                </a:solidFill>
              </a:rPr>
              <a:t>[NOTE: 2013 Case Mix data is available now]</a:t>
            </a:r>
            <a:endParaRPr lang="en-US" sz="2000" dirty="0">
              <a:solidFill>
                <a:srgbClr val="FF0000"/>
              </a:solidFill>
            </a:endParaRPr>
          </a:p>
        </p:txBody>
      </p:sp>
    </p:spTree>
    <p:extLst>
      <p:ext uri="{BB962C8B-B14F-4D97-AF65-F5344CB8AC3E}">
        <p14:creationId xmlns:p14="http://schemas.microsoft.com/office/powerpoint/2010/main" val="3833288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Reminders Re: Application </a:t>
            </a:r>
            <a:r>
              <a:rPr lang="en-US" dirty="0" smtClean="0"/>
              <a:t>Revisions</a:t>
            </a:r>
            <a:endParaRPr lang="en-US" dirty="0"/>
          </a:p>
        </p:txBody>
      </p:sp>
      <p:sp>
        <p:nvSpPr>
          <p:cNvPr id="3" name="Subtitle 2"/>
          <p:cNvSpPr>
            <a:spLocks noGrp="1"/>
          </p:cNvSpPr>
          <p:nvPr>
            <p:ph type="subTitle" idx="1"/>
          </p:nvPr>
        </p:nvSpPr>
        <p:spPr/>
        <p:txBody>
          <a:bodyPr>
            <a:normAutofit/>
          </a:bodyPr>
          <a:lstStyle/>
          <a:p>
            <a:pPr marL="457200" lvl="0" indent="-457200">
              <a:buFont typeface="Arial" panose="020B0604020202020204" pitchFamily="34" charset="0"/>
              <a:buChar char="•"/>
            </a:pPr>
            <a:r>
              <a:rPr lang="en-US" sz="2600" dirty="0" smtClean="0"/>
              <a:t>Please </a:t>
            </a:r>
            <a:r>
              <a:rPr lang="en-US" sz="2600" dirty="0"/>
              <a:t>title revised documents in the following format “Name of Revised Document _ Date” (i.e. “Revised Application Form 10.24.14)  </a:t>
            </a:r>
          </a:p>
          <a:p>
            <a:pPr marL="457200" lvl="0" indent="-457200">
              <a:buFont typeface="Arial" panose="020B0604020202020204" pitchFamily="34" charset="0"/>
              <a:buChar char="•"/>
            </a:pPr>
            <a:r>
              <a:rPr lang="en-US" sz="2600" dirty="0"/>
              <a:t>If application form is revised, it must be </a:t>
            </a:r>
            <a:r>
              <a:rPr lang="en-US" sz="2600" dirty="0" smtClean="0"/>
              <a:t>re-signed </a:t>
            </a:r>
            <a:r>
              <a:rPr lang="en-US" sz="2600" dirty="0"/>
              <a:t>with the date of the revision </a:t>
            </a:r>
          </a:p>
          <a:p>
            <a:pPr marL="457200" lvl="0" indent="-457200">
              <a:buFont typeface="Arial" panose="020B0604020202020204" pitchFamily="34" charset="0"/>
              <a:buChar char="•"/>
            </a:pPr>
            <a:r>
              <a:rPr lang="en-US" sz="2600" dirty="0"/>
              <a:t>Please bold or highlight changes in application form and data spec workbook  </a:t>
            </a:r>
          </a:p>
          <a:p>
            <a:pPr marL="457200" lvl="0" indent="-457200">
              <a:buFont typeface="Arial" panose="020B0604020202020204" pitchFamily="34" charset="0"/>
              <a:buChar char="•"/>
            </a:pPr>
            <a:r>
              <a:rPr lang="en-US" sz="2600" dirty="0" smtClean="0"/>
              <a:t>Please </a:t>
            </a:r>
            <a:r>
              <a:rPr lang="en-US" sz="2600" dirty="0"/>
              <a:t>send an IRBNet message or “lock your package” once you are finished with revisions </a:t>
            </a:r>
          </a:p>
          <a:p>
            <a:endParaRPr lang="en-US" dirty="0"/>
          </a:p>
        </p:txBody>
      </p:sp>
    </p:spTree>
    <p:extLst>
      <p:ext uri="{BB962C8B-B14F-4D97-AF65-F5344CB8AC3E}">
        <p14:creationId xmlns:p14="http://schemas.microsoft.com/office/powerpoint/2010/main" val="2078063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type="body" sz="quarter" idx="11"/>
          </p:nvPr>
        </p:nvSpPr>
        <p:spPr/>
        <p:txBody>
          <a:bodyPr/>
          <a:lstStyle/>
          <a:p>
            <a:pPr marL="0" indent="0" algn="ctr">
              <a:buFont typeface="Arial" charset="0"/>
              <a:buNone/>
            </a:pPr>
            <a:r>
              <a:rPr lang="en-US" altLang="en-US" sz="4000" smtClean="0"/>
              <a:t>What DRG versions available in </a:t>
            </a:r>
          </a:p>
          <a:p>
            <a:pPr marL="0" indent="0" algn="ctr">
              <a:buFont typeface="Arial" charset="0"/>
              <a:buNone/>
            </a:pPr>
            <a:r>
              <a:rPr lang="en-US" altLang="en-US" sz="4000" smtClean="0"/>
              <a:t>CHIA Inpatient Case Mix Data?</a:t>
            </a:r>
          </a:p>
          <a:p>
            <a:pPr marL="0" indent="0">
              <a:buFont typeface="Arial" charset="0"/>
              <a:buNone/>
            </a:pPr>
            <a:endParaRPr lang="en-US" altLang="en-US" smtClean="0"/>
          </a:p>
        </p:txBody>
      </p:sp>
    </p:spTree>
    <p:extLst>
      <p:ext uri="{BB962C8B-B14F-4D97-AF65-F5344CB8AC3E}">
        <p14:creationId xmlns:p14="http://schemas.microsoft.com/office/powerpoint/2010/main" val="2467630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4000" b="1" smtClean="0">
                <a:solidFill>
                  <a:srgbClr val="0070C0"/>
                </a:solidFill>
              </a:rPr>
              <a:t>Review:  Definition of DRG</a:t>
            </a:r>
            <a:br>
              <a:rPr lang="en-US" altLang="en-US" sz="4000" b="1" smtClean="0">
                <a:solidFill>
                  <a:srgbClr val="0070C0"/>
                </a:solidFill>
              </a:rPr>
            </a:br>
            <a:r>
              <a:rPr lang="en-US" altLang="en-US" sz="4000" b="1" smtClean="0">
                <a:solidFill>
                  <a:srgbClr val="0070C0"/>
                </a:solidFill>
              </a:rPr>
              <a:t>Diagnosis Related Group</a:t>
            </a:r>
          </a:p>
        </p:txBody>
      </p:sp>
      <p:sp>
        <p:nvSpPr>
          <p:cNvPr id="15363" name="Content Placeholder 2"/>
          <p:cNvSpPr>
            <a:spLocks noGrp="1"/>
          </p:cNvSpPr>
          <p:nvPr>
            <p:ph idx="1"/>
          </p:nvPr>
        </p:nvSpPr>
        <p:spPr/>
        <p:txBody>
          <a:bodyPr/>
          <a:lstStyle/>
          <a:p>
            <a:pPr marL="0" indent="0">
              <a:buFont typeface="Arial" charset="0"/>
              <a:buNone/>
            </a:pPr>
            <a:r>
              <a:rPr lang="en-US" altLang="en-US" smtClean="0"/>
              <a:t>A classification system that groups patients according to diagnosis, type of treatment, age, and other relevant criteria. Under the prospective payment system, hospitals are paid a set fee for treating patients in a single DRG category, regardless of the actual cost of care for the individual. </a:t>
            </a:r>
            <a:r>
              <a:rPr lang="en-US" altLang="en-US" i="1" smtClean="0"/>
              <a:t> </a:t>
            </a:r>
            <a:br>
              <a:rPr lang="en-US" altLang="en-US" i="1" smtClean="0"/>
            </a:br>
            <a:r>
              <a:rPr lang="en-US" altLang="en-US" i="1" smtClean="0"/>
              <a:t/>
            </a:r>
            <a:br>
              <a:rPr lang="en-US" altLang="en-US" i="1" smtClean="0"/>
            </a:br>
            <a:r>
              <a:rPr lang="en-US" altLang="en-US" sz="2400" i="1" smtClean="0"/>
              <a:t>Source:  CMS </a:t>
            </a:r>
            <a:r>
              <a:rPr lang="en-US" altLang="en-US" sz="2400" i="1" smtClean="0">
                <a:hlinkClick r:id="rId3"/>
              </a:rPr>
              <a:t>http://www.cms.gov/apps/glossary/default.asp</a:t>
            </a:r>
            <a:endParaRPr lang="en-US" altLang="en-US" sz="2400" i="1" smtClean="0"/>
          </a:p>
          <a:p>
            <a:pPr marL="0" indent="0"/>
            <a:endParaRPr lang="en-US" altLang="en-US" smtClean="0"/>
          </a:p>
        </p:txBody>
      </p:sp>
    </p:spTree>
    <p:extLst>
      <p:ext uri="{BB962C8B-B14F-4D97-AF65-F5344CB8AC3E}">
        <p14:creationId xmlns:p14="http://schemas.microsoft.com/office/powerpoint/2010/main" val="3525936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0" y="265113"/>
            <a:ext cx="8620125" cy="1143000"/>
          </a:xfrm>
        </p:spPr>
        <p:txBody>
          <a:bodyPr/>
          <a:lstStyle/>
          <a:p>
            <a:r>
              <a:rPr lang="en-US" altLang="en-US" sz="3200" b="1" smtClean="0">
                <a:solidFill>
                  <a:srgbClr val="0070C0"/>
                </a:solidFill>
              </a:rPr>
              <a:t>Over the Past 30 years Multiple Versions of DRGs have been Created and Refined</a:t>
            </a:r>
          </a:p>
        </p:txBody>
      </p:sp>
      <p:sp>
        <p:nvSpPr>
          <p:cNvPr id="16387" name="Content Placeholder 2"/>
          <p:cNvSpPr>
            <a:spLocks noGrp="1"/>
          </p:cNvSpPr>
          <p:nvPr>
            <p:ph idx="1"/>
          </p:nvPr>
        </p:nvSpPr>
        <p:spPr>
          <a:xfrm>
            <a:off x="457200" y="2185988"/>
            <a:ext cx="8229600" cy="4525962"/>
          </a:xfrm>
        </p:spPr>
        <p:txBody>
          <a:bodyPr/>
          <a:lstStyle/>
          <a:p>
            <a:r>
              <a:rPr lang="en-US" altLang="en-US" sz="2800" smtClean="0"/>
              <a:t>All Patients Diagnosis Related Groups</a:t>
            </a:r>
            <a:br>
              <a:rPr lang="en-US" altLang="en-US" sz="2800" smtClean="0"/>
            </a:br>
            <a:r>
              <a:rPr lang="en-US" altLang="en-US" sz="2800" smtClean="0"/>
              <a:t> </a:t>
            </a:r>
            <a:r>
              <a:rPr lang="en-US" altLang="en-US" sz="2800" b="1" smtClean="0">
                <a:solidFill>
                  <a:srgbClr val="0070C0"/>
                </a:solidFill>
              </a:rPr>
              <a:t>AP-DRG</a:t>
            </a:r>
          </a:p>
          <a:p>
            <a:r>
              <a:rPr lang="en-US" altLang="en-US" sz="2800" smtClean="0">
                <a:cs typeface="Arial" charset="0"/>
              </a:rPr>
              <a:t>All Patients Refined Diagnosis Related Groups</a:t>
            </a:r>
            <a:br>
              <a:rPr lang="en-US" altLang="en-US" sz="2800" smtClean="0">
                <a:cs typeface="Arial" charset="0"/>
              </a:rPr>
            </a:br>
            <a:r>
              <a:rPr lang="en-US" altLang="en-US" sz="2800" b="1" smtClean="0">
                <a:solidFill>
                  <a:srgbClr val="0070C0"/>
                </a:solidFill>
              </a:rPr>
              <a:t>APR-DRG</a:t>
            </a:r>
          </a:p>
          <a:p>
            <a:r>
              <a:rPr lang="en-US" altLang="en-US" sz="2800" smtClean="0">
                <a:cs typeface="Arial" charset="0"/>
              </a:rPr>
              <a:t>Medicare (CMS) Diagnosis Related Groups</a:t>
            </a:r>
            <a:br>
              <a:rPr lang="en-US" altLang="en-US" sz="2800" smtClean="0">
                <a:cs typeface="Arial" charset="0"/>
              </a:rPr>
            </a:br>
            <a:r>
              <a:rPr lang="en-US" altLang="en-US" sz="2800" b="1" smtClean="0">
                <a:solidFill>
                  <a:srgbClr val="0070C0"/>
                </a:solidFill>
              </a:rPr>
              <a:t>CMS-DRG</a:t>
            </a:r>
          </a:p>
          <a:p>
            <a:endParaRPr lang="en-US" altLang="en-US" smtClean="0"/>
          </a:p>
        </p:txBody>
      </p:sp>
      <p:sp>
        <p:nvSpPr>
          <p:cNvPr id="3" name="TextBox 2"/>
          <p:cNvSpPr txBox="1"/>
          <p:nvPr/>
        </p:nvSpPr>
        <p:spPr>
          <a:xfrm>
            <a:off x="228600" y="1609725"/>
            <a:ext cx="8683625" cy="461963"/>
          </a:xfrm>
          <a:prstGeom prst="rect">
            <a:avLst/>
          </a:prstGeom>
          <a:noFill/>
        </p:spPr>
        <p:txBody>
          <a:bodyPr wrap="none">
            <a:spAutoFit/>
          </a:bodyPr>
          <a:lstStyle/>
          <a:p>
            <a:pPr defTabSz="914400" eaLnBrk="0" hangingPunct="0">
              <a:defRPr/>
            </a:pPr>
            <a:r>
              <a:rPr lang="en-US" sz="2400" b="1" u="sng" dirty="0">
                <a:solidFill>
                  <a:srgbClr val="0070C0"/>
                </a:solidFill>
                <a:latin typeface="Calibri"/>
                <a:ea typeface="+mn-ea"/>
                <a:cs typeface="Arial" charset="0"/>
              </a:rPr>
              <a:t>The Three Most Commonly Used DRGs Decade (2004-2013) in HDD</a:t>
            </a:r>
          </a:p>
        </p:txBody>
      </p:sp>
    </p:spTree>
    <p:extLst>
      <p:ext uri="{BB962C8B-B14F-4D97-AF65-F5344CB8AC3E}">
        <p14:creationId xmlns:p14="http://schemas.microsoft.com/office/powerpoint/2010/main" val="956191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4727</TotalTime>
  <Words>2254</Words>
  <Application>Microsoft Office PowerPoint</Application>
  <PresentationFormat>On-screen Show (4:3)</PresentationFormat>
  <Paragraphs>602</Paragraphs>
  <Slides>29</Slides>
  <Notes>29</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29</vt:i4>
      </vt:variant>
    </vt:vector>
  </HeadingPairs>
  <TitlesOfParts>
    <vt:vector size="34" baseType="lpstr">
      <vt:lpstr>content option A</vt:lpstr>
      <vt:lpstr>Office Theme</vt:lpstr>
      <vt:lpstr>HIT January 2014</vt:lpstr>
      <vt:lpstr>1_Office Theme</vt:lpstr>
      <vt:lpstr>Microsoft Excel Chart</vt:lpstr>
      <vt:lpstr>Monthly MA APCD / Case Mix User Workgroup Webinar</vt:lpstr>
      <vt:lpstr>Agenda</vt:lpstr>
      <vt:lpstr>Announcement – APCD Webcast</vt:lpstr>
      <vt:lpstr>Announcement – APCD Symposium</vt:lpstr>
      <vt:lpstr>Common Application Questions</vt:lpstr>
      <vt:lpstr>Reminders Re: Application Revisions</vt:lpstr>
      <vt:lpstr>PowerPoint Presentation</vt:lpstr>
      <vt:lpstr>Review:  Definition of DRG Diagnosis Related Group</vt:lpstr>
      <vt:lpstr>Over the Past 30 years Multiple Versions of DRGs have been Created and Refined</vt:lpstr>
      <vt:lpstr>13 Year (2001-2013) History of Diagnosis Related Group (DRG) Versions in Massachusetts Inpatient Hospital Discharge Data (HDD) </vt:lpstr>
      <vt:lpstr>PowerPoint Presentation</vt:lpstr>
      <vt:lpstr>AP-DRG History and Massachusetts HDD Use Timeline </vt:lpstr>
      <vt:lpstr>APR-DRG History and Massachusetts HDD Use Timeline </vt:lpstr>
      <vt:lpstr>CMS-DRG History and Massachusetts HDD Use Timeline</vt:lpstr>
      <vt:lpstr>Comparison of Some Structural* Differences between Medicare-DRG, AP-DRG, APR-DRG Versions 12</vt:lpstr>
      <vt:lpstr>PowerPoint Presentation</vt:lpstr>
      <vt:lpstr>Comparison of Differences in  CMS DRG Version 30 and APR DRG Version  Top Ranking Delivery Groupings by Charges for Massachusetts HDD</vt:lpstr>
      <vt:lpstr>Comparison of CMS-DRG to APR-DRG for 4 Single Liveborn Cases*</vt:lpstr>
      <vt:lpstr>Comparison of CMS-DRG to APR-DRG for Preterm Infant*</vt:lpstr>
      <vt:lpstr>PowerPoint Presentation</vt:lpstr>
      <vt:lpstr>2009-2012 MA APCD Injury Diagnoses  and External Cause of Injury Codes</vt:lpstr>
      <vt:lpstr>Questions from MA APCD Users</vt:lpstr>
      <vt:lpstr>PowerPoint Presentation</vt:lpstr>
      <vt:lpstr>PowerPoint Presentation</vt:lpstr>
      <vt:lpstr>PowerPoint Presentation</vt:lpstr>
      <vt:lpstr>PowerPoint Presentation</vt:lpstr>
      <vt:lpstr>PowerPoint Presentation</vt:lpstr>
      <vt:lpstr>Upcoming Schedule</vt:lpstr>
      <vt:lpstr>Questions?</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2014-04-22T00:14:56Z</dcterms:created>
  <dc:creator>Bob Kramer</dc:creator>
  <lastModifiedBy>sysadmin</lastModifiedBy>
  <lastPrinted>2014-10-28T17:06:51Z</lastPrinted>
  <dcterms:modified xsi:type="dcterms:W3CDTF">2014-10-28T18:56:42Z</dcterms:modified>
  <revision>145</revision>
  <dc:title>HIT Team Meeting</dc:title>
</coreProperties>
</file>