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93" r:id="rId3"/>
  </p:sldMasterIdLst>
  <p:notesMasterIdLst>
    <p:notesMasterId r:id="rId20"/>
  </p:notesMasterIdLst>
  <p:handoutMasterIdLst>
    <p:handoutMasterId r:id="rId21"/>
  </p:handoutMasterIdLst>
  <p:sldIdLst>
    <p:sldId id="317" r:id="rId4"/>
    <p:sldId id="264" r:id="rId5"/>
    <p:sldId id="371" r:id="rId6"/>
    <p:sldId id="400" r:id="rId7"/>
    <p:sldId id="401" r:id="rId8"/>
    <p:sldId id="295" r:id="rId9"/>
    <p:sldId id="402" r:id="rId10"/>
    <p:sldId id="406" r:id="rId11"/>
    <p:sldId id="407" r:id="rId12"/>
    <p:sldId id="403" r:id="rId13"/>
    <p:sldId id="347" r:id="rId14"/>
    <p:sldId id="349" r:id="rId15"/>
    <p:sldId id="381" r:id="rId16"/>
    <p:sldId id="382" r:id="rId17"/>
    <p:sldId id="368" r:id="rId18"/>
    <p:sldId id="296" r:id="rId19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703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-1650" y="-90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hia-fs01\users\BHARNEY\APCDCurator\Pharmacy\bar%20chart%20final%20from%20bar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APCD Release 3.0</a:t>
            </a:r>
            <a:r>
              <a:rPr lang="en-US" baseline="0"/>
              <a:t> Pharmacy Data</a:t>
            </a:r>
          </a:p>
          <a:p>
            <a:pPr>
              <a:defRPr/>
            </a:pPr>
            <a:r>
              <a:rPr lang="en-US" baseline="0"/>
              <a:t> Impact of Versioning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Chart!$C$1</c:f>
              <c:strCache>
                <c:ptCount val="1"/>
                <c:pt idx="0">
                  <c:v>Original</c:v>
                </c:pt>
              </c:strCache>
            </c:strRef>
          </c:tx>
          <c:invertIfNegative val="0"/>
          <c:dLbls>
            <c:dLbl>
              <c:idx val="11"/>
              <c:dLblPos val="inBase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Pos val="inBase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Chart!$A$2:$B$12</c:f>
              <c:multiLvlStrCache>
                <c:ptCount val="11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2011</c:v>
                  </c:pt>
                  <c:pt idx="4">
                    <c:v>2012</c:v>
                  </c:pt>
                  <c:pt idx="5">
                    <c:v>2013</c:v>
                  </c:pt>
                  <c:pt idx="6">
                    <c:v>2011</c:v>
                  </c:pt>
                  <c:pt idx="7">
                    <c:v>2012</c:v>
                  </c:pt>
                  <c:pt idx="8">
                    <c:v>2013</c:v>
                  </c:pt>
                  <c:pt idx="9">
                    <c:v>2012</c:v>
                  </c:pt>
                  <c:pt idx="10">
                    <c:v>2013</c:v>
                  </c:pt>
                </c:lvl>
                <c:lvl>
                  <c:pt idx="0">
                    <c:v>MassHealth</c:v>
                  </c:pt>
                  <c:pt idx="3">
                    <c:v>BCBS</c:v>
                  </c:pt>
                  <c:pt idx="6">
                    <c:v>HPHC</c:v>
                  </c:pt>
                  <c:pt idx="9">
                    <c:v>Tufts*</c:v>
                  </c:pt>
                </c:lvl>
              </c:multiLvlStrCache>
            </c:multiLvlStrRef>
          </c:cat>
          <c:val>
            <c:numRef>
              <c:f>Chart!$C$2:$C$12</c:f>
              <c:numCache>
                <c:formatCode>#,##0.00</c:formatCode>
                <c:ptCount val="11"/>
                <c:pt idx="0">
                  <c:v>13.075687</c:v>
                </c:pt>
                <c:pt idx="1">
                  <c:v>12.907886999999999</c:v>
                </c:pt>
                <c:pt idx="2">
                  <c:v>13.077143</c:v>
                </c:pt>
                <c:pt idx="3">
                  <c:v>17.194482999999998</c:v>
                </c:pt>
                <c:pt idx="4">
                  <c:v>16.373107999999998</c:v>
                </c:pt>
                <c:pt idx="5">
                  <c:v>16.182627999999998</c:v>
                </c:pt>
                <c:pt idx="6" formatCode="General">
                  <c:v>6.5177969999999998</c:v>
                </c:pt>
                <c:pt idx="7" formatCode="General">
                  <c:v>6.4298760000000001</c:v>
                </c:pt>
                <c:pt idx="8" formatCode="General">
                  <c:v>6.5011599999999996</c:v>
                </c:pt>
                <c:pt idx="9" formatCode="General">
                  <c:v>4.5609500000000001</c:v>
                </c:pt>
                <c:pt idx="10" formatCode="General">
                  <c:v>4.4630229999999997</c:v>
                </c:pt>
              </c:numCache>
            </c:numRef>
          </c:val>
        </c:ser>
        <c:ser>
          <c:idx val="1"/>
          <c:order val="1"/>
          <c:tx>
            <c:strRef>
              <c:f>Chart!$D$1</c:f>
              <c:strCache>
                <c:ptCount val="1"/>
                <c:pt idx="0">
                  <c:v>Squish</c:v>
                </c:pt>
              </c:strCache>
            </c:strRef>
          </c:tx>
          <c:invertIfNegative val="0"/>
          <c:dLbls>
            <c:dLbl>
              <c:idx val="11"/>
              <c:dLblPos val="inBase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Pos val="inBase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Chart!$A$2:$B$12</c:f>
              <c:multiLvlStrCache>
                <c:ptCount val="11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2011</c:v>
                  </c:pt>
                  <c:pt idx="4">
                    <c:v>2012</c:v>
                  </c:pt>
                  <c:pt idx="5">
                    <c:v>2013</c:v>
                  </c:pt>
                  <c:pt idx="6">
                    <c:v>2011</c:v>
                  </c:pt>
                  <c:pt idx="7">
                    <c:v>2012</c:v>
                  </c:pt>
                  <c:pt idx="8">
                    <c:v>2013</c:v>
                  </c:pt>
                  <c:pt idx="9">
                    <c:v>2012</c:v>
                  </c:pt>
                  <c:pt idx="10">
                    <c:v>2013</c:v>
                  </c:pt>
                </c:lvl>
                <c:lvl>
                  <c:pt idx="0">
                    <c:v>MassHealth</c:v>
                  </c:pt>
                  <c:pt idx="3">
                    <c:v>BCBS</c:v>
                  </c:pt>
                  <c:pt idx="6">
                    <c:v>HPHC</c:v>
                  </c:pt>
                  <c:pt idx="9">
                    <c:v>Tufts*</c:v>
                  </c:pt>
                </c:lvl>
              </c:multiLvlStrCache>
            </c:multiLvlStrRef>
          </c:cat>
          <c:val>
            <c:numRef>
              <c:f>Chart!$D$2:$D$12</c:f>
              <c:numCache>
                <c:formatCode>#,##0.00</c:formatCode>
                <c:ptCount val="11"/>
                <c:pt idx="0">
                  <c:v>0.313832</c:v>
                </c:pt>
                <c:pt idx="1">
                  <c:v>0.93869999999999998</c:v>
                </c:pt>
                <c:pt idx="2">
                  <c:v>1.4394389999999999</c:v>
                </c:pt>
                <c:pt idx="3">
                  <c:v>2.3214319999999997</c:v>
                </c:pt>
                <c:pt idx="4">
                  <c:v>1.5243709999999999</c:v>
                </c:pt>
                <c:pt idx="5">
                  <c:v>1.5046119999999998</c:v>
                </c:pt>
                <c:pt idx="6" formatCode="General">
                  <c:v>0.28002499999999997</c:v>
                </c:pt>
                <c:pt idx="7" formatCode="General">
                  <c:v>0.28391</c:v>
                </c:pt>
                <c:pt idx="8" formatCode="General">
                  <c:v>0.32303899999999997</c:v>
                </c:pt>
                <c:pt idx="9" formatCode="General">
                  <c:v>0.45155099999999998</c:v>
                </c:pt>
                <c:pt idx="10" formatCode="General">
                  <c:v>0.449714</c:v>
                </c:pt>
              </c:numCache>
            </c:numRef>
          </c:val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83383808"/>
        <c:axId val="83385728"/>
      </c:barChart>
      <c:catAx>
        <c:axId val="83383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aseline="0"/>
                  <a:t>Payers</a:t>
                </a:r>
                <a:endParaRPr lang="en-US"/>
              </a:p>
            </c:rich>
          </c:tx>
          <c:layout/>
          <c:overlay val="0"/>
        </c:title>
        <c:majorTickMark val="none"/>
        <c:minorTickMark val="none"/>
        <c:tickLblPos val="nextTo"/>
        <c:crossAx val="83385728"/>
        <c:crosses val="autoZero"/>
        <c:auto val="1"/>
        <c:lblAlgn val="ctr"/>
        <c:lblOffset val="100"/>
        <c:noMultiLvlLbl val="0"/>
      </c:catAx>
      <c:valAx>
        <c:axId val="83385728"/>
        <c:scaling>
          <c:orientation val="minMax"/>
          <c:max val="2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Line Count (in millions)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83383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0.68588</cdr:x>
      <cdr:y>0.92677</cdr:y>
    </cdr:from>
    <cdr:to>
      <cdr:x>0.91327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76964" y="3857625"/>
          <a:ext cx="2047875" cy="304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0.73559</cdr:x>
      <cdr:y>0.15103</cdr:y>
    </cdr:from>
    <cdr:to>
      <cdr:x>0.9651</cdr:x>
      <cdr:y>0.37071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624639" y="628651"/>
          <a:ext cx="206692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baseline="0"/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0.81703</cdr:x>
      <cdr:y>0.92677</cdr:y>
    </cdr:from>
    <cdr:to>
      <cdr:x>0.91856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58064" y="3857625"/>
          <a:ext cx="914400" cy="304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0.76309</cdr:x>
      <cdr:y>0.93135</cdr:y>
    </cdr:from>
    <cdr:to>
      <cdr:x>0.97144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872288" y="3876675"/>
          <a:ext cx="1876425" cy="285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900"/>
            <a:t>*Commercial</a:t>
          </a:r>
          <a:r>
            <a:rPr lang="en-US" sz="900" baseline="0"/>
            <a:t>  claims only </a:t>
          </a:r>
          <a:endParaRPr lang="en-US" sz="9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9" rIns="91956" bIns="459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56" tIns="45979" rIns="91956" bIns="459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3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665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6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6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70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36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36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00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6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0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9C83-62AE-4C40-983D-6EB0EF7F37A0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gov/Regulations-and-Guidance/Guidance/Manuals/Downloads/clm104c26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Relationship Id="rId5" Type="http://schemas.openxmlformats.org/officeDocument/2006/relationships/hyperlink" Target="mailto:casemix.data@state.ma.us" TargetMode="External"/><Relationship Id="rId4" Type="http://schemas.openxmlformats.org/officeDocument/2006/relationships/hyperlink" Target="mailto:apcd.data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chia/researcher/hcf-data-resources/apcd/acessing-the-apcd/data-release-committee-and-apcd-workgroup-meetings.html#Technical_Workgrou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MA APCD / Case Mix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25, 2014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6629400" cy="1470025"/>
          </a:xfrm>
        </p:spPr>
        <p:txBody>
          <a:bodyPr/>
          <a:lstStyle/>
          <a:p>
            <a:r>
              <a:rPr lang="en-US" altLang="en-US" sz="3200" b="1" smtClean="0"/>
              <a:t>Does the MA APCD contain claims from Ambulance Services?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1447800" y="1981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3733800"/>
          <a:ext cx="8305801" cy="253047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748497"/>
                <a:gridCol w="3442503"/>
                <a:gridCol w="4114801"/>
              </a:tblGrid>
              <a:tr h="457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Code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9525" marT="91463" marB="91463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Ambulance Type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9525" marT="91463" marB="91463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Description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9525" marT="91463" marB="91463" anchor="b"/>
                </a:tc>
              </a:tr>
              <a:tr h="9146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1463" marB="9146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Ground Ambulance (Trucks, Vans, Segways, Buses)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1463" marB="9146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Land vehicles specifically equipped and staffed for lifesaving and/or  transporting the sick or injured.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9525" marT="91463" marB="91463"/>
                </a:tc>
              </a:tr>
              <a:tr h="11585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1463" marB="9146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Air Ambulance (Helicopter and fixed-wing Jet Aircraft), Water Ambulance (Rescue Boats,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Stillwater Launches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, and Ship Hospitals)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525" marT="91463" marB="9146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Water vehicles specifically equipped and staffed for lifesaving and/or  transporting the sick or injured.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9525" marT="91463" marB="91463"/>
                </a:tc>
              </a:tr>
            </a:tbl>
          </a:graphicData>
        </a:graphic>
      </p:graphicFrame>
      <p:sp>
        <p:nvSpPr>
          <p:cNvPr id="2070" name="TextBox 6"/>
          <p:cNvSpPr txBox="1">
            <a:spLocks noChangeArrowheads="1"/>
          </p:cNvSpPr>
          <p:nvPr/>
        </p:nvSpPr>
        <p:spPr bwMode="auto">
          <a:xfrm>
            <a:off x="381000" y="1676400"/>
            <a:ext cx="838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/>
              <a:t>Yes, the MA APCD contains claims from over  </a:t>
            </a:r>
            <a:r>
              <a:rPr lang="en-US" altLang="en-US" b="1"/>
              <a:t>8,300 different public  and private ground ambulance services  nationwide  and from over 120 different air and water ambulance services </a:t>
            </a:r>
            <a:r>
              <a:rPr lang="en-US" altLang="en-US"/>
              <a:t>which can be identified using  MC037.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2667000"/>
            <a:ext cx="5894388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MC037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Site of Service on NSF/CMS Form 1500</a:t>
            </a:r>
          </a:p>
        </p:txBody>
      </p:sp>
      <p:pic>
        <p:nvPicPr>
          <p:cNvPr id="2072" name="Picture 2" descr="https://c1.staticflickr.com/1/128/424001446_0a31750c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911350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621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Questions from </a:t>
            </a:r>
            <a:r>
              <a:rPr lang="en-US" sz="3200" dirty="0" smtClean="0"/>
              <a:t>MA APCD Users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Can you tell me more about the sensitivity / specificity of the Enterprise ID in the MA APCD? </a:t>
            </a:r>
          </a:p>
          <a:p>
            <a:r>
              <a:rPr lang="en-US" sz="2400" u="sng" dirty="0" smtClean="0"/>
              <a:t>ANSWER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Release 3.0 will include </a:t>
            </a:r>
            <a:r>
              <a:rPr lang="en-US" sz="2400" dirty="0"/>
              <a:t>Enterprise IDs for </a:t>
            </a:r>
            <a:r>
              <a:rPr lang="en-US" sz="2400" dirty="0" smtClean="0"/>
              <a:t>5 years </a:t>
            </a:r>
            <a:r>
              <a:rPr lang="en-US" sz="2400" dirty="0"/>
              <a:t>of </a:t>
            </a:r>
            <a:r>
              <a:rPr lang="en-US" sz="2400" dirty="0" smtClean="0"/>
              <a:t>data as opposed to 2 years of data in Release 2.1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incorporation of the added </a:t>
            </a:r>
            <a:r>
              <a:rPr lang="en-US" sz="2400" dirty="0" smtClean="0"/>
              <a:t>3 years </a:t>
            </a:r>
            <a:r>
              <a:rPr lang="en-US" sz="2400" dirty="0"/>
              <a:t>of demographic information will enhance confidence levels of specific MEIDs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785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1"/>
          </p:nvPr>
        </p:nvSpPr>
        <p:spPr>
          <a:xfrm>
            <a:off x="704638" y="457200"/>
            <a:ext cx="6776817" cy="562148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400" u="sng" dirty="0">
                <a:solidFill>
                  <a:srgbClr val="004178"/>
                </a:solidFill>
              </a:rPr>
              <a:t>QUESTION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178"/>
                </a:solidFill>
              </a:rPr>
              <a:t>What MA percent of covered lives or number of covered lives is accounted for in the data? What percent of MA payers / employers have opted-in? </a:t>
            </a:r>
            <a:endParaRPr lang="en-US" sz="2400" dirty="0" smtClean="0">
              <a:solidFill>
                <a:srgbClr val="004178"/>
              </a:solidFill>
            </a:endParaRPr>
          </a:p>
          <a:p>
            <a:pPr lvl="0"/>
            <a:r>
              <a:rPr lang="en-US" sz="2400" dirty="0" smtClean="0">
                <a:solidFill>
                  <a:srgbClr val="004178"/>
                </a:solidFill>
              </a:rPr>
              <a:t> </a:t>
            </a:r>
            <a:endParaRPr lang="en-US" sz="2400" dirty="0">
              <a:solidFill>
                <a:srgbClr val="004178"/>
              </a:solidFill>
            </a:endParaRPr>
          </a:p>
          <a:p>
            <a:pPr lvl="0"/>
            <a:r>
              <a:rPr lang="en-US" sz="2400" u="sng" dirty="0">
                <a:solidFill>
                  <a:srgbClr val="004178"/>
                </a:solidFill>
              </a:rPr>
              <a:t>ANSWER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178"/>
                </a:solidFill>
              </a:rPr>
              <a:t>The MA APCD does not include </a:t>
            </a:r>
            <a:r>
              <a:rPr lang="en-US" sz="2400" dirty="0" smtClean="0">
                <a:solidFill>
                  <a:srgbClr val="004178"/>
                </a:solidFill>
              </a:rPr>
              <a:t>Workers’ </a:t>
            </a:r>
            <a:r>
              <a:rPr lang="en-US" sz="2400" dirty="0">
                <a:solidFill>
                  <a:srgbClr val="004178"/>
                </a:solidFill>
              </a:rPr>
              <a:t>C</a:t>
            </a:r>
            <a:r>
              <a:rPr lang="en-US" sz="2400" dirty="0" smtClean="0">
                <a:solidFill>
                  <a:srgbClr val="004178"/>
                </a:solidFill>
              </a:rPr>
              <a:t>ompensation</a:t>
            </a:r>
            <a:r>
              <a:rPr lang="en-US" sz="2400" dirty="0">
                <a:solidFill>
                  <a:srgbClr val="004178"/>
                </a:solidFill>
              </a:rPr>
              <a:t>, </a:t>
            </a:r>
            <a:r>
              <a:rPr lang="en-US" sz="2400" dirty="0" smtClean="0">
                <a:solidFill>
                  <a:srgbClr val="004178"/>
                </a:solidFill>
              </a:rPr>
              <a:t>Veteran’s Affairs,  </a:t>
            </a:r>
            <a:r>
              <a:rPr lang="en-US" sz="2400" dirty="0">
                <a:solidFill>
                  <a:srgbClr val="004178"/>
                </a:solidFill>
              </a:rPr>
              <a:t>Tricare, Federal-Employee Health Benefit Plan, </a:t>
            </a:r>
            <a:r>
              <a:rPr lang="en-US" sz="2400" dirty="0" smtClean="0">
                <a:solidFill>
                  <a:srgbClr val="004178"/>
                </a:solidFill>
              </a:rPr>
              <a:t>or Private </a:t>
            </a:r>
            <a:r>
              <a:rPr lang="en-US" sz="2400" dirty="0">
                <a:solidFill>
                  <a:srgbClr val="004178"/>
                </a:solidFill>
              </a:rPr>
              <a:t>Insurers with under 1,000 </a:t>
            </a:r>
            <a:r>
              <a:rPr lang="en-US" sz="2400" dirty="0" smtClean="0">
                <a:solidFill>
                  <a:srgbClr val="004178"/>
                </a:solidFill>
              </a:rPr>
              <a:t>beneficiaries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178"/>
                </a:solidFill>
              </a:rPr>
              <a:t>Some </a:t>
            </a:r>
            <a:r>
              <a:rPr lang="en-US" sz="2400" dirty="0">
                <a:solidFill>
                  <a:srgbClr val="004178"/>
                </a:solidFill>
              </a:rPr>
              <a:t>of the beneficiaries utilizing these plans have dual-eligibility in the carriers </a:t>
            </a:r>
            <a:r>
              <a:rPr lang="en-US" sz="2400" dirty="0" smtClean="0">
                <a:solidFill>
                  <a:srgbClr val="004178"/>
                </a:solidFill>
              </a:rPr>
              <a:t>are included </a:t>
            </a:r>
            <a:r>
              <a:rPr lang="en-US" sz="2400" dirty="0">
                <a:solidFill>
                  <a:srgbClr val="004178"/>
                </a:solidFill>
              </a:rPr>
              <a:t>in the MA APCD </a:t>
            </a:r>
            <a:endParaRPr lang="en-US" sz="2400" dirty="0" smtClean="0">
              <a:solidFill>
                <a:srgbClr val="004178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178"/>
                </a:solidFill>
              </a:rPr>
              <a:t>Interviews with carriers have indicated that the MA APCD receives data from the majority of self insured </a:t>
            </a:r>
            <a:r>
              <a:rPr lang="en-US" sz="2400" dirty="0" smtClean="0">
                <a:solidFill>
                  <a:srgbClr val="004178"/>
                </a:solidFill>
              </a:rPr>
              <a:t>employers</a:t>
            </a:r>
            <a:endParaRPr lang="en-US" sz="2400" dirty="0">
              <a:solidFill>
                <a:srgbClr val="004178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178"/>
                </a:solidFill>
              </a:rPr>
              <a:t>Our analysis of the </a:t>
            </a:r>
            <a:r>
              <a:rPr lang="en-US" sz="2400" dirty="0" smtClean="0">
                <a:solidFill>
                  <a:srgbClr val="004178"/>
                </a:solidFill>
              </a:rPr>
              <a:t>Master </a:t>
            </a:r>
            <a:r>
              <a:rPr lang="en-US" sz="2400" dirty="0">
                <a:solidFill>
                  <a:srgbClr val="004178"/>
                </a:solidFill>
              </a:rPr>
              <a:t>P</a:t>
            </a:r>
            <a:r>
              <a:rPr lang="en-US" sz="2400" dirty="0" smtClean="0">
                <a:solidFill>
                  <a:srgbClr val="004178"/>
                </a:solidFill>
              </a:rPr>
              <a:t>atient </a:t>
            </a:r>
            <a:r>
              <a:rPr lang="en-US" sz="2400" dirty="0">
                <a:solidFill>
                  <a:srgbClr val="004178"/>
                </a:solidFill>
              </a:rPr>
              <a:t>entity identifiers to census estimates show that over </a:t>
            </a:r>
            <a:r>
              <a:rPr lang="en-US" sz="2400" dirty="0" smtClean="0">
                <a:solidFill>
                  <a:srgbClr val="004178"/>
                </a:solidFill>
              </a:rPr>
              <a:t>85% </a:t>
            </a:r>
            <a:r>
              <a:rPr lang="en-US" sz="2400" dirty="0">
                <a:solidFill>
                  <a:srgbClr val="004178"/>
                </a:solidFill>
              </a:rPr>
              <a:t>of </a:t>
            </a:r>
            <a:r>
              <a:rPr lang="en-US" sz="2400" dirty="0" smtClean="0">
                <a:solidFill>
                  <a:srgbClr val="004178"/>
                </a:solidFill>
              </a:rPr>
              <a:t>the Under Age 65 Massachusetts </a:t>
            </a:r>
            <a:r>
              <a:rPr lang="en-US" sz="2400" dirty="0">
                <a:solidFill>
                  <a:srgbClr val="004178"/>
                </a:solidFill>
              </a:rPr>
              <a:t>residents are represented in the MA </a:t>
            </a:r>
            <a:r>
              <a:rPr lang="en-US" sz="2400" dirty="0" smtClean="0">
                <a:solidFill>
                  <a:srgbClr val="004178"/>
                </a:solidFill>
              </a:rPr>
              <a:t>APCD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77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1"/>
          </p:nvPr>
        </p:nvSpPr>
        <p:spPr>
          <a:xfrm>
            <a:off x="704638" y="1630392"/>
            <a:ext cx="7611814" cy="295799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u="sng" dirty="0" smtClean="0">
                <a:solidFill>
                  <a:srgbClr val="004178"/>
                </a:solidFill>
              </a:rPr>
              <a:t>QUESTION</a:t>
            </a:r>
            <a:endParaRPr lang="en-US" sz="2400" u="sng" dirty="0">
              <a:solidFill>
                <a:srgbClr val="004178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Would we be correct in classifying Indemnity insurance as private insurance? (for purposes of our analysis, our general insurance categories are Private, Medicare, Medicaid, VA, Other, and </a:t>
            </a:r>
            <a:r>
              <a:rPr lang="en-US" sz="2400" dirty="0" smtClean="0">
                <a:solidFill>
                  <a:schemeClr val="tx2"/>
                </a:solidFill>
              </a:rPr>
              <a:t>Uninsured)</a:t>
            </a:r>
            <a:r>
              <a:rPr lang="en-US" sz="2400" dirty="0">
                <a:solidFill>
                  <a:schemeClr val="tx2"/>
                </a:solidFill>
              </a:rPr>
              <a:t>  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US" sz="2400" u="sng" dirty="0" smtClean="0">
                <a:solidFill>
                  <a:schemeClr val="tx2"/>
                </a:solidFill>
              </a:rPr>
              <a:t>ANSWER</a:t>
            </a:r>
            <a:endParaRPr lang="en-US" sz="2400" u="sng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Correct.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8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1"/>
          </p:nvPr>
        </p:nvSpPr>
        <p:spPr>
          <a:xfrm>
            <a:off x="704638" y="1537399"/>
            <a:ext cx="7611814" cy="46925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800" u="sng" dirty="0" smtClean="0">
                <a:solidFill>
                  <a:srgbClr val="004178"/>
                </a:solidFill>
              </a:rPr>
              <a:t>QUESTION</a:t>
            </a:r>
            <a:endParaRPr lang="en-US" sz="1800" u="sng" dirty="0">
              <a:solidFill>
                <a:srgbClr val="004178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We weren’t able to find a full listing of Site of Service </a:t>
            </a:r>
            <a:r>
              <a:rPr lang="en-US" sz="1800" dirty="0" smtClean="0">
                <a:solidFill>
                  <a:schemeClr val="tx2"/>
                </a:solidFill>
              </a:rPr>
              <a:t>codes.  </a:t>
            </a:r>
            <a:r>
              <a:rPr lang="en-US" sz="1800" dirty="0">
                <a:solidFill>
                  <a:schemeClr val="tx2"/>
                </a:solidFill>
              </a:rPr>
              <a:t>W</a:t>
            </a:r>
            <a:r>
              <a:rPr lang="en-US" sz="1800" dirty="0" smtClean="0">
                <a:solidFill>
                  <a:schemeClr val="tx2"/>
                </a:solidFill>
              </a:rPr>
              <a:t>e </a:t>
            </a:r>
            <a:r>
              <a:rPr lang="en-US" sz="1800" dirty="0">
                <a:solidFill>
                  <a:schemeClr val="tx2"/>
                </a:solidFill>
              </a:rPr>
              <a:t>found a partial list, but some values in the data are not in it, and we are not sure what they map to.  Is there a complete code mapping for this variable that could be shared with us?</a:t>
            </a:r>
          </a:p>
          <a:p>
            <a:pPr marL="0" lv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US" sz="1800" u="sng" dirty="0" smtClean="0">
                <a:solidFill>
                  <a:schemeClr val="tx2"/>
                </a:solidFill>
              </a:rPr>
              <a:t>ANSWER</a:t>
            </a:r>
            <a:endParaRPr lang="en-US" sz="1800" u="sng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For a complete list of site of service codes, see page 21: </a:t>
            </a:r>
            <a:r>
              <a:rPr lang="en-US" sz="1800" u="sng" dirty="0">
                <a:hlinkClick r:id="rId3"/>
              </a:rPr>
              <a:t>http://www.cms.gov/Regulations-and-Guidance/Guidance/Manuals/Downloads/clm104c26.pdf</a:t>
            </a:r>
            <a:r>
              <a:rPr lang="en-US" sz="1800" dirty="0"/>
              <a:t>  </a:t>
            </a: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For </a:t>
            </a:r>
            <a:r>
              <a:rPr lang="en-US" sz="1800" dirty="0">
                <a:solidFill>
                  <a:schemeClr val="tx2"/>
                </a:solidFill>
              </a:rPr>
              <a:t>values not on the look up table, such as some single digit numbers, these values are missing a leading zero padding. Therefore ‘3’ could be mapping to ‘03’.  It is not a field like MC032 (Provider </a:t>
            </a:r>
            <a:r>
              <a:rPr lang="en-US" sz="1800" dirty="0" smtClean="0">
                <a:solidFill>
                  <a:schemeClr val="tx2"/>
                </a:solidFill>
              </a:rPr>
              <a:t>Taxonomy) that, </a:t>
            </a:r>
            <a:r>
              <a:rPr lang="en-US" sz="1800" dirty="0">
                <a:solidFill>
                  <a:schemeClr val="tx2"/>
                </a:solidFill>
              </a:rPr>
              <a:t>as speculated, </a:t>
            </a:r>
            <a:r>
              <a:rPr lang="en-US" sz="1800" dirty="0" smtClean="0">
                <a:solidFill>
                  <a:schemeClr val="tx2"/>
                </a:solidFill>
              </a:rPr>
              <a:t>has </a:t>
            </a:r>
            <a:r>
              <a:rPr lang="en-US" sz="1800" dirty="0">
                <a:solidFill>
                  <a:schemeClr val="tx2"/>
                </a:solidFill>
              </a:rPr>
              <a:t>carrier specific look-up values.  </a:t>
            </a:r>
          </a:p>
        </p:txBody>
      </p:sp>
    </p:spTree>
    <p:extLst>
      <p:ext uri="{BB962C8B-B14F-4D97-AF65-F5344CB8AC3E}">
        <p14:creationId xmlns:p14="http://schemas.microsoft.com/office/powerpoint/2010/main" val="199984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Upcoming Schedule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12/11 – Data Privacy Committee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12/18 – Data Release Committee Meeting</a:t>
            </a:r>
          </a:p>
          <a:p>
            <a:r>
              <a:rPr lang="en-US" sz="2800" dirty="0"/>
              <a:t>	</a:t>
            </a:r>
            <a:r>
              <a:rPr lang="en-US" sz="2000" dirty="0" smtClean="0"/>
              <a:t>[a week early]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12/23 – MA APCD / Case Mix User Workgroup Webinar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99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Casemix: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>
                <a:latin typeface="+mn-lt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Release 3.0 Features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Application Issues / Questions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Rx Versioning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from Current APCD Users</a:t>
            </a: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Archive Posted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Archive of questions and answers from this Workgroup has been posted to the MA APCD website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Link: </a:t>
            </a:r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www.mass.gov/chia/researcher/hcf-data-resources/apcd/acessing-the-apcd/data-release-committee-and-apcd-workgroup-meetings.html#Technical_Workgroup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80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CHIA Website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CHIA’s overhauled website is expected to go live within a few weeks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Some links to the MA APCD and Case Mix pages may change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December Workgroup Webinar will include a tour of the new MA APCD and Case Mix pages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85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3.0 Features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Data through 2013 (incurred through June 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MEID updates retroactive to 2009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More Versioning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MC –14 of the Top 16 Payers [well over 90% of total MC claims]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PC – For </a:t>
            </a:r>
            <a:r>
              <a:rPr lang="en-US" sz="1800" dirty="0" err="1" smtClean="0">
                <a:solidFill>
                  <a:schemeClr val="tx1"/>
                </a:solidFill>
              </a:rPr>
              <a:t>MassHealth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smtClean="0">
                <a:solidFill>
                  <a:schemeClr val="tx1"/>
                </a:solidFill>
              </a:rPr>
              <a:t>BCBSMA, </a:t>
            </a:r>
            <a:r>
              <a:rPr lang="en-US" sz="1800" dirty="0">
                <a:solidFill>
                  <a:schemeClr val="tx1"/>
                </a:solidFill>
              </a:rPr>
              <a:t>Tufts and </a:t>
            </a:r>
            <a:r>
              <a:rPr lang="en-US" sz="1800" dirty="0" smtClean="0">
                <a:solidFill>
                  <a:schemeClr val="tx1"/>
                </a:solidFill>
              </a:rPr>
              <a:t>Harvard Pilgrim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Data element changes: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New elements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Shifts from Level 2 to Level 3 and vice versa</a:t>
            </a:r>
          </a:p>
        </p:txBody>
      </p:sp>
    </p:spTree>
    <p:extLst>
      <p:ext uri="{BB962C8B-B14F-4D97-AF65-F5344CB8AC3E}">
        <p14:creationId xmlns:p14="http://schemas.microsoft.com/office/powerpoint/2010/main" val="165104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Application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800" u="sng" dirty="0" smtClean="0"/>
              <a:t>Question</a:t>
            </a:r>
            <a:r>
              <a:rPr lang="en-US" sz="2800" dirty="0" smtClean="0"/>
              <a:t>:  </a:t>
            </a:r>
          </a:p>
          <a:p>
            <a:pPr lvl="0"/>
            <a:r>
              <a:rPr lang="en-US" sz="2800" dirty="0" smtClean="0"/>
              <a:t>When can I apply for 2013 APCD data?</a:t>
            </a:r>
          </a:p>
          <a:p>
            <a:pPr lvl="0"/>
            <a:r>
              <a:rPr lang="en-US" sz="2800" u="sng" dirty="0" smtClean="0"/>
              <a:t>Answer</a:t>
            </a:r>
            <a:r>
              <a:rPr lang="en-US" sz="2800" dirty="0" smtClean="0"/>
              <a:t>: 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Release 3.0 application materials are expected to be ready in December 2014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Will be announced at this workgroup and via </a:t>
            </a:r>
            <a:r>
              <a:rPr lang="en-US" sz="2800" dirty="0" err="1" smtClean="0"/>
              <a:t>eblast</a:t>
            </a:r>
            <a:endParaRPr lang="en-US" sz="2800" dirty="0" smtClean="0"/>
          </a:p>
          <a:p>
            <a:pPr lvl="0" algn="ctr"/>
            <a:r>
              <a:rPr lang="en-US" sz="2000" dirty="0" smtClean="0">
                <a:solidFill>
                  <a:srgbClr val="FF0000"/>
                </a:solidFill>
              </a:rPr>
              <a:t>[NOTE: 2013 Case Mix data is available now]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Application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u="sng" dirty="0" smtClean="0"/>
              <a:t>Question</a:t>
            </a:r>
            <a:r>
              <a:rPr lang="en-US" sz="2800" dirty="0" smtClean="0"/>
              <a:t>:  </a:t>
            </a:r>
          </a:p>
          <a:p>
            <a:pPr lvl="0"/>
            <a:r>
              <a:rPr lang="en-US" sz="2800" dirty="0" smtClean="0"/>
              <a:t>Can I keep the encrypted hard drive on which the MA APCD data is delivered?</a:t>
            </a:r>
          </a:p>
          <a:p>
            <a:pPr lvl="0"/>
            <a:r>
              <a:rPr lang="en-US" sz="2800" u="sng" dirty="0" smtClean="0"/>
              <a:t>Answer</a:t>
            </a:r>
            <a:r>
              <a:rPr lang="en-US" sz="2800" dirty="0" smtClean="0"/>
              <a:t>: 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No.  This drive must be returned to us.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You should plan to keep a copy of the data on some other encrypted storage device.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NOTE: Case Mix CDs do not need to be returned to CHIA</a:t>
            </a:r>
          </a:p>
        </p:txBody>
      </p:sp>
    </p:spTree>
    <p:extLst>
      <p:ext uri="{BB962C8B-B14F-4D97-AF65-F5344CB8AC3E}">
        <p14:creationId xmlns:p14="http://schemas.microsoft.com/office/powerpoint/2010/main" val="240372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Rx Versioning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8"/>
            <a:ext cx="7761815" cy="4700611"/>
          </a:xfrm>
        </p:spPr>
        <p:txBody>
          <a:bodyPr>
            <a:normAutofit fontScale="62500" lnSpcReduction="20000"/>
          </a:bodyPr>
          <a:lstStyle/>
          <a:p>
            <a:pPr marL="342900" lvl="0" indent="-342900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sz="4500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The versioning process identifies duplicates, voids, adjustments and replacements. </a:t>
            </a:r>
          </a:p>
          <a:p>
            <a:pPr marL="342900" lvl="0" indent="-342900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sz="4500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Differs from APCD medical claims versioning</a:t>
            </a:r>
            <a:r>
              <a:rPr lang="en-US" sz="4500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.</a:t>
            </a:r>
            <a:endParaRPr lang="en-US" sz="4500" dirty="0">
              <a:solidFill>
                <a:schemeClr val="tx2"/>
              </a:solidFill>
              <a:latin typeface="Calibri"/>
              <a:ea typeface="+mn-ea"/>
              <a:cs typeface="+mn-cs"/>
            </a:endParaRPr>
          </a:p>
          <a:p>
            <a:pPr marL="342900" lvl="0" indent="-342900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sz="4500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Some carriers refer to this process as ‘squishing’ the data</a:t>
            </a:r>
            <a:r>
              <a:rPr lang="en-US" sz="4500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.</a:t>
            </a:r>
            <a:endParaRPr lang="en-US" sz="4500" dirty="0">
              <a:solidFill>
                <a:schemeClr val="tx2"/>
              </a:solidFill>
              <a:latin typeface="Calibri"/>
              <a:ea typeface="+mn-ea"/>
              <a:cs typeface="+mn-cs"/>
            </a:endParaRPr>
          </a:p>
          <a:p>
            <a:pPr marL="342900" lvl="0" indent="-342900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sz="4500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The critical data elements for versioning are: </a:t>
            </a:r>
          </a:p>
          <a:p>
            <a:pPr marL="914400" lvl="1" indent="-457200" algn="l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Organization ID </a:t>
            </a:r>
          </a:p>
          <a:p>
            <a:pPr marL="914400" lvl="1" indent="-457200" algn="l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Carrier </a:t>
            </a:r>
            <a:r>
              <a:rPr lang="en-US" b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Specific Unique Member </a:t>
            </a: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ID </a:t>
            </a:r>
          </a:p>
          <a:p>
            <a:pPr marL="914400" lvl="1" indent="-457200" algn="l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Date Prescription Filled </a:t>
            </a:r>
          </a:p>
          <a:p>
            <a:pPr marL="914400" lvl="1" indent="-457200" algn="l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New </a:t>
            </a:r>
            <a:r>
              <a:rPr lang="en-US" b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Prescription or </a:t>
            </a: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Refill</a:t>
            </a:r>
          </a:p>
          <a:p>
            <a:pPr marL="914400" lvl="1" indent="-457200" algn="l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Script Number</a:t>
            </a:r>
          </a:p>
          <a:p>
            <a:pPr marL="914400" lvl="1" indent="-457200" algn="l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Drug Code</a:t>
            </a:r>
          </a:p>
          <a:p>
            <a:pPr marL="914400" lvl="1" indent="-457200" algn="l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Pharmacy Number </a:t>
            </a:r>
          </a:p>
          <a:p>
            <a:pPr marL="914400" lvl="1" indent="-457200" algn="l" defTabSz="914400" eaLnBrk="0" hangingPunct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Currency </a:t>
            </a:r>
            <a:r>
              <a:rPr lang="en-US" b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data elements.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12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Rx Versioning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hart 6" title="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502352"/>
              </p:ext>
            </p:extLst>
          </p:nvPr>
        </p:nvGraphicFramePr>
        <p:xfrm>
          <a:off x="138111" y="1851878"/>
          <a:ext cx="9005889" cy="416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96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5736</TotalTime>
  <Words>695</Words>
  <Application>Microsoft Office PowerPoint</Application>
  <PresentationFormat>On-screen Show (4:3)</PresentationFormat>
  <Paragraphs>122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content option A</vt:lpstr>
      <vt:lpstr>Office Theme</vt:lpstr>
      <vt:lpstr>HIT January 2014</vt:lpstr>
      <vt:lpstr>Monthly MA APCD / Case Mix User Workgroup Webinar</vt:lpstr>
      <vt:lpstr>Agenda</vt:lpstr>
      <vt:lpstr>Question Archive Posted</vt:lpstr>
      <vt:lpstr>New CHIA Website</vt:lpstr>
      <vt:lpstr>Release 3.0 Features</vt:lpstr>
      <vt:lpstr>Common Application Questions</vt:lpstr>
      <vt:lpstr>Common Application Questions</vt:lpstr>
      <vt:lpstr>Rx Versioning</vt:lpstr>
      <vt:lpstr>Rx Versioning</vt:lpstr>
      <vt:lpstr>Does the MA APCD contain claims from Ambulance Services?</vt:lpstr>
      <vt:lpstr>Questions from MA APCD Users</vt:lpstr>
      <vt:lpstr>PowerPoint Presentation</vt:lpstr>
      <vt:lpstr>PowerPoint Presentation</vt:lpstr>
      <vt:lpstr>PowerPoint Presentation</vt:lpstr>
      <vt:lpstr>Upcoming Schedule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sysadmin</cp:lastModifiedBy>
  <cp:revision>171</cp:revision>
  <cp:lastPrinted>2014-11-25T18:17:26Z</cp:lastPrinted>
  <dcterms:created xsi:type="dcterms:W3CDTF">2014-04-22T00:14:56Z</dcterms:created>
  <dcterms:modified xsi:type="dcterms:W3CDTF">2014-11-25T18:27:25Z</dcterms:modified>
</cp:coreProperties>
</file>