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71" r:id="rId2"/>
    <p:sldMasterId id="2147483674" r:id="rId3"/>
    <p:sldMasterId id="2147483678" r:id="rId4"/>
  </p:sldMasterIdLst>
  <p:notesMasterIdLst>
    <p:notesMasterId r:id="rId22"/>
  </p:notesMasterIdLst>
  <p:sldIdLst>
    <p:sldId id="262" r:id="rId5"/>
    <p:sldId id="257" r:id="rId6"/>
    <p:sldId id="263" r:id="rId7"/>
    <p:sldId id="265" r:id="rId8"/>
    <p:sldId id="267" r:id="rId9"/>
    <p:sldId id="284" r:id="rId10"/>
    <p:sldId id="270" r:id="rId11"/>
    <p:sldId id="289" r:id="rId12"/>
    <p:sldId id="294" r:id="rId13"/>
    <p:sldId id="290" r:id="rId14"/>
    <p:sldId id="295" r:id="rId15"/>
    <p:sldId id="293" r:id="rId16"/>
    <p:sldId id="282" r:id="rId17"/>
    <p:sldId id="292" r:id="rId18"/>
    <p:sldId id="291" r:id="rId19"/>
    <p:sldId id="296" r:id="rId20"/>
    <p:sldId id="266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242" y="-486"/>
      </p:cViewPr>
      <p:guideLst>
        <p:guide orient="horz" pos="2164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30660F-50AD-44FB-9892-40472DC04670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3F523E-AB10-44CE-92D9-698C5A0BC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523E-AB10-44CE-92D9-698C5A0BC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3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ww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06" y="6103358"/>
            <a:ext cx="1975170" cy="25299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9201" y="2717969"/>
            <a:ext cx="7703800" cy="59785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algn="ctr"/>
            <a:r>
              <a:rPr lang="en-US" sz="3200" b="1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9201" y="374331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1126" y="424296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1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9201" y="2717969"/>
            <a:ext cx="7703800" cy="59785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algn="ctr"/>
            <a:r>
              <a:rPr lang="en-US" sz="3200" b="1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9201" y="374331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1126" y="424296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1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  <a:prstGeom prst="rect">
            <a:avLst/>
          </a:prstGeo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0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  <a:prstGeom prst="rect">
            <a:avLst/>
          </a:prstGeo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abine.hedberg@state.ma.u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E3D-B2C0-CF45-B59A-D1D5ADF78D6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APCD Analytical Workgroup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smtClean="0"/>
              <a:t>April 30, 2013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 smtClean="0"/>
              <a:t>www.mass.gov/chia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450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APCD Fee Schedule </a:t>
            </a:r>
            <a:r>
              <a:rPr lang="en-US" sz="2400" i="1" dirty="0" smtClean="0"/>
              <a:t>(continued)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2950" y="1695450"/>
            <a:ext cx="7686675" cy="4295775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Applicants are now categorized into three groups:</a:t>
            </a:r>
          </a:p>
          <a:p>
            <a:pPr marL="0" indent="0" eaLnBrk="1" hangingPunct="1">
              <a:buNone/>
            </a:pPr>
            <a:r>
              <a:rPr lang="en-US" sz="1800" dirty="0" smtClean="0"/>
              <a:t>	-   Academic researchers</a:t>
            </a:r>
          </a:p>
          <a:p>
            <a:pPr marL="0" indent="0" eaLnBrk="1" hangingPunct="1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Others – single use</a:t>
            </a:r>
          </a:p>
          <a:p>
            <a:pPr marL="0" indent="0" eaLnBrk="1" hangingPunct="1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Others – multiple use</a:t>
            </a:r>
          </a:p>
          <a:p>
            <a:pPr eaLnBrk="1" hangingPunct="1"/>
            <a:r>
              <a:rPr lang="en-US" sz="1800" b="1" dirty="0"/>
              <a:t>E</a:t>
            </a:r>
            <a:r>
              <a:rPr lang="en-US" sz="1800" b="1" dirty="0" smtClean="0"/>
              <a:t>liminates categories</a:t>
            </a:r>
          </a:p>
          <a:p>
            <a:pPr marL="0" lvl="1" indent="0" eaLnBrk="1" hangingPunct="1">
              <a:buNone/>
            </a:pPr>
            <a:r>
              <a:rPr lang="en-US" sz="1400" b="1" dirty="0"/>
              <a:t>	</a:t>
            </a:r>
            <a:r>
              <a:rPr lang="en-US" sz="1400" b="1" dirty="0" smtClean="0"/>
              <a:t>-     </a:t>
            </a:r>
            <a:r>
              <a:rPr lang="en-US" sz="1800" dirty="0"/>
              <a:t>Individuals</a:t>
            </a:r>
          </a:p>
          <a:p>
            <a:pPr marL="0" lvl="1" indent="0" eaLnBrk="1" hangingPunct="1">
              <a:buNone/>
            </a:pPr>
            <a:r>
              <a:rPr lang="en-US" sz="1800" dirty="0"/>
              <a:t>	-   </a:t>
            </a:r>
            <a:r>
              <a:rPr lang="en-US" sz="1800" dirty="0" smtClean="0"/>
              <a:t> Small </a:t>
            </a:r>
            <a:r>
              <a:rPr lang="en-US" sz="1800" dirty="0"/>
              <a:t>organizations </a:t>
            </a:r>
          </a:p>
          <a:p>
            <a:pPr eaLnBrk="1" hangingPunct="1"/>
            <a:r>
              <a:rPr lang="en-US" sz="1800" b="1" dirty="0" smtClean="0"/>
              <a:t>Eliminates separate fees for out of state applicants </a:t>
            </a:r>
          </a:p>
          <a:p>
            <a:pPr eaLnBrk="1" hangingPunct="1"/>
            <a:r>
              <a:rPr lang="en-US" sz="1800" b="1" dirty="0" smtClean="0"/>
              <a:t>Provides free access to payers seeking access to their own data </a:t>
            </a:r>
          </a:p>
          <a:p>
            <a:pPr eaLnBrk="1" hangingPunct="1"/>
            <a:r>
              <a:rPr lang="en-US" sz="1800" b="1" dirty="0" smtClean="0"/>
              <a:t>Expands the criteria for waivers and details waiver process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659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APCD Fee Schedule </a:t>
            </a:r>
            <a:r>
              <a:rPr lang="en-US" sz="2400" b="0" i="1" dirty="0" smtClean="0"/>
              <a:t>(Continued)</a:t>
            </a:r>
            <a:endParaRPr lang="en-US" sz="2400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2950" y="1552575"/>
            <a:ext cx="7686675" cy="4276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/>
              <a:t>Fee Schedule Waivers</a:t>
            </a:r>
          </a:p>
          <a:p>
            <a:pPr marL="0" indent="0" eaLnBrk="1" hangingPunct="1">
              <a:buNone/>
            </a:pPr>
            <a:r>
              <a:rPr lang="en-US" sz="2000" dirty="0"/>
              <a:t>A</a:t>
            </a:r>
            <a:r>
              <a:rPr lang="en-US" sz="2000" dirty="0" smtClean="0"/>
              <a:t>pplicants may qualify for a full or partial fee waiver which shall be granted at the Center’s discretion.  Such applicants include:</a:t>
            </a:r>
          </a:p>
          <a:p>
            <a:pPr marL="0" indent="0" eaLnBrk="1" hangingPunct="1">
              <a:buNone/>
            </a:pPr>
            <a:endParaRPr lang="en-US" sz="8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-   Student directed research;</a:t>
            </a:r>
          </a:p>
          <a:p>
            <a:pPr marL="0" indent="0" eaLnBrk="1" hangingPunct="1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Payers who submit data to the APCD that are 	 	 	    requesting their own data;</a:t>
            </a:r>
          </a:p>
          <a:p>
            <a:pPr marL="0" indent="0" eaLnBrk="1" hangingPunct="1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Government entities;</a:t>
            </a:r>
          </a:p>
          <a:p>
            <a:pPr marL="0" indent="0" eaLnBrk="1" hangingPunct="1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Qualified researchers conducting studies directly tied to 	    	    evaluation or improvement of current State government 	    	    initiatives;</a:t>
            </a:r>
          </a:p>
          <a:p>
            <a:pPr marL="0" indent="0" eaLnBrk="1" hangingPunct="1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Researchers who can demonstrate that the imposition 	    	    of fees would constitute an undue financial hardship.</a:t>
            </a:r>
          </a:p>
          <a:p>
            <a:pPr marL="0" indent="0" eaLnBrk="1" hangingPunct="1">
              <a:buNone/>
            </a:pPr>
            <a:endParaRPr lang="en-US" sz="18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1600" dirty="0" smtClean="0"/>
              <a:t>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050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APCD Fee Schedule </a:t>
            </a:r>
            <a:r>
              <a:rPr lang="en-US" sz="2400" b="0" i="1" dirty="0" smtClean="0"/>
              <a:t>(Continued)</a:t>
            </a:r>
            <a:endParaRPr lang="en-US" sz="2400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2950" y="1733550"/>
            <a:ext cx="7686675" cy="36861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000" b="1" dirty="0" smtClean="0"/>
              <a:t>The application fee must be remitted with the applicant’s APCD application</a:t>
            </a:r>
          </a:p>
          <a:p>
            <a:pPr eaLnBrk="1" hangingPunct="1"/>
            <a:r>
              <a:rPr lang="en-US" sz="2000" b="1" dirty="0" smtClean="0"/>
              <a:t>If the application is approved, the applicant must remit the established data fee prior to the release of the requested data</a:t>
            </a:r>
          </a:p>
          <a:p>
            <a:pPr eaLnBrk="1" hangingPunct="1"/>
            <a:r>
              <a:rPr lang="en-US" sz="2000" b="1" dirty="0" smtClean="0"/>
              <a:t>All fees are for one extract</a:t>
            </a:r>
          </a:p>
          <a:p>
            <a:pPr eaLnBrk="1" hangingPunct="1"/>
            <a:r>
              <a:rPr lang="en-US" sz="2000" b="1" dirty="0" smtClean="0"/>
              <a:t>Additional years of data with the same extract specs are discounted 50%</a:t>
            </a:r>
          </a:p>
          <a:p>
            <a:pPr eaLnBrk="1" hangingPunct="1"/>
            <a:r>
              <a:rPr lang="en-US" sz="2000" b="1" dirty="0" smtClean="0"/>
              <a:t>State agencies will not be assessed fees (Chapter 224)</a:t>
            </a:r>
          </a:p>
          <a:p>
            <a:pPr marL="0" indent="0" eaLnBrk="1" hangingPunct="1">
              <a:buNone/>
            </a:pPr>
            <a:r>
              <a:rPr lang="en-US" sz="1800" dirty="0"/>
              <a:t>	</a:t>
            </a:r>
          </a:p>
          <a:p>
            <a:pPr marL="0" indent="0" eaLnBrk="1" hangingPunct="1">
              <a:buNone/>
            </a:pPr>
            <a:endParaRPr lang="en-US" sz="18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1600" dirty="0" smtClean="0"/>
              <a:t>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581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APCD Fee Schedule  </a:t>
            </a:r>
            <a:r>
              <a:rPr lang="en-US" sz="2400" b="0" i="1" dirty="0" smtClean="0"/>
              <a:t>(continued) </a:t>
            </a:r>
            <a:endParaRPr lang="en-US" sz="2400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66794"/>
              </p:ext>
            </p:extLst>
          </p:nvPr>
        </p:nvGraphicFramePr>
        <p:xfrm>
          <a:off x="2190750" y="3571875"/>
          <a:ext cx="4484052" cy="1137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9967"/>
                <a:gridCol w="934085"/>
              </a:tblGrid>
              <a:tr h="588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Application Fee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(Public Use Elements Only)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$100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0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Application Fee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(Restricted Elements)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$300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26428"/>
              </p:ext>
            </p:extLst>
          </p:nvPr>
        </p:nvGraphicFramePr>
        <p:xfrm>
          <a:off x="2190750" y="4928235"/>
          <a:ext cx="4436427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2342"/>
                <a:gridCol w="934085"/>
              </a:tblGrid>
              <a:tr h="794385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675" algn="l"/>
                        </a:tabLst>
                      </a:pPr>
                      <a:r>
                        <a:rPr lang="en-US" sz="1800" dirty="0">
                          <a:effectLst/>
                        </a:rPr>
                        <a:t>Support/Production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$140 per hour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03452"/>
              </p:ext>
            </p:extLst>
          </p:nvPr>
        </p:nvGraphicFramePr>
        <p:xfrm>
          <a:off x="695325" y="1666875"/>
          <a:ext cx="7600950" cy="158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0950"/>
              </a:tblGrid>
              <a:tr h="15811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Proposed fees</a:t>
                      </a:r>
                      <a:r>
                        <a:rPr lang="en-US" sz="2400" baseline="0" dirty="0" smtClean="0"/>
                        <a:t> are based upon four factors: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The type of applicant requesting the data;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The type and number of data files requested;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The data elements requested; 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The number of years of data requested.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6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APCD Fee Schedule  </a:t>
            </a:r>
            <a:r>
              <a:rPr lang="en-US" sz="2000" i="1" dirty="0" smtClean="0"/>
              <a:t>(Continued)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83639"/>
              </p:ext>
            </p:extLst>
          </p:nvPr>
        </p:nvGraphicFramePr>
        <p:xfrm>
          <a:off x="1442085" y="2080934"/>
          <a:ext cx="6301740" cy="3380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390"/>
                <a:gridCol w="1647825"/>
                <a:gridCol w="1209040"/>
                <a:gridCol w="1848485"/>
              </a:tblGrid>
              <a:tr h="37651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9339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Data Fees Effective July 1, 2013 – June 30, 2014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93390" algn="l"/>
                        </a:tabLs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93390" algn="l"/>
                        </a:tabLst>
                      </a:pPr>
                      <a:r>
                        <a:rPr lang="en-US" sz="1800" dirty="0">
                          <a:effectLst/>
                        </a:rPr>
                        <a:t>Requests for </a:t>
                      </a:r>
                      <a:r>
                        <a:rPr lang="en-US" sz="1800" dirty="0" smtClean="0">
                          <a:effectLst/>
                        </a:rPr>
                        <a:t>(Level I) Public </a:t>
                      </a:r>
                      <a:r>
                        <a:rPr lang="en-US" sz="1800" dirty="0">
                          <a:effectLst/>
                        </a:rPr>
                        <a:t>Use Elements	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7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File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Academic Researchers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Others – Single Use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Others – 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Multiple Use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Membership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$1,000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$20,000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Medical </a:t>
                      </a:r>
                      <a:r>
                        <a:rPr lang="en-US" sz="1800" dirty="0">
                          <a:effectLst/>
                        </a:rPr>
                        <a:t>Claims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$1,000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$20,000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Pharmacy </a:t>
                      </a:r>
                      <a:r>
                        <a:rPr lang="en-US" sz="1800" dirty="0">
                          <a:effectLst/>
                        </a:rPr>
                        <a:t>Claims              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$1,000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$20,000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Dental </a:t>
                      </a:r>
                      <a:r>
                        <a:rPr lang="en-US" sz="1800" dirty="0">
                          <a:effectLst/>
                        </a:rPr>
                        <a:t>Claims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$500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$1,500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$10,000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Provider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$1,000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$20,000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Product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$1,000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$20,000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0" y="361104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94025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38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APCD Fee Schedule  </a:t>
            </a:r>
            <a:r>
              <a:rPr lang="en-US" sz="2000" i="1" dirty="0" smtClean="0"/>
              <a:t>(Continued)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343025"/>
            <a:ext cx="9144000" cy="49053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61935"/>
              </p:ext>
            </p:extLst>
          </p:nvPr>
        </p:nvGraphicFramePr>
        <p:xfrm>
          <a:off x="1470660" y="2199164"/>
          <a:ext cx="588264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515"/>
                <a:gridCol w="1304925"/>
                <a:gridCol w="1200150"/>
                <a:gridCol w="1543050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93390" algn="l"/>
                        </a:tabLs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Data Fees Effective July 1, 2013 – June 30, 2014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93390" algn="l"/>
                        </a:tabLs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93390" algn="l"/>
                        </a:tabLst>
                      </a:pPr>
                      <a:r>
                        <a:rPr lang="en-US" sz="1800" dirty="0">
                          <a:effectLst/>
                        </a:rPr>
                        <a:t>Requests for </a:t>
                      </a:r>
                      <a:r>
                        <a:rPr lang="en-US" sz="1800" dirty="0" smtClean="0">
                          <a:effectLst/>
                        </a:rPr>
                        <a:t>(Level II) Restricted </a:t>
                      </a:r>
                      <a:r>
                        <a:rPr lang="en-US" sz="1800" dirty="0">
                          <a:effectLst/>
                        </a:rPr>
                        <a:t>Elements	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File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Academic Researchers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Others – Single Use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Others – 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Multiple Use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Membership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$2,500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$7,500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$37,500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Medical Claims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$2,500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$7,500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$37,500 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Pharmacy Claims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$2,500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$7,500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$37,500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Dental Claims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$1,000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$15,000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Provider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$2,500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$7,500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$37,500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Product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$2,500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$7,500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$37,500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24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Webinar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Summary of proposed data release regulations</a:t>
            </a:r>
          </a:p>
          <a:p>
            <a:pPr lvl="1"/>
            <a:r>
              <a:rPr lang="en-US" dirty="0" smtClean="0"/>
              <a:t>Scheduled effective date:  July 1, 2013</a:t>
            </a:r>
          </a:p>
          <a:p>
            <a:pPr lvl="1"/>
            <a:r>
              <a:rPr lang="en-US" dirty="0" smtClean="0"/>
              <a:t>Applicable to Case Mix and APCD</a:t>
            </a:r>
          </a:p>
          <a:p>
            <a:pPr lvl="1"/>
            <a:r>
              <a:rPr lang="en-US" dirty="0" smtClean="0"/>
              <a:t>Implications for application and data use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6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849210"/>
            <a:ext cx="8218487" cy="438165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Other Topics for May?</a:t>
            </a:r>
          </a:p>
          <a:p>
            <a:pPr marL="0" indent="0" algn="ctr" eaLnBrk="1" hangingPunct="1">
              <a:buNone/>
            </a:pPr>
            <a:endParaRPr lang="en-US" sz="800" dirty="0" smtClean="0"/>
          </a:p>
          <a:p>
            <a:pPr marL="0" indent="0" algn="ctr" eaLnBrk="1" hangingPunct="1">
              <a:buNone/>
            </a:pPr>
            <a:r>
              <a:rPr lang="en-US" sz="2800" i="1" dirty="0" smtClean="0"/>
              <a:t>Please submit questions and topics </a:t>
            </a:r>
          </a:p>
          <a:p>
            <a:pPr marL="0" indent="0" eaLnBrk="1" hangingPunct="1">
              <a:buNone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dirty="0" smtClean="0">
                <a:hlinkClick r:id="rId2"/>
              </a:rPr>
              <a:t>sabine.hedberg@state.ma.us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algn="ctr" eaLnBrk="1" hangingPunct="1">
              <a:buNone/>
            </a:pPr>
            <a:r>
              <a:rPr lang="en-US" sz="2400" dirty="0" smtClean="0"/>
              <a:t>Thank you for your interest in the </a:t>
            </a:r>
          </a:p>
          <a:p>
            <a:pPr marL="0" indent="0" algn="ctr" eaLnBrk="1" hangingPunct="1">
              <a:buNone/>
            </a:pPr>
            <a:r>
              <a:rPr lang="en-US" sz="2400" dirty="0" smtClean="0"/>
              <a:t>Massachusetts All Payer Claims 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693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Objectives of the APCD User Webinar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2113659"/>
            <a:ext cx="8218487" cy="4381655"/>
          </a:xfrm>
        </p:spPr>
        <p:txBody>
          <a:bodyPr/>
          <a:lstStyle/>
          <a:p>
            <a:pPr eaLnBrk="1" hangingPunct="1"/>
            <a:r>
              <a:rPr lang="en-US" sz="2400" dirty="0"/>
              <a:t>Provide a forum where you can learn about APCD updates and ask questions</a:t>
            </a:r>
          </a:p>
          <a:p>
            <a:pPr marL="0" indent="0" eaLnBrk="1" hangingPunct="1">
              <a:buNone/>
            </a:pPr>
            <a:endParaRPr lang="en-US" sz="800" dirty="0"/>
          </a:p>
          <a:p>
            <a:pPr lvl="1" eaLnBrk="1" hangingPunct="1">
              <a:buFont typeface="Arial" charset="0"/>
              <a:buChar char="•"/>
            </a:pPr>
            <a:r>
              <a:rPr lang="en-US" sz="2000" dirty="0"/>
              <a:t>APCD Application Process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/>
              <a:t>APCD Data Fulfillment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/>
              <a:t>Data Definitions, Compliance and Availability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/>
              <a:t>Tools </a:t>
            </a:r>
            <a:r>
              <a:rPr lang="en-US" sz="2000" dirty="0"/>
              <a:t>and </a:t>
            </a:r>
            <a:r>
              <a:rPr lang="en-US" sz="2000" dirty="0" smtClean="0"/>
              <a:t>Methodologies</a:t>
            </a:r>
            <a:endParaRPr lang="en-US" sz="2000" dirty="0"/>
          </a:p>
          <a:p>
            <a:pPr lvl="1" eaLnBrk="1" hangingPunct="1">
              <a:buFont typeface="Arial" charset="0"/>
              <a:buChar char="•"/>
            </a:pPr>
            <a:endParaRPr lang="en-US" sz="800" dirty="0"/>
          </a:p>
          <a:p>
            <a:pPr eaLnBrk="1" hangingPunct="1"/>
            <a:r>
              <a:rPr lang="en-US" sz="2400" dirty="0"/>
              <a:t>Share questions and answers that come into CHIA with a broader audience</a:t>
            </a:r>
          </a:p>
          <a:p>
            <a:pPr eaLnBrk="1" hangingPunct="1"/>
            <a:r>
              <a:rPr lang="en-US" sz="2400" dirty="0"/>
              <a:t>Solicit input for improvements to the APCD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7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Agenda for Today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814015" y="2179943"/>
            <a:ext cx="6055317" cy="3014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APCD </a:t>
            </a:r>
            <a:r>
              <a:rPr lang="en-US" sz="2800" dirty="0"/>
              <a:t>DRC Application </a:t>
            </a:r>
            <a:r>
              <a:rPr lang="en-US" sz="2800" dirty="0" smtClean="0"/>
              <a:t>Updates</a:t>
            </a:r>
          </a:p>
          <a:p>
            <a:pPr eaLnBrk="1" hangingPunct="1"/>
            <a:r>
              <a:rPr lang="en-US" sz="2800" dirty="0" smtClean="0"/>
              <a:t>APCD User Group Meeting</a:t>
            </a:r>
          </a:p>
          <a:p>
            <a:pPr eaLnBrk="1" hangingPunct="1"/>
            <a:r>
              <a:rPr lang="en-US" sz="2800" dirty="0" smtClean="0"/>
              <a:t>New Statutory Landscape</a:t>
            </a:r>
          </a:p>
          <a:p>
            <a:pPr eaLnBrk="1" hangingPunct="1"/>
            <a:r>
              <a:rPr lang="en-US" sz="2800" dirty="0"/>
              <a:t>APCD </a:t>
            </a:r>
            <a:r>
              <a:rPr lang="en-US" sz="2800" dirty="0" smtClean="0"/>
              <a:t>Revised Fee </a:t>
            </a:r>
            <a:r>
              <a:rPr lang="en-US" sz="2800" dirty="0"/>
              <a:t>Schedule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4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DRC Applications Recommended for Approval by DRC since last Webinar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6902"/>
              </p:ext>
            </p:extLst>
          </p:nvPr>
        </p:nvGraphicFramePr>
        <p:xfrm>
          <a:off x="116006" y="2060812"/>
          <a:ext cx="886422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033"/>
                <a:gridCol w="4797188"/>
              </a:tblGrid>
              <a:tr h="307529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Harvard University</a:t>
                      </a:r>
                      <a:r>
                        <a:rPr lang="en-US" baseline="0" dirty="0" smtClean="0"/>
                        <a:t> School of Public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Understanding High Cost Patients in Massachusetts (Jha)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 of the</a:t>
                      </a:r>
                      <a:r>
                        <a:rPr lang="en-US" baseline="0" dirty="0" smtClean="0"/>
                        <a:t> APCD to Describe the Epidemiology of Readmissions (Epstein and Boutwell)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9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Commercial APCD Applications in Process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23007"/>
              </p:ext>
            </p:extLst>
          </p:nvPr>
        </p:nvGraphicFramePr>
        <p:xfrm>
          <a:off x="238835" y="2215864"/>
          <a:ext cx="865950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6115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Kryuus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Provider</a:t>
                      </a:r>
                      <a:r>
                        <a:rPr lang="en-US" i="0" baseline="0" dirty="0" smtClean="0"/>
                        <a:t> Expertise and Behavior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Philips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Healthcare Risk Analysis 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Qmedrix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Comparisons of Provider Changes, Costs and Reimbursement</a:t>
                      </a:r>
                      <a:r>
                        <a:rPr lang="en-US" i="1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Healthy Platforms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Predictive Analytical Models and Public Claims Data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5120642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Posted on CHIA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8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525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First APCD User Group Meeting Participants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6699" y="1685926"/>
            <a:ext cx="8601075" cy="44386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first User Group Meeting was held on April 25, 2013.</a:t>
            </a:r>
          </a:p>
          <a:p>
            <a:pPr eaLnBrk="1" hangingPunct="1"/>
            <a:r>
              <a:rPr lang="en-US" sz="2400" dirty="0" smtClean="0"/>
              <a:t>Participants: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-  UMMS Center for Health Policy and Research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-  MDPH Bureau of Substance Abuse Services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-  MDPH Bureau of Statistics and Evaluation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-  MDPH Bureau of Infectious Disease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-  MDPH Birth Defects Surveillance Program</a:t>
            </a:r>
          </a:p>
          <a:p>
            <a:pPr eaLnBrk="1" hangingPunct="1"/>
            <a:r>
              <a:rPr lang="en-US" sz="2400" dirty="0" smtClean="0"/>
              <a:t>Details of the substance of the discussions will be shared at the May Webinar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29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New Statutory Landscape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617284"/>
            <a:ext cx="8305800" cy="444232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New Regulations under Development </a:t>
            </a:r>
          </a:p>
          <a:p>
            <a:pPr marL="0" indent="0" algn="ctr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3437"/>
              </p:ext>
            </p:extLst>
          </p:nvPr>
        </p:nvGraphicFramePr>
        <p:xfrm>
          <a:off x="768824" y="2324100"/>
          <a:ext cx="760635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632"/>
                <a:gridCol w="5977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Activity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May 10, 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Proposed regulation filed with the Secretary of</a:t>
                      </a:r>
                      <a:r>
                        <a:rPr lang="en-US" sz="2000" baseline="0" dirty="0" smtClean="0"/>
                        <a:t> State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Public Hearing</a:t>
                      </a:r>
                      <a:r>
                        <a:rPr lang="en-US" sz="2000" baseline="0" dirty="0" smtClean="0"/>
                        <a:t> to be scheduled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Early July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Final Regulation</a:t>
                      </a:r>
                      <a:r>
                        <a:rPr lang="en-US" sz="2000" baseline="0" dirty="0" smtClean="0"/>
                        <a:t> adopted/in effect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July 25, 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Next DRC meeting 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(No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DRC Meetings in May or June)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8880"/>
              </p:ext>
            </p:extLst>
          </p:nvPr>
        </p:nvGraphicFramePr>
        <p:xfrm>
          <a:off x="768825" y="4694830"/>
          <a:ext cx="7606351" cy="98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6351"/>
              </a:tblGrid>
              <a:tr h="9826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Proposed regulations will be posted on the CHIA website.  Participants are </a:t>
                      </a:r>
                      <a:r>
                        <a:rPr lang="en-US" sz="2400" u="none" dirty="0" smtClean="0"/>
                        <a:t>encouraged to </a:t>
                      </a:r>
                      <a:r>
                        <a:rPr lang="en-US" sz="2400" dirty="0" smtClean="0"/>
                        <a:t>submit comments.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8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Expected </a:t>
            </a:r>
            <a:r>
              <a:rPr lang="en-US" sz="3200" b="1" dirty="0">
                <a:latin typeface="Arial"/>
                <a:cs typeface="Arial"/>
              </a:rPr>
              <a:t>Availability of Data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9200" y="2057401"/>
            <a:ext cx="72390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June 2013 Release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2009 – 2011 dates of service (with run-out)</a:t>
            </a:r>
          </a:p>
          <a:p>
            <a:pPr lvl="1"/>
            <a:r>
              <a:rPr lang="en-US" sz="2000" dirty="0" err="1" smtClean="0">
                <a:latin typeface="Arial"/>
                <a:cs typeface="Arial"/>
              </a:rPr>
              <a:t>MassHealth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Medicare</a:t>
            </a:r>
          </a:p>
          <a:p>
            <a:r>
              <a:rPr lang="en-US" sz="2800" dirty="0" smtClean="0">
                <a:latin typeface="Arial"/>
                <a:cs typeface="Arial"/>
              </a:rPr>
              <a:t>December 2013 Release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2009-2012 dates of service (with run-out)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Private and public payers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Master Member Index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9A36E-6A91-4E21-AF8F-37C620A5BC35}" type="slidenum">
              <a:rPr lang="en-US" sz="1000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055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APCD Fee Schedule </a:t>
            </a:r>
            <a:endParaRPr lang="en-US" sz="2400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1837" y="1558290"/>
            <a:ext cx="7686675" cy="42957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/>
              <a:t>CHIA issued Administrative Bulletin 13-03 which amends the current fee schedule governing APCD data and related application fees. The Center has proposed these changes to:</a:t>
            </a:r>
          </a:p>
          <a:p>
            <a:pPr marL="0" indent="0" eaLnBrk="1" hangingPunct="1">
              <a:buNone/>
            </a:pPr>
            <a:endParaRPr lang="en-US" sz="800" dirty="0" smtClean="0"/>
          </a:p>
          <a:p>
            <a:pPr lvl="1" eaLnBrk="1" hangingPunct="1"/>
            <a:r>
              <a:rPr lang="en-US" sz="1800" dirty="0" smtClean="0"/>
              <a:t>Address concerns raised by researchers, providers, and payers in the testimony and comments provided in connection with the public hearing held November 19, 2012</a:t>
            </a:r>
          </a:p>
          <a:p>
            <a:pPr lvl="1" eaLnBrk="1" hangingPunct="1"/>
            <a:r>
              <a:rPr lang="en-US" sz="1800" dirty="0" smtClean="0"/>
              <a:t>Reflect the Center’s experience with the APCD data application process</a:t>
            </a:r>
          </a:p>
          <a:p>
            <a:pPr eaLnBrk="1" hangingPunct="1"/>
            <a:r>
              <a:rPr lang="en-US" sz="1800" dirty="0" smtClean="0"/>
              <a:t>The proposed fees are effective for the period July 1, 2013 through June 30, 2014</a:t>
            </a:r>
          </a:p>
          <a:p>
            <a:pPr eaLnBrk="1" hangingPunct="1"/>
            <a:r>
              <a:rPr lang="en-US" sz="1800" dirty="0" smtClean="0"/>
              <a:t>The public comment period is open until May 17, 2013 relative to the proposal of a fee schedule established pursuant to regulation</a:t>
            </a:r>
          </a:p>
          <a:p>
            <a:pPr eaLnBrk="1" hangingPunct="1"/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800" dirty="0"/>
              <a:t>	</a:t>
            </a: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1600" dirty="0" smtClean="0"/>
              <a:t>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0942100"/>
      </p:ext>
    </p:extLst>
  </p:cSld>
  <p:clrMapOvr>
    <a:masterClrMapping/>
  </p:clrMapOvr>
</p:sld>
</file>

<file path=ppt/theme/theme1.xml><?xml version="1.0" encoding="utf-8"?>
<a:theme xmlns:a="http://schemas.openxmlformats.org/drawingml/2006/main" name="CHIAtemplate_2013_Title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  PPT Template APril 2013</Template>
  <TotalTime>729</TotalTime>
  <Words>847</Words>
  <Application>Microsoft Office PowerPoint</Application>
  <PresentationFormat>On-screen Show (4:3)</PresentationFormat>
  <Paragraphs>223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CHIAtemplate_2013_Title Slide Options</vt:lpstr>
      <vt:lpstr>CHIAtemplate_Text Slide Options</vt:lpstr>
      <vt:lpstr>CHIAtemplate_Slides w/ Objects</vt:lpstr>
      <vt:lpstr>CHIAtemplate_Blank Slide</vt:lpstr>
      <vt:lpstr>PowerPoint Presentation</vt:lpstr>
      <vt:lpstr>Objectives of the APCD User Webinar</vt:lpstr>
      <vt:lpstr>Agenda for Today</vt:lpstr>
      <vt:lpstr>DRC Applications Recommended for Approval by DRC since last Webinar</vt:lpstr>
      <vt:lpstr>Commercial APCD Applications in Process</vt:lpstr>
      <vt:lpstr>First APCD User Group Meeting Participants</vt:lpstr>
      <vt:lpstr>New Statutory Landscape</vt:lpstr>
      <vt:lpstr>Expected Availability of Data</vt:lpstr>
      <vt:lpstr>APCD Fee Schedule </vt:lpstr>
      <vt:lpstr>APCD Fee Schedule (continued)</vt:lpstr>
      <vt:lpstr>APCD Fee Schedule (Continued)</vt:lpstr>
      <vt:lpstr>APCD Fee Schedule (Continued)</vt:lpstr>
      <vt:lpstr>APCD Fee Schedule  (continued) </vt:lpstr>
      <vt:lpstr>APCD Fee Schedule  (Continued)</vt:lpstr>
      <vt:lpstr>APCD Fee Schedule  (Continued)</vt:lpstr>
      <vt:lpstr>May Webinar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Center for Health Information and Analysis | Commonwealth of Massachusetts</dc:creator>
  <cp:lastModifiedBy>Andrew Jackmauh</cp:lastModifiedBy>
  <cp:revision>46</cp:revision>
  <cp:lastPrinted>2013-04-30T14:56:44Z</cp:lastPrinted>
  <dcterms:created xsi:type="dcterms:W3CDTF">2013-04-27T23:37:35Z</dcterms:created>
  <dcterms:modified xsi:type="dcterms:W3CDTF">2013-04-30T19:07:59Z</dcterms:modified>
</cp:coreProperties>
</file>