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Lst>
  <p:notesMasterIdLst>
    <p:notesMasterId r:id="rId18"/>
  </p:notesMasterIdLst>
  <p:handoutMasterIdLst>
    <p:handoutMasterId r:id="rId19"/>
  </p:handoutMasterIdLst>
  <p:sldIdLst>
    <p:sldId id="317" r:id="rId4"/>
    <p:sldId id="264" r:id="rId5"/>
    <p:sldId id="371" r:id="rId6"/>
    <p:sldId id="423" r:id="rId7"/>
    <p:sldId id="416" r:id="rId8"/>
    <p:sldId id="417" r:id="rId9"/>
    <p:sldId id="419" r:id="rId10"/>
    <p:sldId id="347" r:id="rId11"/>
    <p:sldId id="418" r:id="rId12"/>
    <p:sldId id="420" r:id="rId13"/>
    <p:sldId id="421" r:id="rId14"/>
    <p:sldId id="422" r:id="rId15"/>
    <p:sldId id="368" r:id="rId16"/>
    <p:sldId id="296" r:id="rId17"/>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65" autoAdjust="0"/>
    <p:restoredTop sz="94703" autoAdjust="0"/>
  </p:normalViewPr>
  <p:slideViewPr>
    <p:cSldViewPr snapToGrid="0" snapToObjects="1" showGuides="1">
      <p:cViewPr>
        <p:scale>
          <a:sx n="97" d="100"/>
          <a:sy n="97" d="100"/>
        </p:scale>
        <p:origin x="-2076" y="-378"/>
      </p:cViewPr>
      <p:guideLst>
        <p:guide orient="horz" pos="973"/>
        <p:guide pos="1188"/>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150" d="100"/>
        <a:sy n="150" d="100"/>
      </p:scale>
      <p:origin x="0" y="18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5789E4-E3E7-4EB9-BAB1-559C175EE5F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043377B2-2F5E-49D4-96A3-19732DDADB4D}">
      <dgm:prSet phldrT="[Text]" custT="1"/>
      <dgm:spPr/>
      <dgm:t>
        <a:bodyPr anchor="t" anchorCtr="0"/>
        <a:lstStyle/>
        <a:p>
          <a:r>
            <a:rPr lang="en-US" sz="1600" b="1" dirty="0" smtClean="0"/>
            <a:t>Revenue Codes</a:t>
          </a:r>
        </a:p>
        <a:p>
          <a:r>
            <a:rPr lang="en-US" sz="1600" b="1" dirty="0" smtClean="0">
              <a:solidFill>
                <a:srgbClr val="FFFF00"/>
              </a:solidFill>
            </a:rPr>
            <a:t>For Emergency Room Use</a:t>
          </a:r>
        </a:p>
        <a:p>
          <a:r>
            <a:rPr lang="en-US" sz="1200" b="1" dirty="0" smtClean="0">
              <a:solidFill>
                <a:srgbClr val="FFFF00"/>
              </a:solidFill>
            </a:rPr>
            <a:t>0450,  0451, 0452, 0456, 0459, 0981 = Professional fees-Emergency room</a:t>
          </a:r>
          <a:endParaRPr lang="en-US" sz="1200" b="1" dirty="0">
            <a:solidFill>
              <a:srgbClr val="FFFF00"/>
            </a:solidFill>
          </a:endParaRPr>
        </a:p>
      </dgm:t>
    </dgm:pt>
    <dgm:pt modelId="{C56F7237-D173-407C-B876-2943A66BC5DC}" type="parTrans" cxnId="{0BE22195-5A19-4A1B-A5EB-FBA5C4AB8F51}">
      <dgm:prSet/>
      <dgm:spPr/>
      <dgm:t>
        <a:bodyPr/>
        <a:lstStyle/>
        <a:p>
          <a:endParaRPr lang="en-US"/>
        </a:p>
      </dgm:t>
    </dgm:pt>
    <dgm:pt modelId="{63E82536-6B9B-4D07-8B6E-D45FA2F2C628}" type="sibTrans" cxnId="{0BE22195-5A19-4A1B-A5EB-FBA5C4AB8F51}">
      <dgm:prSet/>
      <dgm:spPr/>
      <dgm:t>
        <a:bodyPr/>
        <a:lstStyle/>
        <a:p>
          <a:endParaRPr lang="en-US"/>
        </a:p>
      </dgm:t>
    </dgm:pt>
    <dgm:pt modelId="{41B40ABB-97DD-4F84-AB03-2395864CC378}">
      <dgm:prSet phldrT="[Text]" custT="1"/>
      <dgm:spPr/>
      <dgm:t>
        <a:bodyPr anchor="t" anchorCtr="0"/>
        <a:lstStyle/>
        <a:p>
          <a:r>
            <a:rPr lang="en-US" sz="1600" b="1" dirty="0" smtClean="0"/>
            <a:t>HCPCS procedure codes </a:t>
          </a:r>
        </a:p>
        <a:p>
          <a:r>
            <a:rPr lang="en-US" sz="1600" b="1" dirty="0" smtClean="0">
              <a:solidFill>
                <a:srgbClr val="FFFF00"/>
              </a:solidFill>
            </a:rPr>
            <a:t>For Emergency Room Evaluation &amp; Management</a:t>
          </a:r>
        </a:p>
        <a:p>
          <a:r>
            <a:rPr lang="en-US" sz="1200" dirty="0" smtClean="0">
              <a:solidFill>
                <a:srgbClr val="FFFF00"/>
              </a:solidFill>
            </a:rPr>
            <a:t>99281, 99282 , 99283, 99284, 99285, 99291, 99292 </a:t>
          </a:r>
          <a:endParaRPr lang="en-US" sz="1200" dirty="0">
            <a:solidFill>
              <a:srgbClr val="FFFF00"/>
            </a:solidFill>
          </a:endParaRPr>
        </a:p>
      </dgm:t>
    </dgm:pt>
    <dgm:pt modelId="{447E9483-8366-43BB-923E-8F941FA0C9B2}" type="parTrans" cxnId="{AEFB28D2-8FDC-4878-8EDD-7A8CFB239751}">
      <dgm:prSet/>
      <dgm:spPr/>
      <dgm:t>
        <a:bodyPr/>
        <a:lstStyle/>
        <a:p>
          <a:endParaRPr lang="en-US"/>
        </a:p>
      </dgm:t>
    </dgm:pt>
    <dgm:pt modelId="{B70BD53C-013A-402B-9814-191CD7442019}" type="sibTrans" cxnId="{AEFB28D2-8FDC-4878-8EDD-7A8CFB239751}">
      <dgm:prSet/>
      <dgm:spPr/>
      <dgm:t>
        <a:bodyPr/>
        <a:lstStyle/>
        <a:p>
          <a:endParaRPr lang="en-US"/>
        </a:p>
      </dgm:t>
    </dgm:pt>
    <dgm:pt modelId="{C0256CE2-1980-4916-922A-1C086E3CCA77}">
      <dgm:prSet phldrT="[Text]" custT="1"/>
      <dgm:spPr/>
      <dgm:t>
        <a:bodyPr anchor="t" anchorCtr="0"/>
        <a:lstStyle/>
        <a:p>
          <a:r>
            <a:rPr lang="en-US" sz="1600" b="1" dirty="0" smtClean="0"/>
            <a:t>Admission Source </a:t>
          </a:r>
        </a:p>
        <a:p>
          <a:r>
            <a:rPr lang="en-US" sz="1700" dirty="0" smtClean="0">
              <a:solidFill>
                <a:srgbClr val="FFFF00"/>
              </a:solidFill>
            </a:rPr>
            <a:t>Inpatient Claims for patient referred through Emergency Room</a:t>
          </a:r>
        </a:p>
        <a:p>
          <a:r>
            <a:rPr lang="en-US" sz="1700" dirty="0" smtClean="0">
              <a:solidFill>
                <a:srgbClr val="FFFF00"/>
              </a:solidFill>
            </a:rPr>
            <a:t>7 = Emergency Room</a:t>
          </a:r>
          <a:endParaRPr lang="en-US" sz="1700" dirty="0">
            <a:solidFill>
              <a:srgbClr val="FFFF00"/>
            </a:solidFill>
          </a:endParaRPr>
        </a:p>
      </dgm:t>
    </dgm:pt>
    <dgm:pt modelId="{1176BF7D-CFCC-49D2-B36D-90141E24BFBE}" type="parTrans" cxnId="{64010F75-0189-4DE6-BEED-B6FC83F51DF8}">
      <dgm:prSet/>
      <dgm:spPr/>
      <dgm:t>
        <a:bodyPr/>
        <a:lstStyle/>
        <a:p>
          <a:endParaRPr lang="en-US"/>
        </a:p>
      </dgm:t>
    </dgm:pt>
    <dgm:pt modelId="{9AC8215A-D577-4C56-9C77-7CB68BBC6DE8}" type="sibTrans" cxnId="{64010F75-0189-4DE6-BEED-B6FC83F51DF8}">
      <dgm:prSet/>
      <dgm:spPr/>
      <dgm:t>
        <a:bodyPr/>
        <a:lstStyle/>
        <a:p>
          <a:endParaRPr lang="en-US"/>
        </a:p>
      </dgm:t>
    </dgm:pt>
    <dgm:pt modelId="{5CECD50D-1C9E-489D-B1CE-D60D0E26864C}" type="pres">
      <dgm:prSet presAssocID="{F35789E4-E3E7-4EB9-BAB1-559C175EE5FB}" presName="Name0" presStyleCnt="0">
        <dgm:presLayoutVars>
          <dgm:chMax val="7"/>
          <dgm:chPref val="7"/>
          <dgm:dir/>
        </dgm:presLayoutVars>
      </dgm:prSet>
      <dgm:spPr/>
      <dgm:t>
        <a:bodyPr/>
        <a:lstStyle/>
        <a:p>
          <a:endParaRPr lang="en-US"/>
        </a:p>
      </dgm:t>
    </dgm:pt>
    <dgm:pt modelId="{5C5F5888-1CC8-4771-BEF9-200463B1DEC9}" type="pres">
      <dgm:prSet presAssocID="{F35789E4-E3E7-4EB9-BAB1-559C175EE5FB}" presName="Name1" presStyleCnt="0"/>
      <dgm:spPr/>
    </dgm:pt>
    <dgm:pt modelId="{56BFC612-A88F-466E-B486-8531777DCD39}" type="pres">
      <dgm:prSet presAssocID="{F35789E4-E3E7-4EB9-BAB1-559C175EE5FB}" presName="cycle" presStyleCnt="0"/>
      <dgm:spPr/>
    </dgm:pt>
    <dgm:pt modelId="{409AA13E-3DA2-44E3-B7E9-F9ED4E4F4541}" type="pres">
      <dgm:prSet presAssocID="{F35789E4-E3E7-4EB9-BAB1-559C175EE5FB}" presName="srcNode" presStyleLbl="node1" presStyleIdx="0" presStyleCnt="3"/>
      <dgm:spPr/>
    </dgm:pt>
    <dgm:pt modelId="{A65BFA08-01A1-444D-91D1-CB750C705098}" type="pres">
      <dgm:prSet presAssocID="{F35789E4-E3E7-4EB9-BAB1-559C175EE5FB}" presName="conn" presStyleLbl="parChTrans1D2" presStyleIdx="0" presStyleCnt="1"/>
      <dgm:spPr/>
      <dgm:t>
        <a:bodyPr/>
        <a:lstStyle/>
        <a:p>
          <a:endParaRPr lang="en-US"/>
        </a:p>
      </dgm:t>
    </dgm:pt>
    <dgm:pt modelId="{57E1D969-E8CE-434E-BCE9-7E38060DB2DF}" type="pres">
      <dgm:prSet presAssocID="{F35789E4-E3E7-4EB9-BAB1-559C175EE5FB}" presName="extraNode" presStyleLbl="node1" presStyleIdx="0" presStyleCnt="3"/>
      <dgm:spPr/>
    </dgm:pt>
    <dgm:pt modelId="{DB0551FB-4F20-417A-8F46-B33A1E3B9221}" type="pres">
      <dgm:prSet presAssocID="{F35789E4-E3E7-4EB9-BAB1-559C175EE5FB}" presName="dstNode" presStyleLbl="node1" presStyleIdx="0" presStyleCnt="3"/>
      <dgm:spPr/>
    </dgm:pt>
    <dgm:pt modelId="{9F69FF68-470D-4A59-B908-A97B3F3EE7D8}" type="pres">
      <dgm:prSet presAssocID="{043377B2-2F5E-49D4-96A3-19732DDADB4D}" presName="text_1" presStyleLbl="node1" presStyleIdx="0" presStyleCnt="3">
        <dgm:presLayoutVars>
          <dgm:bulletEnabled val="1"/>
        </dgm:presLayoutVars>
      </dgm:prSet>
      <dgm:spPr/>
      <dgm:t>
        <a:bodyPr/>
        <a:lstStyle/>
        <a:p>
          <a:endParaRPr lang="en-US"/>
        </a:p>
      </dgm:t>
    </dgm:pt>
    <dgm:pt modelId="{C1BA361D-02FA-4680-A5C5-4BE36B6B9E1B}" type="pres">
      <dgm:prSet presAssocID="{043377B2-2F5E-49D4-96A3-19732DDADB4D}" presName="accent_1" presStyleCnt="0"/>
      <dgm:spPr/>
    </dgm:pt>
    <dgm:pt modelId="{7AE27AF9-1D75-45C5-A8CC-7DCCD4FD19EE}" type="pres">
      <dgm:prSet presAssocID="{043377B2-2F5E-49D4-96A3-19732DDADB4D}" presName="accentRepeatNode" presStyleLbl="solidFgAcc1" presStyleIdx="0" presStyleCnt="3"/>
      <dgm:spPr/>
    </dgm:pt>
    <dgm:pt modelId="{4A7082AF-87E6-415C-8533-C7C174A56CF3}" type="pres">
      <dgm:prSet presAssocID="{41B40ABB-97DD-4F84-AB03-2395864CC378}" presName="text_2" presStyleLbl="node1" presStyleIdx="1" presStyleCnt="3">
        <dgm:presLayoutVars>
          <dgm:bulletEnabled val="1"/>
        </dgm:presLayoutVars>
      </dgm:prSet>
      <dgm:spPr/>
      <dgm:t>
        <a:bodyPr/>
        <a:lstStyle/>
        <a:p>
          <a:endParaRPr lang="en-US"/>
        </a:p>
      </dgm:t>
    </dgm:pt>
    <dgm:pt modelId="{F4C4870B-DC06-4CB2-AFEF-C67A3F52896B}" type="pres">
      <dgm:prSet presAssocID="{41B40ABB-97DD-4F84-AB03-2395864CC378}" presName="accent_2" presStyleCnt="0"/>
      <dgm:spPr/>
    </dgm:pt>
    <dgm:pt modelId="{DCCEEB2B-003A-42EE-B1C1-E5CF6963CEB8}" type="pres">
      <dgm:prSet presAssocID="{41B40ABB-97DD-4F84-AB03-2395864CC378}" presName="accentRepeatNode" presStyleLbl="solidFgAcc1" presStyleIdx="1" presStyleCnt="3"/>
      <dgm:spPr/>
    </dgm:pt>
    <dgm:pt modelId="{720C4AD4-454C-4554-987E-A8205256C83F}" type="pres">
      <dgm:prSet presAssocID="{C0256CE2-1980-4916-922A-1C086E3CCA77}" presName="text_3" presStyleLbl="node1" presStyleIdx="2" presStyleCnt="3">
        <dgm:presLayoutVars>
          <dgm:bulletEnabled val="1"/>
        </dgm:presLayoutVars>
      </dgm:prSet>
      <dgm:spPr/>
      <dgm:t>
        <a:bodyPr/>
        <a:lstStyle/>
        <a:p>
          <a:endParaRPr lang="en-US"/>
        </a:p>
      </dgm:t>
    </dgm:pt>
    <dgm:pt modelId="{468658FC-7D59-4363-A04C-4B3E83D3B569}" type="pres">
      <dgm:prSet presAssocID="{C0256CE2-1980-4916-922A-1C086E3CCA77}" presName="accent_3" presStyleCnt="0"/>
      <dgm:spPr/>
    </dgm:pt>
    <dgm:pt modelId="{171EDEC1-76E2-448E-BD22-F244DF2B20A1}" type="pres">
      <dgm:prSet presAssocID="{C0256CE2-1980-4916-922A-1C086E3CCA77}" presName="accentRepeatNode" presStyleLbl="solidFgAcc1" presStyleIdx="2" presStyleCnt="3"/>
      <dgm:spPr/>
    </dgm:pt>
  </dgm:ptLst>
  <dgm:cxnLst>
    <dgm:cxn modelId="{AEFB28D2-8FDC-4878-8EDD-7A8CFB239751}" srcId="{F35789E4-E3E7-4EB9-BAB1-559C175EE5FB}" destId="{41B40ABB-97DD-4F84-AB03-2395864CC378}" srcOrd="1" destOrd="0" parTransId="{447E9483-8366-43BB-923E-8F941FA0C9B2}" sibTransId="{B70BD53C-013A-402B-9814-191CD7442019}"/>
    <dgm:cxn modelId="{C012D1DD-68EB-4489-90D9-1235A72F7BF5}" type="presOf" srcId="{63E82536-6B9B-4D07-8B6E-D45FA2F2C628}" destId="{A65BFA08-01A1-444D-91D1-CB750C705098}" srcOrd="0" destOrd="0" presId="urn:microsoft.com/office/officeart/2008/layout/VerticalCurvedList"/>
    <dgm:cxn modelId="{40C6407B-51A7-46A4-92AC-E29C99A26FEC}" type="presOf" srcId="{043377B2-2F5E-49D4-96A3-19732DDADB4D}" destId="{9F69FF68-470D-4A59-B908-A97B3F3EE7D8}" srcOrd="0" destOrd="0" presId="urn:microsoft.com/office/officeart/2008/layout/VerticalCurvedList"/>
    <dgm:cxn modelId="{9874078A-E241-4B14-9C01-10DA7485CAA2}" type="presOf" srcId="{F35789E4-E3E7-4EB9-BAB1-559C175EE5FB}" destId="{5CECD50D-1C9E-489D-B1CE-D60D0E26864C}" srcOrd="0" destOrd="0" presId="urn:microsoft.com/office/officeart/2008/layout/VerticalCurvedList"/>
    <dgm:cxn modelId="{64010F75-0189-4DE6-BEED-B6FC83F51DF8}" srcId="{F35789E4-E3E7-4EB9-BAB1-559C175EE5FB}" destId="{C0256CE2-1980-4916-922A-1C086E3CCA77}" srcOrd="2" destOrd="0" parTransId="{1176BF7D-CFCC-49D2-B36D-90141E24BFBE}" sibTransId="{9AC8215A-D577-4C56-9C77-7CB68BBC6DE8}"/>
    <dgm:cxn modelId="{4CE691B6-5F6B-4353-B560-1C7C47F33E86}" type="presOf" srcId="{C0256CE2-1980-4916-922A-1C086E3CCA77}" destId="{720C4AD4-454C-4554-987E-A8205256C83F}" srcOrd="0" destOrd="0" presId="urn:microsoft.com/office/officeart/2008/layout/VerticalCurvedList"/>
    <dgm:cxn modelId="{941BA396-94A5-4B5C-A27D-DBEDD709CA96}" type="presOf" srcId="{41B40ABB-97DD-4F84-AB03-2395864CC378}" destId="{4A7082AF-87E6-415C-8533-C7C174A56CF3}" srcOrd="0" destOrd="0" presId="urn:microsoft.com/office/officeart/2008/layout/VerticalCurvedList"/>
    <dgm:cxn modelId="{0BE22195-5A19-4A1B-A5EB-FBA5C4AB8F51}" srcId="{F35789E4-E3E7-4EB9-BAB1-559C175EE5FB}" destId="{043377B2-2F5E-49D4-96A3-19732DDADB4D}" srcOrd="0" destOrd="0" parTransId="{C56F7237-D173-407C-B876-2943A66BC5DC}" sibTransId="{63E82536-6B9B-4D07-8B6E-D45FA2F2C628}"/>
    <dgm:cxn modelId="{5F9FD5B5-0EAB-4476-8A5E-6A14C8DC0298}" type="presParOf" srcId="{5CECD50D-1C9E-489D-B1CE-D60D0E26864C}" destId="{5C5F5888-1CC8-4771-BEF9-200463B1DEC9}" srcOrd="0" destOrd="0" presId="urn:microsoft.com/office/officeart/2008/layout/VerticalCurvedList"/>
    <dgm:cxn modelId="{ED4D4933-4F7B-44D7-9BFB-06214D4B2A0D}" type="presParOf" srcId="{5C5F5888-1CC8-4771-BEF9-200463B1DEC9}" destId="{56BFC612-A88F-466E-B486-8531777DCD39}" srcOrd="0" destOrd="0" presId="urn:microsoft.com/office/officeart/2008/layout/VerticalCurvedList"/>
    <dgm:cxn modelId="{E12D8D39-D19D-4E10-9951-C147310D95B6}" type="presParOf" srcId="{56BFC612-A88F-466E-B486-8531777DCD39}" destId="{409AA13E-3DA2-44E3-B7E9-F9ED4E4F4541}" srcOrd="0" destOrd="0" presId="urn:microsoft.com/office/officeart/2008/layout/VerticalCurvedList"/>
    <dgm:cxn modelId="{E27B7EAF-E6FB-40F7-B433-9070A9440391}" type="presParOf" srcId="{56BFC612-A88F-466E-B486-8531777DCD39}" destId="{A65BFA08-01A1-444D-91D1-CB750C705098}" srcOrd="1" destOrd="0" presId="urn:microsoft.com/office/officeart/2008/layout/VerticalCurvedList"/>
    <dgm:cxn modelId="{2EA4A5A9-816C-4136-A66C-DAE788B219C4}" type="presParOf" srcId="{56BFC612-A88F-466E-B486-8531777DCD39}" destId="{57E1D969-E8CE-434E-BCE9-7E38060DB2DF}" srcOrd="2" destOrd="0" presId="urn:microsoft.com/office/officeart/2008/layout/VerticalCurvedList"/>
    <dgm:cxn modelId="{4FBF0922-8C47-49DC-AC4E-0FCB0ABEA877}" type="presParOf" srcId="{56BFC612-A88F-466E-B486-8531777DCD39}" destId="{DB0551FB-4F20-417A-8F46-B33A1E3B9221}" srcOrd="3" destOrd="0" presId="urn:microsoft.com/office/officeart/2008/layout/VerticalCurvedList"/>
    <dgm:cxn modelId="{0423B51C-81B7-41AF-992B-CA21114E6468}" type="presParOf" srcId="{5C5F5888-1CC8-4771-BEF9-200463B1DEC9}" destId="{9F69FF68-470D-4A59-B908-A97B3F3EE7D8}" srcOrd="1" destOrd="0" presId="urn:microsoft.com/office/officeart/2008/layout/VerticalCurvedList"/>
    <dgm:cxn modelId="{02ADA0AF-EB07-44D6-A352-F9BCDF9130B4}" type="presParOf" srcId="{5C5F5888-1CC8-4771-BEF9-200463B1DEC9}" destId="{C1BA361D-02FA-4680-A5C5-4BE36B6B9E1B}" srcOrd="2" destOrd="0" presId="urn:microsoft.com/office/officeart/2008/layout/VerticalCurvedList"/>
    <dgm:cxn modelId="{724738B5-BDCE-4543-AEEF-E5C568B431A5}" type="presParOf" srcId="{C1BA361D-02FA-4680-A5C5-4BE36B6B9E1B}" destId="{7AE27AF9-1D75-45C5-A8CC-7DCCD4FD19EE}" srcOrd="0" destOrd="0" presId="urn:microsoft.com/office/officeart/2008/layout/VerticalCurvedList"/>
    <dgm:cxn modelId="{3F1938D0-62FF-4852-8B14-AC50FB95E3A8}" type="presParOf" srcId="{5C5F5888-1CC8-4771-BEF9-200463B1DEC9}" destId="{4A7082AF-87E6-415C-8533-C7C174A56CF3}" srcOrd="3" destOrd="0" presId="urn:microsoft.com/office/officeart/2008/layout/VerticalCurvedList"/>
    <dgm:cxn modelId="{68CB9CF4-8BCD-4198-A264-2A1FD6B57B60}" type="presParOf" srcId="{5C5F5888-1CC8-4771-BEF9-200463B1DEC9}" destId="{F4C4870B-DC06-4CB2-AFEF-C67A3F52896B}" srcOrd="4" destOrd="0" presId="urn:microsoft.com/office/officeart/2008/layout/VerticalCurvedList"/>
    <dgm:cxn modelId="{B6F8E941-E2F4-46CF-B2F0-6452F27DBD3D}" type="presParOf" srcId="{F4C4870B-DC06-4CB2-AFEF-C67A3F52896B}" destId="{DCCEEB2B-003A-42EE-B1C1-E5CF6963CEB8}" srcOrd="0" destOrd="0" presId="urn:microsoft.com/office/officeart/2008/layout/VerticalCurvedList"/>
    <dgm:cxn modelId="{14143B0B-4A40-460C-AE08-78E6B610A480}" type="presParOf" srcId="{5C5F5888-1CC8-4771-BEF9-200463B1DEC9}" destId="{720C4AD4-454C-4554-987E-A8205256C83F}" srcOrd="5" destOrd="0" presId="urn:microsoft.com/office/officeart/2008/layout/VerticalCurvedList"/>
    <dgm:cxn modelId="{920F7322-13E4-4522-99EE-414784F1D2FD}" type="presParOf" srcId="{5C5F5888-1CC8-4771-BEF9-200463B1DEC9}" destId="{468658FC-7D59-4363-A04C-4B3E83D3B569}" srcOrd="6" destOrd="0" presId="urn:microsoft.com/office/officeart/2008/layout/VerticalCurvedList"/>
    <dgm:cxn modelId="{F71F8B23-8A22-4A92-8E3C-96B9B81A8256}" type="presParOf" srcId="{468658FC-7D59-4363-A04C-4B3E83D3B569}" destId="{171EDEC1-76E2-448E-BD22-F244DF2B20A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BFA08-01A1-444D-91D1-CB750C705098}">
      <dsp:nvSpPr>
        <dsp:cNvPr id="0" name=""/>
        <dsp:cNvSpPr/>
      </dsp:nvSpPr>
      <dsp:spPr>
        <a:xfrm>
          <a:off x="-6115614" y="-935954"/>
          <a:ext cx="7282108" cy="7282108"/>
        </a:xfrm>
        <a:prstGeom prst="blockArc">
          <a:avLst>
            <a:gd name="adj1" fmla="val 18900000"/>
            <a:gd name="adj2" fmla="val 2700000"/>
            <a:gd name="adj3" fmla="val 29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69FF68-470D-4A59-B908-A97B3F3EE7D8}">
      <dsp:nvSpPr>
        <dsp:cNvPr id="0" name=""/>
        <dsp:cNvSpPr/>
      </dsp:nvSpPr>
      <dsp:spPr>
        <a:xfrm>
          <a:off x="750935" y="541020"/>
          <a:ext cx="7480203" cy="10820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869" tIns="40640" rIns="40640" bIns="40640" numCol="1" spcCol="1270" anchor="t" anchorCtr="0">
          <a:noAutofit/>
        </a:bodyPr>
        <a:lstStyle/>
        <a:p>
          <a:pPr lvl="0" algn="l" defTabSz="711200">
            <a:lnSpc>
              <a:spcPct val="90000"/>
            </a:lnSpc>
            <a:spcBef>
              <a:spcPct val="0"/>
            </a:spcBef>
            <a:spcAft>
              <a:spcPct val="35000"/>
            </a:spcAft>
          </a:pPr>
          <a:r>
            <a:rPr lang="en-US" sz="1600" b="1" kern="1200" dirty="0" smtClean="0"/>
            <a:t>Revenue Codes</a:t>
          </a:r>
        </a:p>
        <a:p>
          <a:pPr lvl="0" algn="l" defTabSz="711200">
            <a:lnSpc>
              <a:spcPct val="90000"/>
            </a:lnSpc>
            <a:spcBef>
              <a:spcPct val="0"/>
            </a:spcBef>
            <a:spcAft>
              <a:spcPct val="35000"/>
            </a:spcAft>
          </a:pPr>
          <a:r>
            <a:rPr lang="en-US" sz="1600" b="1" kern="1200" dirty="0" smtClean="0">
              <a:solidFill>
                <a:srgbClr val="FFFF00"/>
              </a:solidFill>
            </a:rPr>
            <a:t>For Emergency Room Use</a:t>
          </a:r>
        </a:p>
        <a:p>
          <a:pPr lvl="0" algn="l" defTabSz="711200">
            <a:lnSpc>
              <a:spcPct val="90000"/>
            </a:lnSpc>
            <a:spcBef>
              <a:spcPct val="0"/>
            </a:spcBef>
            <a:spcAft>
              <a:spcPct val="35000"/>
            </a:spcAft>
          </a:pPr>
          <a:r>
            <a:rPr lang="en-US" sz="1200" b="1" kern="1200" dirty="0" smtClean="0">
              <a:solidFill>
                <a:srgbClr val="FFFF00"/>
              </a:solidFill>
            </a:rPr>
            <a:t>0450,  0451, 0452, 0456, 0459, 0981 = Professional fees-Emergency room</a:t>
          </a:r>
          <a:endParaRPr lang="en-US" sz="1200" b="1" kern="1200" dirty="0">
            <a:solidFill>
              <a:srgbClr val="FFFF00"/>
            </a:solidFill>
          </a:endParaRPr>
        </a:p>
      </dsp:txBody>
      <dsp:txXfrm>
        <a:off x="750935" y="541020"/>
        <a:ext cx="7480203" cy="1082040"/>
      </dsp:txXfrm>
    </dsp:sp>
    <dsp:sp modelId="{7AE27AF9-1D75-45C5-A8CC-7DCCD4FD19EE}">
      <dsp:nvSpPr>
        <dsp:cNvPr id="0" name=""/>
        <dsp:cNvSpPr/>
      </dsp:nvSpPr>
      <dsp:spPr>
        <a:xfrm>
          <a:off x="74660" y="405765"/>
          <a:ext cx="1352550" cy="13525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7082AF-87E6-415C-8533-C7C174A56CF3}">
      <dsp:nvSpPr>
        <dsp:cNvPr id="0" name=""/>
        <dsp:cNvSpPr/>
      </dsp:nvSpPr>
      <dsp:spPr>
        <a:xfrm>
          <a:off x="1144257" y="2164080"/>
          <a:ext cx="7086881" cy="10820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869" tIns="40640" rIns="40640" bIns="40640" numCol="1" spcCol="1270" anchor="t" anchorCtr="0">
          <a:noAutofit/>
        </a:bodyPr>
        <a:lstStyle/>
        <a:p>
          <a:pPr lvl="0" algn="l" defTabSz="711200">
            <a:lnSpc>
              <a:spcPct val="90000"/>
            </a:lnSpc>
            <a:spcBef>
              <a:spcPct val="0"/>
            </a:spcBef>
            <a:spcAft>
              <a:spcPct val="35000"/>
            </a:spcAft>
          </a:pPr>
          <a:r>
            <a:rPr lang="en-US" sz="1600" b="1" kern="1200" dirty="0" smtClean="0"/>
            <a:t>HCPCS procedure codes </a:t>
          </a:r>
        </a:p>
        <a:p>
          <a:pPr lvl="0" algn="l" defTabSz="711200">
            <a:lnSpc>
              <a:spcPct val="90000"/>
            </a:lnSpc>
            <a:spcBef>
              <a:spcPct val="0"/>
            </a:spcBef>
            <a:spcAft>
              <a:spcPct val="35000"/>
            </a:spcAft>
          </a:pPr>
          <a:r>
            <a:rPr lang="en-US" sz="1600" b="1" kern="1200" dirty="0" smtClean="0">
              <a:solidFill>
                <a:srgbClr val="FFFF00"/>
              </a:solidFill>
            </a:rPr>
            <a:t>For Emergency Room Evaluation &amp; Management</a:t>
          </a:r>
        </a:p>
        <a:p>
          <a:pPr lvl="0" algn="l" defTabSz="711200">
            <a:lnSpc>
              <a:spcPct val="90000"/>
            </a:lnSpc>
            <a:spcBef>
              <a:spcPct val="0"/>
            </a:spcBef>
            <a:spcAft>
              <a:spcPct val="35000"/>
            </a:spcAft>
          </a:pPr>
          <a:r>
            <a:rPr lang="en-US" sz="1200" kern="1200" dirty="0" smtClean="0">
              <a:solidFill>
                <a:srgbClr val="FFFF00"/>
              </a:solidFill>
            </a:rPr>
            <a:t>99281, 99282 , 99283, 99284, 99285, 99291, 99292 </a:t>
          </a:r>
          <a:endParaRPr lang="en-US" sz="1200" kern="1200" dirty="0">
            <a:solidFill>
              <a:srgbClr val="FFFF00"/>
            </a:solidFill>
          </a:endParaRPr>
        </a:p>
      </dsp:txBody>
      <dsp:txXfrm>
        <a:off x="1144257" y="2164080"/>
        <a:ext cx="7086881" cy="1082040"/>
      </dsp:txXfrm>
    </dsp:sp>
    <dsp:sp modelId="{DCCEEB2B-003A-42EE-B1C1-E5CF6963CEB8}">
      <dsp:nvSpPr>
        <dsp:cNvPr id="0" name=""/>
        <dsp:cNvSpPr/>
      </dsp:nvSpPr>
      <dsp:spPr>
        <a:xfrm>
          <a:off x="467982" y="2028825"/>
          <a:ext cx="1352550" cy="13525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0C4AD4-454C-4554-987E-A8205256C83F}">
      <dsp:nvSpPr>
        <dsp:cNvPr id="0" name=""/>
        <dsp:cNvSpPr/>
      </dsp:nvSpPr>
      <dsp:spPr>
        <a:xfrm>
          <a:off x="750935" y="3787140"/>
          <a:ext cx="7480203" cy="10820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869" tIns="40640" rIns="40640" bIns="40640" numCol="1" spcCol="1270" anchor="t" anchorCtr="0">
          <a:noAutofit/>
        </a:bodyPr>
        <a:lstStyle/>
        <a:p>
          <a:pPr lvl="0" algn="l" defTabSz="711200">
            <a:lnSpc>
              <a:spcPct val="90000"/>
            </a:lnSpc>
            <a:spcBef>
              <a:spcPct val="0"/>
            </a:spcBef>
            <a:spcAft>
              <a:spcPct val="35000"/>
            </a:spcAft>
          </a:pPr>
          <a:r>
            <a:rPr lang="en-US" sz="1600" b="1" kern="1200" dirty="0" smtClean="0"/>
            <a:t>Admission Source </a:t>
          </a:r>
        </a:p>
        <a:p>
          <a:pPr lvl="0" algn="l" defTabSz="711200">
            <a:lnSpc>
              <a:spcPct val="90000"/>
            </a:lnSpc>
            <a:spcBef>
              <a:spcPct val="0"/>
            </a:spcBef>
            <a:spcAft>
              <a:spcPct val="35000"/>
            </a:spcAft>
          </a:pPr>
          <a:r>
            <a:rPr lang="en-US" sz="1700" kern="1200" dirty="0" smtClean="0">
              <a:solidFill>
                <a:srgbClr val="FFFF00"/>
              </a:solidFill>
            </a:rPr>
            <a:t>Inpatient Claims for patient referred through Emergency Room</a:t>
          </a:r>
        </a:p>
        <a:p>
          <a:pPr lvl="0" algn="l" defTabSz="711200">
            <a:lnSpc>
              <a:spcPct val="90000"/>
            </a:lnSpc>
            <a:spcBef>
              <a:spcPct val="0"/>
            </a:spcBef>
            <a:spcAft>
              <a:spcPct val="35000"/>
            </a:spcAft>
          </a:pPr>
          <a:r>
            <a:rPr lang="en-US" sz="1700" kern="1200" dirty="0" smtClean="0">
              <a:solidFill>
                <a:srgbClr val="FFFF00"/>
              </a:solidFill>
            </a:rPr>
            <a:t>7 = Emergency Room</a:t>
          </a:r>
          <a:endParaRPr lang="en-US" sz="1700" kern="1200" dirty="0">
            <a:solidFill>
              <a:srgbClr val="FFFF00"/>
            </a:solidFill>
          </a:endParaRPr>
        </a:p>
      </dsp:txBody>
      <dsp:txXfrm>
        <a:off x="750935" y="3787140"/>
        <a:ext cx="7480203" cy="1082040"/>
      </dsp:txXfrm>
    </dsp:sp>
    <dsp:sp modelId="{171EDEC1-76E2-448E-BD22-F244DF2B20A1}">
      <dsp:nvSpPr>
        <dsp:cNvPr id="0" name=""/>
        <dsp:cNvSpPr/>
      </dsp:nvSpPr>
      <dsp:spPr>
        <a:xfrm>
          <a:off x="74660" y="3651885"/>
          <a:ext cx="1352550" cy="13525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2/24/2015</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2/24/2015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658184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3101696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162999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26844665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2631380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820141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dirty="0"/>
          </a:p>
        </p:txBody>
      </p:sp>
    </p:spTree>
    <p:extLst>
      <p:ext uri="{BB962C8B-B14F-4D97-AF65-F5344CB8AC3E}">
        <p14:creationId xmlns:p14="http://schemas.microsoft.com/office/powerpoint/2010/main" val="1102397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dirty="0"/>
          </a:p>
        </p:txBody>
      </p:sp>
    </p:spTree>
    <p:extLst>
      <p:ext uri="{BB962C8B-B14F-4D97-AF65-F5344CB8AC3E}">
        <p14:creationId xmlns:p14="http://schemas.microsoft.com/office/powerpoint/2010/main" val="1102397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33AAF7F-2C62-4149-9ED6-F7A6C3208209}" type="datetimeFigureOut">
              <a:rPr lang="en-US">
                <a:solidFill>
                  <a:prstClr val="black">
                    <a:tint val="75000"/>
                  </a:prstClr>
                </a:solidFill>
              </a:rPr>
              <a:pPr>
                <a:defRPr/>
              </a:pPr>
              <a:t>2/24/2015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416F826-7FC5-48E1-AFA4-FC40CA13C3D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25543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314970A-4265-4B08-9E9C-D1C81E9C0563}" type="datetimeFigureOut">
              <a:rPr lang="en-US">
                <a:solidFill>
                  <a:prstClr val="black">
                    <a:tint val="75000"/>
                  </a:prstClr>
                </a:solidFill>
              </a:rPr>
              <a:pPr>
                <a:defRPr/>
              </a:pPr>
              <a:t>2/24/2015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EC41F820-2BCE-43C2-8869-AC6E13071A7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8511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461BEFD-9D76-40CA-AB5D-9D8E02F19DF3}" type="datetimeFigureOut">
              <a:rPr lang="en-US">
                <a:solidFill>
                  <a:prstClr val="black">
                    <a:tint val="75000"/>
                  </a:prstClr>
                </a:solidFill>
              </a:rPr>
              <a:pPr>
                <a:defRPr/>
              </a:pPr>
              <a:t>2/24/2015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43C372E-8F32-4308-9BBC-41457634E57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74656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D98512D-2060-4D8E-98BA-553B84D7BF60}" type="datetimeFigureOut">
              <a:rPr lang="en-US">
                <a:solidFill>
                  <a:prstClr val="black">
                    <a:tint val="75000"/>
                  </a:prstClr>
                </a:solidFill>
              </a:rPr>
              <a:pPr>
                <a:defRPr/>
              </a:pPr>
              <a:t>2/24/2015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61FCF4B-C877-43A7-8BA6-603EB1FF914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62856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478ABB-CE39-4BFC-B894-7035C75E8671}" type="datetimeFigureOut">
              <a:rPr lang="en-US">
                <a:solidFill>
                  <a:prstClr val="black">
                    <a:tint val="75000"/>
                  </a:prstClr>
                </a:solidFill>
              </a:rPr>
              <a:pPr>
                <a:defRPr/>
              </a:pPr>
              <a:t>2/24/2015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B1E2F1B-9261-4710-ACE4-BEC3B64E326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67484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A23C08-B10B-4935-A66B-BA9B70082E99}" type="datetimeFigureOut">
              <a:rPr lang="en-US">
                <a:solidFill>
                  <a:prstClr val="black">
                    <a:tint val="75000"/>
                  </a:prstClr>
                </a:solidFill>
              </a:rPr>
              <a:pPr>
                <a:defRPr/>
              </a:pPr>
              <a:t>2/24/2015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B9C6FA-3DCF-48B6-BEB9-F359AA71E76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5904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E4A5FE-4E35-46B1-881B-8985E6695029}" type="datetimeFigureOut">
              <a:rPr lang="en-US">
                <a:solidFill>
                  <a:prstClr val="black">
                    <a:tint val="75000"/>
                  </a:prstClr>
                </a:solidFill>
              </a:rPr>
              <a:pPr>
                <a:defRPr/>
              </a:pPr>
              <a:t>2/24/2015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F864F5C-BB67-455A-92EE-F6760A1CA1A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1999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E46BC4-050D-40FB-A57C-1457C5A9F70B}" type="datetimeFigureOut">
              <a:rPr lang="en-US">
                <a:solidFill>
                  <a:prstClr val="black">
                    <a:tint val="75000"/>
                  </a:prstClr>
                </a:solidFill>
              </a:rPr>
              <a:pPr>
                <a:defRPr/>
              </a:pPr>
              <a:t>2/24/2015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EEA1F48-28A2-4EF7-A5D6-BCD2A380882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7928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7265D47-364C-4D19-85F7-DAF9909E7B75}" type="datetimeFigureOut">
              <a:rPr lang="en-US">
                <a:solidFill>
                  <a:prstClr val="black">
                    <a:tint val="75000"/>
                  </a:prstClr>
                </a:solidFill>
              </a:rPr>
              <a:pPr>
                <a:defRPr/>
              </a:pPr>
              <a:t>2/24/2015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32E3C2E-4514-4769-83CD-4F59E726AC8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29728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7C1FEA9-B69C-48CC-BB25-5AEF987BCAA7}" type="datetimeFigureOut">
              <a:rPr lang="en-US">
                <a:solidFill>
                  <a:prstClr val="black">
                    <a:tint val="75000"/>
                  </a:prstClr>
                </a:solidFill>
              </a:rPr>
              <a:pPr>
                <a:defRPr/>
              </a:pPr>
              <a:t>2/24/2015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0850CA8-7945-42F8-ADD8-04797A4516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13615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E02DAD6-10DE-41F2-8122-4D6050E8C095}" type="datetimeFigureOut">
              <a:rPr lang="en-US">
                <a:solidFill>
                  <a:prstClr val="black">
                    <a:tint val="75000"/>
                  </a:prstClr>
                </a:solidFill>
              </a:rPr>
              <a:pPr>
                <a:defRPr/>
              </a:pPr>
              <a:t>2/24/2015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51A09ABE-48FF-4FD4-9A6B-0BC675199ED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852252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defTabSz="914400">
              <a:defRPr/>
            </a:pPr>
            <a:fld id="{F4734AFC-6F6C-49BE-B625-E9F974ED54BD}" type="datetimeFigureOut">
              <a:rPr lang="en-US">
                <a:solidFill>
                  <a:prstClr val="black">
                    <a:tint val="75000"/>
                  </a:prstClr>
                </a:solidFill>
                <a:ea typeface="+mn-ea"/>
              </a:rPr>
              <a:pPr defTabSz="914400">
                <a:defRPr/>
              </a:pPr>
              <a:t>2/24/2015</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defTabSz="914400">
              <a:defRPr/>
            </a:pPr>
            <a:fld id="{1126387A-FBCF-4844-BA2D-5FBA962E51AC}"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26887513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mailto:CHIA-APCD@state.ma.us"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hyperlink" Target="mailto:casemix.data@state.ma.us" TargetMode="External"/><Relationship Id="rId4" Type="http://schemas.openxmlformats.org/officeDocument/2006/relationships/hyperlink" Target="mailto:apcd.data@state.ma.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chiamass.gov/application-document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chiamass.gov/assets/Uploads/apcd-3-0/Important-Info-Non-Govt-Data-Requests-2015.02.17.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Monthly MA APCD / Case Mix User Workgroup Webinar</a:t>
            </a:r>
            <a:endParaRPr lang="en-US" sz="4000"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r>
              <a:rPr lang="en-US" sz="2400" dirty="0" smtClean="0">
                <a:latin typeface="Arial" panose="020B0604020202020204" pitchFamily="34" charset="0"/>
                <a:cs typeface="Arial" panose="020B0604020202020204" pitchFamily="34" charset="0"/>
              </a:rPr>
              <a:t>February </a:t>
            </a:r>
            <a:r>
              <a:rPr lang="en-US" sz="2400" dirty="0" smtClean="0">
                <a:latin typeface="Arial" panose="020B0604020202020204" pitchFamily="34" charset="0"/>
                <a:cs typeface="Arial" panose="020B0604020202020204" pitchFamily="34" charset="0"/>
              </a:rPr>
              <a:t>24, </a:t>
            </a:r>
            <a:r>
              <a:rPr lang="en-US" sz="2400" dirty="0" smtClean="0">
                <a:latin typeface="Arial" panose="020B0604020202020204" pitchFamily="34" charset="0"/>
                <a:cs typeface="Arial" panose="020B0604020202020204" pitchFamily="34" charset="0"/>
              </a:rPr>
              <a:t>2015</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 y="304800"/>
            <a:ext cx="8763000" cy="609600"/>
          </a:xfrm>
        </p:spPr>
        <p:txBody>
          <a:bodyPr rtlCol="0">
            <a:normAutofit fontScale="90000"/>
          </a:bodyPr>
          <a:lstStyle/>
          <a:p>
            <a:pPr fontAlgn="auto">
              <a:spcAft>
                <a:spcPts val="0"/>
              </a:spcAft>
              <a:defRPr/>
            </a:pPr>
            <a:r>
              <a:rPr lang="en-US" dirty="0" smtClean="0"/>
              <a:t> </a:t>
            </a:r>
            <a:r>
              <a:rPr lang="en-US" sz="3600" b="1" dirty="0" smtClean="0"/>
              <a:t>How Do I Determine which Claims are for Medical Service Provided in the Emergency Department?</a:t>
            </a:r>
          </a:p>
        </p:txBody>
      </p:sp>
      <p:sp>
        <p:nvSpPr>
          <p:cNvPr id="9" name="Rectangle 8"/>
          <p:cNvSpPr/>
          <p:nvPr/>
        </p:nvSpPr>
        <p:spPr>
          <a:xfrm>
            <a:off x="304800" y="2209800"/>
            <a:ext cx="8610600" cy="4570482"/>
          </a:xfrm>
          <a:prstGeom prst="rect">
            <a:avLst/>
          </a:prstGeom>
        </p:spPr>
        <p:txBody>
          <a:bodyPr>
            <a:spAutoFit/>
          </a:bodyPr>
          <a:lstStyle/>
          <a:p>
            <a:pPr defTabSz="914400" fontAlgn="auto">
              <a:spcBef>
                <a:spcPts val="0"/>
              </a:spcBef>
              <a:spcAft>
                <a:spcPts val="0"/>
              </a:spcAft>
              <a:defRPr/>
            </a:pPr>
            <a:r>
              <a:rPr lang="en-US" b="1" dirty="0">
                <a:solidFill>
                  <a:srgbClr val="FF0000"/>
                </a:solidFill>
                <a:latin typeface="Calibri"/>
                <a:ea typeface="+mn-ea"/>
                <a:cs typeface="Arial" charset="0"/>
              </a:rPr>
              <a:t>MC037</a:t>
            </a:r>
            <a:r>
              <a:rPr lang="en-US" b="1" dirty="0">
                <a:solidFill>
                  <a:prstClr val="black"/>
                </a:solidFill>
                <a:latin typeface="Calibri"/>
                <a:ea typeface="+mn-ea"/>
                <a:cs typeface="Arial" charset="0"/>
              </a:rPr>
              <a:t> </a:t>
            </a:r>
            <a:r>
              <a:rPr lang="en-US" dirty="0">
                <a:solidFill>
                  <a:prstClr val="black"/>
                </a:solidFill>
                <a:latin typeface="Calibri"/>
                <a:ea typeface="+mn-ea"/>
                <a:cs typeface="Arial" charset="0"/>
              </a:rPr>
              <a:t>is Site of Service on NSF/CMS 1500 Claims.  MC037 is required when MC094 - Type of Claim = 001.</a:t>
            </a:r>
          </a:p>
          <a:p>
            <a:pPr defTabSz="914400" fontAlgn="auto">
              <a:spcBef>
                <a:spcPts val="0"/>
              </a:spcBef>
              <a:spcAft>
                <a:spcPts val="0"/>
              </a:spcAft>
              <a:defRPr/>
            </a:pPr>
            <a:endParaRPr lang="en-US" sz="900" dirty="0">
              <a:solidFill>
                <a:prstClr val="black"/>
              </a:solidFill>
              <a:latin typeface="Calibri"/>
              <a:ea typeface="+mn-ea"/>
              <a:cs typeface="Arial" charset="0"/>
            </a:endParaRPr>
          </a:p>
          <a:p>
            <a:pPr lvl="5" defTabSz="914400">
              <a:defRPr/>
            </a:pPr>
            <a:r>
              <a:rPr lang="en-US" b="1" dirty="0">
                <a:solidFill>
                  <a:srgbClr val="0070C0"/>
                </a:solidFill>
                <a:latin typeface="Calibri"/>
                <a:ea typeface="+mn-ea"/>
                <a:cs typeface="Arial" charset="0"/>
              </a:rPr>
              <a:t>Type of Claim Values</a:t>
            </a:r>
          </a:p>
          <a:p>
            <a:pPr lvl="5" defTabSz="914400">
              <a:defRPr/>
            </a:pPr>
            <a:r>
              <a:rPr lang="en-US" b="1" u="sng" dirty="0">
                <a:solidFill>
                  <a:prstClr val="black"/>
                </a:solidFill>
                <a:latin typeface="Calibri"/>
                <a:ea typeface="+mn-ea"/>
                <a:cs typeface="Arial" charset="0"/>
              </a:rPr>
              <a:t>Value</a:t>
            </a:r>
            <a:r>
              <a:rPr lang="en-US" b="1" dirty="0">
                <a:solidFill>
                  <a:prstClr val="black"/>
                </a:solidFill>
                <a:latin typeface="Calibri"/>
                <a:ea typeface="+mn-ea"/>
                <a:cs typeface="Arial" charset="0"/>
              </a:rPr>
              <a:t>    </a:t>
            </a:r>
            <a:r>
              <a:rPr lang="en-US" b="1" u="sng" dirty="0">
                <a:solidFill>
                  <a:prstClr val="black"/>
                </a:solidFill>
                <a:latin typeface="Calibri"/>
                <a:ea typeface="+mn-ea"/>
                <a:cs typeface="Arial" charset="0"/>
              </a:rPr>
              <a:t>Description</a:t>
            </a:r>
          </a:p>
          <a:p>
            <a:pPr lvl="5" defTabSz="914400">
              <a:defRPr/>
            </a:pPr>
            <a:r>
              <a:rPr lang="en-US" b="1" dirty="0">
                <a:solidFill>
                  <a:srgbClr val="FF0000"/>
                </a:solidFill>
                <a:effectLst>
                  <a:glow rad="228600">
                    <a:srgbClr val="FFFF00">
                      <a:alpha val="85000"/>
                    </a:srgbClr>
                  </a:glow>
                </a:effectLst>
                <a:latin typeface="Calibri"/>
                <a:ea typeface="+mn-ea"/>
                <a:cs typeface="Arial" charset="0"/>
              </a:rPr>
              <a:t>001        Professional</a:t>
            </a:r>
          </a:p>
          <a:p>
            <a:pPr lvl="5" defTabSz="914400">
              <a:defRPr/>
            </a:pPr>
            <a:r>
              <a:rPr lang="en-US" dirty="0">
                <a:solidFill>
                  <a:prstClr val="black"/>
                </a:solidFill>
                <a:latin typeface="Calibri"/>
                <a:ea typeface="+mn-ea"/>
                <a:cs typeface="Arial" charset="0"/>
              </a:rPr>
              <a:t>002        Facility</a:t>
            </a:r>
          </a:p>
          <a:p>
            <a:pPr lvl="5" defTabSz="914400">
              <a:defRPr/>
            </a:pPr>
            <a:r>
              <a:rPr lang="en-US" dirty="0">
                <a:solidFill>
                  <a:prstClr val="black"/>
                </a:solidFill>
                <a:latin typeface="Calibri"/>
                <a:ea typeface="+mn-ea"/>
                <a:cs typeface="Arial" charset="0"/>
              </a:rPr>
              <a:t>003        Reimbursement Form</a:t>
            </a:r>
          </a:p>
          <a:p>
            <a:pPr defTabSz="914400" fontAlgn="auto">
              <a:spcBef>
                <a:spcPts val="0"/>
              </a:spcBef>
              <a:spcAft>
                <a:spcPts val="0"/>
              </a:spcAft>
              <a:defRPr/>
            </a:pPr>
            <a:endParaRPr lang="en-US" sz="1200" b="1" dirty="0">
              <a:solidFill>
                <a:prstClr val="black"/>
              </a:solidFill>
              <a:latin typeface="Calibri"/>
              <a:ea typeface="+mn-ea"/>
              <a:cs typeface="Arial" charset="0"/>
            </a:endParaRPr>
          </a:p>
          <a:p>
            <a:pPr defTabSz="914400" fontAlgn="auto">
              <a:spcBef>
                <a:spcPts val="0"/>
              </a:spcBef>
              <a:spcAft>
                <a:spcPts val="0"/>
              </a:spcAft>
              <a:defRPr/>
            </a:pPr>
            <a:r>
              <a:rPr lang="en-US" b="1" dirty="0">
                <a:solidFill>
                  <a:srgbClr val="FF0000"/>
                </a:solidFill>
                <a:latin typeface="Calibri"/>
                <a:ea typeface="+mn-ea"/>
                <a:cs typeface="Arial" charset="0"/>
              </a:rPr>
              <a:t>MC037 </a:t>
            </a:r>
            <a:r>
              <a:rPr lang="en-US" dirty="0">
                <a:solidFill>
                  <a:prstClr val="black"/>
                </a:solidFill>
                <a:latin typeface="Calibri"/>
                <a:ea typeface="+mn-ea"/>
                <a:cs typeface="Arial" charset="0"/>
              </a:rPr>
              <a:t>is the field used to designate the place of service code on Medicare Form 1500. The </a:t>
            </a:r>
            <a:r>
              <a:rPr lang="en-US" u="sng" dirty="0">
                <a:solidFill>
                  <a:prstClr val="black"/>
                </a:solidFill>
                <a:latin typeface="Calibri"/>
                <a:ea typeface="+mn-ea"/>
                <a:cs typeface="Arial" charset="0"/>
              </a:rPr>
              <a:t>CMS 1500 Professional Claim Form </a:t>
            </a:r>
            <a:r>
              <a:rPr lang="en-US" dirty="0">
                <a:solidFill>
                  <a:prstClr val="black"/>
                </a:solidFill>
                <a:latin typeface="Calibri"/>
                <a:ea typeface="+mn-ea"/>
                <a:cs typeface="Arial" charset="0"/>
              </a:rPr>
              <a:t>data is for providers sending professional and supplier claims. Facility claims are submitted on </a:t>
            </a:r>
            <a:r>
              <a:rPr lang="en-US" u="sng" dirty="0">
                <a:solidFill>
                  <a:prstClr val="black"/>
                </a:solidFill>
                <a:latin typeface="Calibri"/>
                <a:ea typeface="+mn-ea"/>
                <a:cs typeface="Arial" charset="0"/>
              </a:rPr>
              <a:t>UB-04 Institutional Claim Form</a:t>
            </a:r>
            <a:r>
              <a:rPr lang="en-US" dirty="0">
                <a:solidFill>
                  <a:prstClr val="black"/>
                </a:solidFill>
                <a:latin typeface="Calibri"/>
                <a:ea typeface="+mn-ea"/>
                <a:cs typeface="Arial" charset="0"/>
              </a:rPr>
              <a:t>.  While ED medical care is provided in the hospital’s outpatient setting, ED doctors and other specialists in the ED do not necessarily work for the hospital but may work as part of a practice group  that bills insurers separately.   </a:t>
            </a:r>
          </a:p>
          <a:p>
            <a:pPr defTabSz="914400" fontAlgn="auto">
              <a:spcBef>
                <a:spcPts val="0"/>
              </a:spcBef>
              <a:spcAft>
                <a:spcPts val="0"/>
              </a:spcAft>
              <a:defRPr/>
            </a:pPr>
            <a:endParaRPr lang="en-US" b="1" dirty="0">
              <a:solidFill>
                <a:prstClr val="black"/>
              </a:solidFill>
              <a:latin typeface="Calibri"/>
              <a:ea typeface="+mn-ea"/>
              <a:cs typeface="Arial" charset="0"/>
            </a:endParaRPr>
          </a:p>
          <a:p>
            <a:pPr lvl="8" algn="r" defTabSz="914400">
              <a:defRPr/>
            </a:pPr>
            <a:r>
              <a:rPr lang="en-US" i="1" dirty="0">
                <a:solidFill>
                  <a:prstClr val="black"/>
                </a:solidFill>
                <a:latin typeface="Calibri"/>
                <a:ea typeface="+mn-ea"/>
                <a:cs typeface="Arial" charset="0"/>
              </a:rPr>
              <a:t>(continued)</a:t>
            </a:r>
          </a:p>
        </p:txBody>
      </p:sp>
      <p:sp>
        <p:nvSpPr>
          <p:cNvPr id="10" name="TextBox 9"/>
          <p:cNvSpPr txBox="1"/>
          <p:nvPr/>
        </p:nvSpPr>
        <p:spPr>
          <a:xfrm>
            <a:off x="304800" y="1371600"/>
            <a:ext cx="8305800" cy="646331"/>
          </a:xfrm>
          <a:prstGeom prst="rect">
            <a:avLst/>
          </a:prstGeom>
          <a:noFill/>
        </p:spPr>
        <p:txBody>
          <a:bodyPr>
            <a:spAutoFit/>
          </a:bodyPr>
          <a:lstStyle/>
          <a:p>
            <a:pPr defTabSz="914400" fontAlgn="auto">
              <a:spcBef>
                <a:spcPts val="0"/>
              </a:spcBef>
              <a:spcAft>
                <a:spcPts val="0"/>
              </a:spcAft>
              <a:defRPr/>
            </a:pPr>
            <a:r>
              <a:rPr lang="en-US" dirty="0">
                <a:solidFill>
                  <a:prstClr val="black"/>
                </a:solidFill>
                <a:latin typeface="Calibri"/>
                <a:ea typeface="+mn-ea"/>
                <a:cs typeface="Arial" charset="0"/>
              </a:rPr>
              <a:t>Claims for services provided in the emergency department (ED) have a </a:t>
            </a:r>
            <a:r>
              <a:rPr lang="en-US" b="1" dirty="0">
                <a:solidFill>
                  <a:srgbClr val="FF0000"/>
                </a:solidFill>
                <a:effectLst>
                  <a:glow rad="127000">
                    <a:srgbClr val="FFFF00"/>
                  </a:glow>
                </a:effectLst>
                <a:latin typeface="Calibri"/>
                <a:ea typeface="+mn-ea"/>
                <a:cs typeface="Arial" charset="0"/>
              </a:rPr>
              <a:t>Code 23 </a:t>
            </a:r>
            <a:r>
              <a:rPr lang="en-US" dirty="0">
                <a:solidFill>
                  <a:prstClr val="black"/>
                </a:solidFill>
                <a:latin typeface="Calibri"/>
                <a:ea typeface="+mn-ea"/>
                <a:cs typeface="Arial" charset="0"/>
              </a:rPr>
              <a:t>in the APCD Medical Claims field </a:t>
            </a:r>
            <a:r>
              <a:rPr lang="en-US" b="1" dirty="0">
                <a:solidFill>
                  <a:srgbClr val="FF0000"/>
                </a:solidFill>
                <a:latin typeface="Calibri"/>
                <a:ea typeface="+mn-ea"/>
                <a:cs typeface="Arial" charset="0"/>
              </a:rPr>
              <a:t>MC037</a:t>
            </a:r>
            <a:r>
              <a:rPr lang="en-US" dirty="0">
                <a:solidFill>
                  <a:prstClr val="black"/>
                </a:solidFill>
                <a:latin typeface="Calibri"/>
                <a:ea typeface="+mn-ea"/>
                <a:cs typeface="Arial" charset="0"/>
              </a:rPr>
              <a:t>.</a:t>
            </a:r>
          </a:p>
        </p:txBody>
      </p:sp>
    </p:spTree>
    <p:extLst>
      <p:ext uri="{BB962C8B-B14F-4D97-AF65-F5344CB8AC3E}">
        <p14:creationId xmlns:p14="http://schemas.microsoft.com/office/powerpoint/2010/main" val="1902653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76200"/>
            <a:ext cx="9372600" cy="1143000"/>
          </a:xfrm>
        </p:spPr>
        <p:txBody>
          <a:bodyPr rtlCol="0">
            <a:normAutofit fontScale="90000"/>
          </a:bodyPr>
          <a:lstStyle/>
          <a:p>
            <a:pPr fontAlgn="auto">
              <a:spcAft>
                <a:spcPts val="0"/>
              </a:spcAft>
              <a:defRPr/>
            </a:pPr>
            <a:r>
              <a:rPr lang="en-US" sz="3200" b="1" dirty="0" smtClean="0">
                <a:solidFill>
                  <a:srgbClr val="000000"/>
                </a:solidFill>
              </a:rPr>
              <a:t>How Do I Determine which Claims are for Medical Service Provided in the Emergency Department? (continued)</a:t>
            </a:r>
            <a:endParaRPr lang="en-US" dirty="0" smtClean="0"/>
          </a:p>
        </p:txBody>
      </p:sp>
      <p:graphicFrame>
        <p:nvGraphicFramePr>
          <p:cNvPr id="8" name="Diagram 7"/>
          <p:cNvGraphicFramePr/>
          <p:nvPr/>
        </p:nvGraphicFramePr>
        <p:xfrm>
          <a:off x="533400" y="1676400"/>
          <a:ext cx="83058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76" name="TextBox 8"/>
          <p:cNvSpPr txBox="1">
            <a:spLocks noChangeArrowheads="1"/>
          </p:cNvSpPr>
          <p:nvPr/>
        </p:nvSpPr>
        <p:spPr bwMode="auto">
          <a:xfrm>
            <a:off x="838200" y="1066800"/>
            <a:ext cx="8077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914400"/>
            <a:r>
              <a:rPr lang="en-US" altLang="en-US" smtClean="0">
                <a:solidFill>
                  <a:prstClr val="black"/>
                </a:solidFill>
                <a:ea typeface="+mn-ea"/>
                <a:cs typeface="Arial" charset="0"/>
              </a:rPr>
              <a:t>When </a:t>
            </a:r>
            <a:r>
              <a:rPr lang="en-US" altLang="en-US" b="1" smtClean="0">
                <a:solidFill>
                  <a:srgbClr val="FF0000"/>
                </a:solidFill>
                <a:ea typeface="+mn-ea"/>
                <a:cs typeface="Arial" charset="0"/>
              </a:rPr>
              <a:t>MC037</a:t>
            </a:r>
            <a:r>
              <a:rPr lang="en-US" altLang="en-US" smtClean="0">
                <a:solidFill>
                  <a:prstClr val="black"/>
                </a:solidFill>
                <a:ea typeface="+mn-ea"/>
                <a:cs typeface="Arial" charset="0"/>
              </a:rPr>
              <a:t> is not populated, there are other fields that indicate ED use:  revenue codes in </a:t>
            </a:r>
            <a:r>
              <a:rPr lang="en-US" altLang="en-US" b="1" smtClean="0">
                <a:solidFill>
                  <a:srgbClr val="FF0000"/>
                </a:solidFill>
                <a:ea typeface="+mn-ea"/>
                <a:cs typeface="Arial" charset="0"/>
              </a:rPr>
              <a:t>MC054</a:t>
            </a:r>
            <a:r>
              <a:rPr lang="en-US" altLang="en-US" smtClean="0">
                <a:solidFill>
                  <a:prstClr val="black"/>
                </a:solidFill>
                <a:ea typeface="+mn-ea"/>
                <a:cs typeface="Arial" charset="0"/>
              </a:rPr>
              <a:t>, specific HCPCS procedure codes in </a:t>
            </a:r>
            <a:r>
              <a:rPr lang="en-US" altLang="en-US" b="1" smtClean="0">
                <a:solidFill>
                  <a:srgbClr val="FF0000"/>
                </a:solidFill>
                <a:ea typeface="+mn-ea"/>
                <a:cs typeface="Arial" charset="0"/>
              </a:rPr>
              <a:t>MC055</a:t>
            </a:r>
            <a:r>
              <a:rPr lang="en-US" altLang="en-US" smtClean="0">
                <a:solidFill>
                  <a:prstClr val="black"/>
                </a:solidFill>
                <a:ea typeface="+mn-ea"/>
                <a:cs typeface="Arial" charset="0"/>
              </a:rPr>
              <a:t>, and Admission Source code in </a:t>
            </a:r>
          </a:p>
        </p:txBody>
      </p:sp>
      <p:sp>
        <p:nvSpPr>
          <p:cNvPr id="3077" name="TextBox 4"/>
          <p:cNvSpPr txBox="1">
            <a:spLocks noChangeArrowheads="1"/>
          </p:cNvSpPr>
          <p:nvPr/>
        </p:nvSpPr>
        <p:spPr bwMode="auto">
          <a:xfrm>
            <a:off x="762000" y="2590800"/>
            <a:ext cx="935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defTabSz="914400">
              <a:spcBef>
                <a:spcPct val="0"/>
              </a:spcBef>
              <a:buFontTx/>
              <a:buNone/>
            </a:pPr>
            <a:r>
              <a:rPr lang="en-US" altLang="en-US" sz="2000" b="1" smtClean="0">
                <a:solidFill>
                  <a:srgbClr val="0070C0"/>
                </a:solidFill>
                <a:ea typeface="+mn-ea"/>
                <a:cs typeface="Arial" charset="0"/>
              </a:rPr>
              <a:t>MC054</a:t>
            </a:r>
          </a:p>
        </p:txBody>
      </p:sp>
      <p:sp>
        <p:nvSpPr>
          <p:cNvPr id="3078" name="TextBox 6"/>
          <p:cNvSpPr txBox="1">
            <a:spLocks noChangeArrowheads="1"/>
          </p:cNvSpPr>
          <p:nvPr/>
        </p:nvSpPr>
        <p:spPr bwMode="auto">
          <a:xfrm>
            <a:off x="1143000" y="4191000"/>
            <a:ext cx="935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defTabSz="914400">
              <a:spcBef>
                <a:spcPct val="0"/>
              </a:spcBef>
              <a:buFontTx/>
              <a:buNone/>
            </a:pPr>
            <a:r>
              <a:rPr lang="en-US" altLang="en-US" sz="2000" b="1" smtClean="0">
                <a:solidFill>
                  <a:srgbClr val="0070C0"/>
                </a:solidFill>
                <a:ea typeface="+mn-ea"/>
                <a:cs typeface="Arial" charset="0"/>
              </a:rPr>
              <a:t>MC055</a:t>
            </a:r>
          </a:p>
        </p:txBody>
      </p:sp>
      <p:sp>
        <p:nvSpPr>
          <p:cNvPr id="3079" name="TextBox 7"/>
          <p:cNvSpPr txBox="1">
            <a:spLocks noChangeArrowheads="1"/>
          </p:cNvSpPr>
          <p:nvPr/>
        </p:nvSpPr>
        <p:spPr bwMode="auto">
          <a:xfrm>
            <a:off x="762000" y="5791200"/>
            <a:ext cx="935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defTabSz="914400">
              <a:spcBef>
                <a:spcPct val="0"/>
              </a:spcBef>
              <a:buFontTx/>
              <a:buNone/>
            </a:pPr>
            <a:r>
              <a:rPr lang="en-US" altLang="en-US" sz="2000" b="1" smtClean="0">
                <a:solidFill>
                  <a:srgbClr val="0070C0"/>
                </a:solidFill>
                <a:ea typeface="+mn-ea"/>
                <a:cs typeface="Arial" charset="0"/>
              </a:rPr>
              <a:t>MC021</a:t>
            </a:r>
          </a:p>
        </p:txBody>
      </p:sp>
    </p:spTree>
    <p:extLst>
      <p:ext uri="{BB962C8B-B14F-4D97-AF65-F5344CB8AC3E}">
        <p14:creationId xmlns:p14="http://schemas.microsoft.com/office/powerpoint/2010/main" val="3591608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normAutofit/>
          </a:bodyPr>
          <a:lstStyle/>
          <a:p>
            <a:r>
              <a:rPr lang="en-US" altLang="en-US" sz="3200" b="1" dirty="0" smtClean="0"/>
              <a:t>User Question: Allowed Amount</a:t>
            </a:r>
          </a:p>
        </p:txBody>
      </p:sp>
      <p:sp>
        <p:nvSpPr>
          <p:cNvPr id="2" name="Subtitle 1"/>
          <p:cNvSpPr>
            <a:spLocks noGrp="1"/>
          </p:cNvSpPr>
          <p:nvPr>
            <p:ph type="subTitle" idx="1"/>
          </p:nvPr>
        </p:nvSpPr>
        <p:spPr/>
        <p:txBody>
          <a:bodyPr/>
          <a:lstStyle/>
          <a:p>
            <a:r>
              <a:rPr lang="en-US" altLang="en-US" sz="2400" u="sng" dirty="0" smtClean="0">
                <a:solidFill>
                  <a:schemeClr val="tx2"/>
                </a:solidFill>
                <a:cs typeface="Arial" charset="0"/>
              </a:rPr>
              <a:t>Question</a:t>
            </a:r>
            <a:r>
              <a:rPr lang="en-US" altLang="en-US" sz="2400" dirty="0" smtClean="0">
                <a:solidFill>
                  <a:schemeClr val="tx2"/>
                </a:solidFill>
                <a:cs typeface="Arial" charset="0"/>
              </a:rPr>
              <a:t>:</a:t>
            </a:r>
          </a:p>
          <a:p>
            <a:r>
              <a:rPr lang="en-US" altLang="en-US" dirty="0" smtClean="0">
                <a:solidFill>
                  <a:schemeClr val="tx2"/>
                </a:solidFill>
                <a:cs typeface="Arial" charset="0"/>
              </a:rPr>
              <a:t>Is</a:t>
            </a:r>
            <a:r>
              <a:rPr lang="en-US" altLang="en-US" dirty="0" smtClean="0">
                <a:solidFill>
                  <a:prstClr val="black"/>
                </a:solidFill>
                <a:cs typeface="Arial" charset="0"/>
              </a:rPr>
              <a:t> </a:t>
            </a:r>
            <a:r>
              <a:rPr lang="en-US" altLang="en-US" b="1" dirty="0">
                <a:solidFill>
                  <a:srgbClr val="FF0000"/>
                </a:solidFill>
                <a:cs typeface="Arial" charset="0"/>
              </a:rPr>
              <a:t>MC098 – Allowed Amount </a:t>
            </a:r>
            <a:r>
              <a:rPr lang="en-US" altLang="en-US" dirty="0" smtClean="0">
                <a:solidFill>
                  <a:schemeClr val="tx2"/>
                </a:solidFill>
                <a:cs typeface="Arial" charset="0"/>
              </a:rPr>
              <a:t>an </a:t>
            </a:r>
            <a:r>
              <a:rPr lang="en-US" altLang="en-US" dirty="0">
                <a:solidFill>
                  <a:schemeClr val="tx2"/>
                </a:solidFill>
                <a:cs typeface="Arial" charset="0"/>
              </a:rPr>
              <a:t>aggregate allowed amount for all diagnosis/ procedures a patient receives or if it is an allowed amount for each diagnosis/ procedure separately?</a:t>
            </a:r>
          </a:p>
          <a:p>
            <a:endParaRPr lang="en-US" altLang="en-US" dirty="0" smtClean="0">
              <a:solidFill>
                <a:prstClr val="black"/>
              </a:solidFill>
              <a:cs typeface="Arial" charset="0"/>
            </a:endParaRPr>
          </a:p>
          <a:p>
            <a:r>
              <a:rPr lang="en-US" altLang="en-US" sz="2400" u="sng" dirty="0" smtClean="0">
                <a:solidFill>
                  <a:schemeClr val="tx2"/>
                </a:solidFill>
                <a:cs typeface="Arial" charset="0"/>
              </a:rPr>
              <a:t>Answer</a:t>
            </a:r>
            <a:r>
              <a:rPr lang="en-US" altLang="en-US" sz="2400" dirty="0" smtClean="0">
                <a:solidFill>
                  <a:schemeClr val="tx2"/>
                </a:solidFill>
                <a:cs typeface="Arial" charset="0"/>
              </a:rPr>
              <a:t>:</a:t>
            </a:r>
            <a:endParaRPr lang="en-US" altLang="en-US" sz="2400" dirty="0">
              <a:solidFill>
                <a:schemeClr val="tx2"/>
              </a:solidFill>
              <a:cs typeface="Arial" charset="0"/>
            </a:endParaRPr>
          </a:p>
          <a:p>
            <a:r>
              <a:rPr lang="en-US" altLang="en-US" dirty="0" smtClean="0">
                <a:solidFill>
                  <a:schemeClr val="tx2"/>
                </a:solidFill>
                <a:cs typeface="Arial" charset="0"/>
              </a:rPr>
              <a:t>Many </a:t>
            </a:r>
            <a:r>
              <a:rPr lang="en-US" altLang="en-US" dirty="0">
                <a:solidFill>
                  <a:schemeClr val="tx2"/>
                </a:solidFill>
                <a:cs typeface="Arial" charset="0"/>
              </a:rPr>
              <a:t>payers set an allowed charge for each procedure or service which can be seen at the claim line level but this can vary based on the payer’s billing rules. This amount  is the most the payer will pay any provider for a specific service.</a:t>
            </a:r>
          </a:p>
          <a:p>
            <a:endParaRPr lang="en-US" dirty="0"/>
          </a:p>
        </p:txBody>
      </p:sp>
    </p:spTree>
    <p:extLst>
      <p:ext uri="{BB962C8B-B14F-4D97-AF65-F5344CB8AC3E}">
        <p14:creationId xmlns:p14="http://schemas.microsoft.com/office/powerpoint/2010/main" val="4194036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Upcoming Schedule</a:t>
            </a:r>
            <a:endParaRPr lang="en-US" dirty="0"/>
          </a:p>
        </p:txBody>
      </p:sp>
      <p:sp>
        <p:nvSpPr>
          <p:cNvPr id="3" name="Subtitle 2"/>
          <p:cNvSpPr>
            <a:spLocks noGrp="1"/>
          </p:cNvSpPr>
          <p:nvPr>
            <p:ph type="subTitle" idx="1"/>
          </p:nvPr>
        </p:nvSpPr>
        <p:spPr/>
        <p:txBody>
          <a:bodyPr>
            <a:normAutofit/>
          </a:bodyPr>
          <a:lstStyle/>
          <a:p>
            <a:pPr marL="457200" indent="-457200">
              <a:buFont typeface="Arial" panose="020B0604020202020204" pitchFamily="34" charset="0"/>
              <a:buChar char="•"/>
            </a:pPr>
            <a:r>
              <a:rPr lang="en-US" sz="2800" dirty="0" smtClean="0"/>
              <a:t>2/25 – Data Privacy Committee Meeting</a:t>
            </a:r>
          </a:p>
          <a:p>
            <a:pPr marL="457200" indent="-457200">
              <a:buFont typeface="Arial" panose="020B0604020202020204" pitchFamily="34" charset="0"/>
              <a:buChar char="•"/>
            </a:pPr>
            <a:r>
              <a:rPr lang="en-US" sz="2800" dirty="0" smtClean="0"/>
              <a:t>2/26 – Data Release Committee Meeting</a:t>
            </a:r>
          </a:p>
          <a:p>
            <a:r>
              <a:rPr lang="en-US" sz="2800" dirty="0"/>
              <a:t>	</a:t>
            </a:r>
            <a:r>
              <a:rPr lang="en-US" sz="2800" dirty="0" smtClean="0"/>
              <a:t>**Cancelled this month** </a:t>
            </a:r>
          </a:p>
          <a:p>
            <a:pPr marL="457200" indent="-457200">
              <a:buFont typeface="Arial" panose="020B0604020202020204" pitchFamily="34" charset="0"/>
              <a:buChar char="•"/>
            </a:pPr>
            <a:r>
              <a:rPr lang="en-US" sz="2800" dirty="0" smtClean="0"/>
              <a:t>3/24 – MA APCD / Case Mix User Workgroup Webinar</a:t>
            </a:r>
            <a:endParaRPr lang="en-US" sz="2800" dirty="0"/>
          </a:p>
        </p:txBody>
      </p:sp>
    </p:spTree>
    <p:extLst>
      <p:ext uri="{BB962C8B-B14F-4D97-AF65-F5344CB8AC3E}">
        <p14:creationId xmlns:p14="http://schemas.microsoft.com/office/powerpoint/2010/main" val="639960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a:latin typeface="+mn-lt"/>
              </a:rPr>
              <a:t>General questions about the APCD:</a:t>
            </a:r>
          </a:p>
          <a:p>
            <a:pPr marL="457200" lvl="0" indent="-457200" fontAlgn="auto">
              <a:spcAft>
                <a:spcPts val="0"/>
              </a:spcAft>
            </a:pPr>
            <a:r>
              <a:rPr lang="en-US" sz="3200" dirty="0">
                <a:latin typeface="+mn-lt"/>
              </a:rPr>
              <a:t>	(</a:t>
            </a:r>
            <a:r>
              <a:rPr lang="en-US" sz="3200" u="sng" dirty="0">
                <a:latin typeface="+mn-lt"/>
                <a:hlinkClick r:id="rId3"/>
              </a:rPr>
              <a:t>CHIA-APCD@state.ma.us</a:t>
            </a:r>
            <a:r>
              <a:rPr lang="en-US" sz="3200" dirty="0">
                <a:latin typeface="+mn-lt"/>
              </a:rPr>
              <a:t>)  </a:t>
            </a:r>
          </a:p>
          <a:p>
            <a:pPr marL="457200" lvl="0" indent="-457200" fontAlgn="auto">
              <a:spcAft>
                <a:spcPts val="0"/>
              </a:spcAft>
              <a:buFont typeface="Arial"/>
              <a:buChar char="•"/>
            </a:pPr>
            <a:r>
              <a:rPr lang="en-US" sz="3200" dirty="0">
                <a:latin typeface="+mn-lt"/>
              </a:rPr>
              <a:t>Questions related to APCD applications: (</a:t>
            </a:r>
            <a:r>
              <a:rPr lang="en-US" sz="3200" dirty="0">
                <a:latin typeface="+mn-lt"/>
                <a:hlinkClick r:id="rId4"/>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Casemix: (</a:t>
            </a:r>
            <a:r>
              <a:rPr lang="en-US" sz="3200" dirty="0">
                <a:latin typeface="+mn-lt"/>
                <a:hlinkClick r:id="rId5"/>
              </a:rPr>
              <a:t>casemix.data@state.ma.us</a:t>
            </a:r>
            <a:r>
              <a:rPr lang="en-US" sz="3200" dirty="0">
                <a:latin typeface="+mn-lt"/>
              </a:rPr>
              <a:t>)</a:t>
            </a: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Announcements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Changes to the APCD / Case Mix Application Process</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New / Revised Forms</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Changes to the Application Process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Common Application Issues / Questions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Questions from Current APCD Users</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MA APCD Release 3.0 </a:t>
            </a:r>
            <a:br>
              <a:rPr lang="en-US" dirty="0" smtClean="0"/>
            </a:br>
            <a:r>
              <a:rPr lang="en-US" dirty="0" smtClean="0"/>
              <a:t>Now accepting applications!</a:t>
            </a:r>
            <a:endParaRPr lang="en-US" dirty="0"/>
          </a:p>
        </p:txBody>
      </p:sp>
      <p:sp>
        <p:nvSpPr>
          <p:cNvPr id="3" name="Subtitle 2"/>
          <p:cNvSpPr>
            <a:spLocks noGrp="1"/>
          </p:cNvSpPr>
          <p:nvPr>
            <p:ph type="subTitle" idx="1"/>
          </p:nvPr>
        </p:nvSpPr>
        <p:spPr/>
        <p:txBody>
          <a:bodyPr>
            <a:normAutofit fontScale="92500"/>
          </a:bodyPr>
          <a:lstStyle/>
          <a:p>
            <a:pPr marL="457200" indent="-457200">
              <a:buFont typeface="Arial" panose="020B0604020202020204" pitchFamily="34" charset="0"/>
              <a:buChar char="•"/>
            </a:pPr>
            <a:r>
              <a:rPr lang="en-US" sz="2800" dirty="0" smtClean="0"/>
              <a:t>Application forms for Release 3.0 have been posted to the CHIA website and IRBNet</a:t>
            </a:r>
          </a:p>
          <a:p>
            <a:pPr marL="914400" lvl="1" indent="-457200" algn="l">
              <a:buFont typeface="Arial" panose="020B0604020202020204" pitchFamily="34" charset="0"/>
              <a:buChar char="•"/>
            </a:pPr>
            <a:r>
              <a:rPr lang="en-US" sz="2400" dirty="0" smtClean="0">
                <a:solidFill>
                  <a:schemeClr val="tx2"/>
                </a:solidFill>
              </a:rPr>
              <a:t>Link</a:t>
            </a:r>
            <a:r>
              <a:rPr lang="en-US" sz="2400" dirty="0">
                <a:solidFill>
                  <a:schemeClr val="tx2"/>
                </a:solidFill>
              </a:rPr>
              <a:t>: </a:t>
            </a:r>
            <a:r>
              <a:rPr lang="en-US" sz="2400" dirty="0">
                <a:hlinkClick r:id="rId3"/>
              </a:rPr>
              <a:t>http://</a:t>
            </a:r>
            <a:r>
              <a:rPr lang="en-US" sz="2400" dirty="0" smtClean="0">
                <a:hlinkClick r:id="rId3"/>
              </a:rPr>
              <a:t>chiamass.gov/application-documents</a:t>
            </a:r>
            <a:r>
              <a:rPr lang="en-US" sz="2400" dirty="0" smtClean="0"/>
              <a:t> </a:t>
            </a:r>
            <a:endParaRPr lang="en-US" sz="2400" dirty="0" smtClean="0"/>
          </a:p>
          <a:p>
            <a:pPr marL="914400" lvl="1" indent="-457200" algn="l">
              <a:buFont typeface="Arial" panose="020B0604020202020204" pitchFamily="34" charset="0"/>
              <a:buChar char="•"/>
            </a:pPr>
            <a:r>
              <a:rPr lang="en-US" sz="2400" dirty="0" smtClean="0">
                <a:solidFill>
                  <a:schemeClr val="tx2"/>
                </a:solidFill>
              </a:rPr>
              <a:t>Data </a:t>
            </a:r>
            <a:r>
              <a:rPr lang="en-US" sz="2400" dirty="0" smtClean="0">
                <a:solidFill>
                  <a:schemeClr val="tx2"/>
                </a:solidFill>
              </a:rPr>
              <a:t>to be shipped in April </a:t>
            </a:r>
          </a:p>
          <a:p>
            <a:pPr marL="457200" indent="-457200">
              <a:buFont typeface="Arial" panose="020B0604020202020204" pitchFamily="34" charset="0"/>
              <a:buChar char="•"/>
            </a:pPr>
            <a:r>
              <a:rPr lang="en-US" sz="2800" b="1" dirty="0" smtClean="0"/>
              <a:t>PLEASE READ </a:t>
            </a:r>
            <a:r>
              <a:rPr lang="en-US" sz="2800" dirty="0" smtClean="0"/>
              <a:t>– Important information for Non-Government applicants:</a:t>
            </a:r>
          </a:p>
          <a:p>
            <a:pPr marL="914400" lvl="1" indent="-457200" algn="l">
              <a:buFont typeface="Arial" panose="020B0604020202020204" pitchFamily="34" charset="0"/>
              <a:buChar char="•"/>
            </a:pPr>
            <a:r>
              <a:rPr lang="en-US" sz="2400" dirty="0" smtClean="0">
                <a:hlinkClick r:id="rId4"/>
              </a:rPr>
              <a:t>http</a:t>
            </a:r>
            <a:r>
              <a:rPr lang="en-US" sz="2400" dirty="0">
                <a:hlinkClick r:id="rId4"/>
              </a:rPr>
              <a:t>://</a:t>
            </a:r>
            <a:r>
              <a:rPr lang="en-US" sz="2400" dirty="0" smtClean="0">
                <a:hlinkClick r:id="rId4"/>
              </a:rPr>
              <a:t>chiamass.gov/assets/Uploads/apcd-3-0/Important-Info-Non-Govt-Data-Requests-2015.02.17.pdf</a:t>
            </a:r>
            <a:r>
              <a:rPr lang="en-US" sz="2400" dirty="0" smtClean="0"/>
              <a:t> </a:t>
            </a:r>
            <a:endParaRPr lang="en-US" sz="2400" dirty="0">
              <a:solidFill>
                <a:srgbClr val="00B050"/>
              </a:solidFill>
            </a:endParaRPr>
          </a:p>
          <a:p>
            <a:pPr marL="914400" lvl="1" indent="-457200" algn="l">
              <a:buFont typeface="Arial" panose="020B0604020202020204" pitchFamily="34" charset="0"/>
              <a:buChar char="•"/>
            </a:pPr>
            <a:r>
              <a:rPr lang="en-US" sz="2400" dirty="0" smtClean="0">
                <a:solidFill>
                  <a:schemeClr val="tx2"/>
                </a:solidFill>
              </a:rPr>
              <a:t>Explains </a:t>
            </a:r>
            <a:r>
              <a:rPr lang="en-US" sz="2400" dirty="0" smtClean="0">
                <a:solidFill>
                  <a:schemeClr val="tx2"/>
                </a:solidFill>
              </a:rPr>
              <a:t>new process and minimum security requirements </a:t>
            </a:r>
          </a:p>
        </p:txBody>
      </p:sp>
    </p:spTree>
    <p:extLst>
      <p:ext uri="{BB962C8B-B14F-4D97-AF65-F5344CB8AC3E}">
        <p14:creationId xmlns:p14="http://schemas.microsoft.com/office/powerpoint/2010/main" val="578081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What’s in the Application Package?</a:t>
            </a:r>
            <a:endParaRPr lang="en-US" dirty="0"/>
          </a:p>
        </p:txBody>
      </p:sp>
      <p:sp>
        <p:nvSpPr>
          <p:cNvPr id="3" name="Subtitle 2"/>
          <p:cNvSpPr>
            <a:spLocks noGrp="1"/>
          </p:cNvSpPr>
          <p:nvPr>
            <p:ph type="subTitle" idx="1"/>
          </p:nvPr>
        </p:nvSpPr>
        <p:spPr/>
        <p:txBody>
          <a:bodyPr/>
          <a:lstStyle/>
          <a:p>
            <a:pPr marL="457200" indent="-457200">
              <a:buAutoNum type="arabicPeriod"/>
            </a:pPr>
            <a:r>
              <a:rPr lang="en-US" dirty="0" smtClean="0">
                <a:latin typeface="Arial" panose="020B0604020202020204" pitchFamily="34" charset="0"/>
                <a:cs typeface="Arial" panose="020B0604020202020204" pitchFamily="34" charset="0"/>
              </a:rPr>
              <a:t>The </a:t>
            </a:r>
            <a:r>
              <a:rPr lang="en-US" u="sng" dirty="0" smtClean="0">
                <a:latin typeface="Arial" panose="020B0604020202020204" pitchFamily="34" charset="0"/>
                <a:cs typeface="Arial" panose="020B0604020202020204" pitchFamily="34" charset="0"/>
              </a:rPr>
              <a:t>Data Request</a:t>
            </a:r>
          </a:p>
          <a:p>
            <a:pPr marL="914400" lvl="1" indent="-4572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Includes the Main Application form, the Data Specification Worksheet (APCD only), and all other supporting documentation (CVs, </a:t>
            </a:r>
            <a:r>
              <a:rPr lang="en-US" sz="2000" dirty="0" err="1" smtClean="0">
                <a:solidFill>
                  <a:schemeClr val="tx2"/>
                </a:solidFill>
                <a:latin typeface="Arial" panose="020B0604020202020204" pitchFamily="34" charset="0"/>
                <a:cs typeface="Arial" panose="020B0604020202020204" pitchFamily="34" charset="0"/>
              </a:rPr>
              <a:t>MassHealth</a:t>
            </a:r>
            <a:r>
              <a:rPr lang="en-US" sz="2000" dirty="0" smtClean="0">
                <a:solidFill>
                  <a:schemeClr val="tx2"/>
                </a:solidFill>
                <a:latin typeface="Arial" panose="020B0604020202020204" pitchFamily="34" charset="0"/>
                <a:cs typeface="Arial" panose="020B0604020202020204" pitchFamily="34" charset="0"/>
              </a:rPr>
              <a:t> forms, etc.)</a:t>
            </a:r>
          </a:p>
          <a:p>
            <a:pPr marL="457200" indent="-457200">
              <a:buFont typeface="+mj-lt"/>
              <a:buAutoNum type="arabicPeriod"/>
            </a:pPr>
            <a:r>
              <a:rPr lang="en-US" dirty="0" smtClean="0">
                <a:latin typeface="Arial" panose="020B0604020202020204" pitchFamily="34" charset="0"/>
                <a:cs typeface="Arial" panose="020B0604020202020204" pitchFamily="34" charset="0"/>
              </a:rPr>
              <a:t>The </a:t>
            </a:r>
            <a:r>
              <a:rPr lang="en-US" u="sng" dirty="0" smtClean="0">
                <a:latin typeface="Arial" panose="020B0604020202020204" pitchFamily="34" charset="0"/>
                <a:cs typeface="Arial" panose="020B0604020202020204" pitchFamily="34" charset="0"/>
              </a:rPr>
              <a:t>Data Management Plan</a:t>
            </a:r>
          </a:p>
          <a:p>
            <a:pPr marL="457200" indent="-457200">
              <a:buFont typeface="+mj-lt"/>
              <a:buAutoNum type="arabicPeriod"/>
            </a:pPr>
            <a:endParaRPr lang="en-US" dirty="0">
              <a:latin typeface="Arial" panose="020B0604020202020204" pitchFamily="34" charset="0"/>
              <a:cs typeface="Arial" panose="020B0604020202020204" pitchFamily="34" charset="0"/>
            </a:endParaRPr>
          </a:p>
          <a:p>
            <a:pPr marL="457200" indent="-457200">
              <a:buFont typeface="+mj-lt"/>
              <a:buAutoNum type="arabicPeriod"/>
            </a:pPr>
            <a:r>
              <a:rPr lang="en-US" dirty="0" smtClean="0">
                <a:latin typeface="Arial" panose="020B0604020202020204" pitchFamily="34" charset="0"/>
                <a:cs typeface="Arial" panose="020B0604020202020204" pitchFamily="34" charset="0"/>
              </a:rPr>
              <a:t>The </a:t>
            </a:r>
            <a:r>
              <a:rPr lang="en-US" u="sng" dirty="0" smtClean="0">
                <a:latin typeface="Arial" panose="020B0604020202020204" pitchFamily="34" charset="0"/>
                <a:cs typeface="Arial" panose="020B0604020202020204" pitchFamily="34" charset="0"/>
              </a:rPr>
              <a:t>Data Use Agreement</a:t>
            </a:r>
          </a:p>
          <a:p>
            <a:pPr marL="914400" lvl="1" indent="-4572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No longer submitted at the beginning of the application process</a:t>
            </a:r>
          </a:p>
        </p:txBody>
      </p:sp>
    </p:spTree>
    <p:extLst>
      <p:ext uri="{BB962C8B-B14F-4D97-AF65-F5344CB8AC3E}">
        <p14:creationId xmlns:p14="http://schemas.microsoft.com/office/powerpoint/2010/main" val="2380928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u="sng" dirty="0" smtClean="0"/>
              <a:t>MA APCD Release </a:t>
            </a:r>
            <a:r>
              <a:rPr lang="en-US" u="sng" dirty="0" smtClean="0"/>
              <a:t>3.0</a:t>
            </a:r>
            <a:br>
              <a:rPr lang="en-US" u="sng" dirty="0" smtClean="0"/>
            </a:br>
            <a:r>
              <a:rPr lang="en-US" sz="3100" dirty="0" smtClean="0"/>
              <a:t>New/Revised Forms</a:t>
            </a:r>
            <a:endParaRPr lang="en-US" sz="3100" dirty="0"/>
          </a:p>
        </p:txBody>
      </p:sp>
      <p:sp>
        <p:nvSpPr>
          <p:cNvPr id="3" name="Subtitle 2"/>
          <p:cNvSpPr>
            <a:spLocks noGrp="1"/>
          </p:cNvSpPr>
          <p:nvPr>
            <p:ph type="subTitle" idx="1"/>
          </p:nvPr>
        </p:nvSpPr>
        <p:spPr/>
        <p:txBody>
          <a:bodyPr>
            <a:normAutofit/>
          </a:bodyPr>
          <a:lstStyle/>
          <a:p>
            <a:pPr marL="457200" indent="-457200">
              <a:buFont typeface="Arial" panose="020B0604020202020204" pitchFamily="34" charset="0"/>
              <a:buChar char="•"/>
            </a:pPr>
            <a:r>
              <a:rPr lang="en-US" sz="2800" dirty="0" smtClean="0"/>
              <a:t>Revised Forms: </a:t>
            </a:r>
          </a:p>
          <a:p>
            <a:r>
              <a:rPr lang="en-US" dirty="0" smtClean="0"/>
              <a:t>	(for Non-Gov’t Applicants only)</a:t>
            </a:r>
          </a:p>
          <a:p>
            <a:pPr marL="914400" lvl="1" indent="-457200" algn="l">
              <a:buFont typeface="Arial" panose="020B0604020202020204" pitchFamily="34" charset="0"/>
              <a:buChar char="•"/>
            </a:pPr>
            <a:r>
              <a:rPr lang="en-US" sz="2400" dirty="0" smtClean="0">
                <a:solidFill>
                  <a:schemeClr val="tx2"/>
                </a:solidFill>
              </a:rPr>
              <a:t>Main Application Form </a:t>
            </a:r>
          </a:p>
          <a:p>
            <a:pPr marL="914400" lvl="1" indent="-457200" algn="l">
              <a:buFont typeface="Arial" panose="020B0604020202020204" pitchFamily="34" charset="0"/>
              <a:buChar char="•"/>
            </a:pPr>
            <a:r>
              <a:rPr lang="en-US" sz="2400" dirty="0" smtClean="0">
                <a:solidFill>
                  <a:schemeClr val="tx2"/>
                </a:solidFill>
              </a:rPr>
              <a:t>Data Specification Workbook </a:t>
            </a:r>
          </a:p>
          <a:p>
            <a:pPr marL="914400" lvl="1" indent="-457200" algn="l">
              <a:buFont typeface="Arial" panose="020B0604020202020204" pitchFamily="34" charset="0"/>
              <a:buChar char="•"/>
            </a:pPr>
            <a:r>
              <a:rPr lang="en-US" sz="2400" dirty="0" smtClean="0">
                <a:solidFill>
                  <a:schemeClr val="tx2"/>
                </a:solidFill>
              </a:rPr>
              <a:t>Data Use Agreement (coming soon)</a:t>
            </a:r>
          </a:p>
          <a:p>
            <a:pPr marL="457200" indent="-457200">
              <a:buFont typeface="Arial" panose="020B0604020202020204" pitchFamily="34" charset="0"/>
              <a:buChar char="•"/>
            </a:pPr>
            <a:r>
              <a:rPr lang="en-US" sz="2800" dirty="0" smtClean="0">
                <a:solidFill>
                  <a:schemeClr val="tx2"/>
                </a:solidFill>
              </a:rPr>
              <a:t>New Form: </a:t>
            </a:r>
          </a:p>
          <a:p>
            <a:pPr marL="914400" lvl="1" indent="-457200" algn="l">
              <a:buFont typeface="Arial" panose="020B0604020202020204" pitchFamily="34" charset="0"/>
              <a:buChar char="•"/>
            </a:pPr>
            <a:r>
              <a:rPr lang="en-US" sz="2400" dirty="0" smtClean="0">
                <a:solidFill>
                  <a:schemeClr val="tx2"/>
                </a:solidFill>
              </a:rPr>
              <a:t>Data Management Plan </a:t>
            </a:r>
          </a:p>
        </p:txBody>
      </p:sp>
    </p:spTree>
    <p:extLst>
      <p:ext uri="{BB962C8B-B14F-4D97-AF65-F5344CB8AC3E}">
        <p14:creationId xmlns:p14="http://schemas.microsoft.com/office/powerpoint/2010/main" val="1122112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u="sng" dirty="0" smtClean="0"/>
              <a:t>Case </a:t>
            </a:r>
            <a:r>
              <a:rPr lang="en-US" u="sng" dirty="0" smtClean="0"/>
              <a:t>Mix</a:t>
            </a:r>
            <a:r>
              <a:rPr lang="en-US" dirty="0" smtClean="0"/>
              <a:t/>
            </a:r>
            <a:br>
              <a:rPr lang="en-US" dirty="0" smtClean="0"/>
            </a:br>
            <a:r>
              <a:rPr lang="en-US" sz="3100" dirty="0" smtClean="0"/>
              <a:t>New/Revised Forms</a:t>
            </a:r>
            <a:endParaRPr lang="en-US" sz="2700" dirty="0"/>
          </a:p>
        </p:txBody>
      </p:sp>
      <p:sp>
        <p:nvSpPr>
          <p:cNvPr id="3" name="Subtitle 2"/>
          <p:cNvSpPr>
            <a:spLocks noGrp="1"/>
          </p:cNvSpPr>
          <p:nvPr>
            <p:ph type="subTitle" idx="1"/>
          </p:nvPr>
        </p:nvSpPr>
        <p:spPr/>
        <p:txBody>
          <a:bodyPr>
            <a:normAutofit/>
          </a:bodyPr>
          <a:lstStyle/>
          <a:p>
            <a:pPr marL="457200" indent="-457200">
              <a:buFont typeface="Arial" panose="020B0604020202020204" pitchFamily="34" charset="0"/>
              <a:buChar char="•"/>
            </a:pPr>
            <a:r>
              <a:rPr lang="en-US" sz="2800" dirty="0" smtClean="0"/>
              <a:t>Revised Forms: </a:t>
            </a:r>
          </a:p>
          <a:p>
            <a:r>
              <a:rPr lang="en-US" dirty="0" smtClean="0"/>
              <a:t>	(for Non-Gov’t Applicants only)</a:t>
            </a:r>
          </a:p>
          <a:p>
            <a:pPr marL="914400" lvl="1" indent="-457200" algn="l">
              <a:buFont typeface="Arial" panose="020B0604020202020204" pitchFamily="34" charset="0"/>
              <a:buChar char="•"/>
            </a:pPr>
            <a:r>
              <a:rPr lang="en-US" sz="2400" dirty="0" smtClean="0">
                <a:solidFill>
                  <a:schemeClr val="tx2"/>
                </a:solidFill>
              </a:rPr>
              <a:t>Main Application Form </a:t>
            </a:r>
          </a:p>
          <a:p>
            <a:pPr marL="914400" lvl="1" indent="-457200" algn="l">
              <a:buFont typeface="Arial" panose="020B0604020202020204" pitchFamily="34" charset="0"/>
              <a:buChar char="•"/>
            </a:pPr>
            <a:r>
              <a:rPr lang="en-US" sz="2400" dirty="0" smtClean="0">
                <a:solidFill>
                  <a:schemeClr val="tx2"/>
                </a:solidFill>
              </a:rPr>
              <a:t>Data Use Agreement (coming soon)</a:t>
            </a:r>
          </a:p>
          <a:p>
            <a:pPr marL="1371600" lvl="2" indent="-457200" algn="l">
              <a:buFont typeface="Courier New" panose="02070309020205020404" pitchFamily="49" charset="0"/>
              <a:buChar char="o"/>
            </a:pPr>
            <a:r>
              <a:rPr lang="en-US" sz="2000" dirty="0" smtClean="0">
                <a:solidFill>
                  <a:schemeClr val="tx2"/>
                </a:solidFill>
              </a:rPr>
              <a:t>Separate DUA’s for Level 1 and Level 2+ requests</a:t>
            </a:r>
          </a:p>
          <a:p>
            <a:pPr marL="457200" indent="-457200">
              <a:buFont typeface="Arial" panose="020B0604020202020204" pitchFamily="34" charset="0"/>
              <a:buChar char="•"/>
            </a:pPr>
            <a:r>
              <a:rPr lang="en-US" sz="2800" dirty="0" smtClean="0">
                <a:solidFill>
                  <a:schemeClr val="tx2"/>
                </a:solidFill>
              </a:rPr>
              <a:t>New Form:</a:t>
            </a:r>
          </a:p>
          <a:p>
            <a:pPr marL="914400" lvl="1" indent="-457200" algn="l">
              <a:buFont typeface="Arial" panose="020B0604020202020204" pitchFamily="34" charset="0"/>
              <a:buChar char="•"/>
            </a:pPr>
            <a:r>
              <a:rPr lang="en-US" sz="2400" dirty="0" smtClean="0">
                <a:solidFill>
                  <a:schemeClr val="tx2"/>
                </a:solidFill>
              </a:rPr>
              <a:t>Data Management Plan</a:t>
            </a:r>
          </a:p>
        </p:txBody>
      </p:sp>
    </p:spTree>
    <p:extLst>
      <p:ext uri="{BB962C8B-B14F-4D97-AF65-F5344CB8AC3E}">
        <p14:creationId xmlns:p14="http://schemas.microsoft.com/office/powerpoint/2010/main" val="3084576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solidFill>
                  <a:schemeClr val="tx2"/>
                </a:solidFill>
                <a:latin typeface="Arial" panose="020B0604020202020204" pitchFamily="34" charset="0"/>
                <a:cs typeface="Arial" panose="020B0604020202020204" pitchFamily="34" charset="0"/>
              </a:rPr>
              <a:t>Questions?</a:t>
            </a:r>
            <a:endParaRPr lang="en-US" sz="5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1471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Common Application Questions</a:t>
            </a:r>
            <a:endParaRPr lang="en-US" sz="3200" dirty="0"/>
          </a:p>
        </p:txBody>
      </p:sp>
      <p:sp>
        <p:nvSpPr>
          <p:cNvPr id="3" name="Subtitle 2"/>
          <p:cNvSpPr>
            <a:spLocks noGrp="1"/>
          </p:cNvSpPr>
          <p:nvPr>
            <p:ph type="subTitle" idx="1"/>
          </p:nvPr>
        </p:nvSpPr>
        <p:spPr/>
        <p:txBody>
          <a:bodyPr>
            <a:normAutofit/>
          </a:bodyPr>
          <a:lstStyle/>
          <a:p>
            <a:r>
              <a:rPr lang="en-US" sz="2400" u="sng" dirty="0" smtClean="0"/>
              <a:t>QUESTION</a:t>
            </a:r>
          </a:p>
          <a:p>
            <a:pPr marL="342900" indent="-342900">
              <a:buFont typeface="Arial" panose="020B0604020202020204" pitchFamily="34" charset="0"/>
              <a:buChar char="•"/>
            </a:pPr>
            <a:r>
              <a:rPr lang="en-US" sz="2400" dirty="0" smtClean="0"/>
              <a:t>If I received a previous APCD Release, how do I apply for Release 3.0?</a:t>
            </a:r>
            <a:endParaRPr lang="en-US" sz="2400" dirty="0"/>
          </a:p>
          <a:p>
            <a:r>
              <a:rPr lang="en-US" sz="2400" u="sng" dirty="0" smtClean="0"/>
              <a:t>ANSWER</a:t>
            </a:r>
          </a:p>
          <a:p>
            <a:pPr marL="342900" indent="-342900">
              <a:buFont typeface="Arial" panose="020B0604020202020204" pitchFamily="34" charset="0"/>
              <a:buChar char="•"/>
            </a:pPr>
            <a:r>
              <a:rPr lang="en-US" sz="2400" dirty="0" smtClean="0"/>
              <a:t>You must fill out a new application and data specification worksheet (some answers may be cut and pasted from the old form), complete the new data management plan, re-sign all documents, and create a new IRBNet project.</a:t>
            </a:r>
            <a:endParaRPr lang="en-US" sz="2400" dirty="0"/>
          </a:p>
        </p:txBody>
      </p:sp>
    </p:spTree>
    <p:extLst>
      <p:ext uri="{BB962C8B-B14F-4D97-AF65-F5344CB8AC3E}">
        <p14:creationId xmlns:p14="http://schemas.microsoft.com/office/powerpoint/2010/main" val="797857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Common Application Questions</a:t>
            </a:r>
            <a:endParaRPr lang="en-US" sz="3200" dirty="0"/>
          </a:p>
        </p:txBody>
      </p:sp>
      <p:sp>
        <p:nvSpPr>
          <p:cNvPr id="3" name="Subtitle 2"/>
          <p:cNvSpPr>
            <a:spLocks noGrp="1"/>
          </p:cNvSpPr>
          <p:nvPr>
            <p:ph type="subTitle" idx="1"/>
          </p:nvPr>
        </p:nvSpPr>
        <p:spPr/>
        <p:txBody>
          <a:bodyPr>
            <a:normAutofit/>
          </a:bodyPr>
          <a:lstStyle/>
          <a:p>
            <a:r>
              <a:rPr lang="en-US" sz="2400" u="sng" dirty="0" smtClean="0"/>
              <a:t>QUESTION</a:t>
            </a:r>
          </a:p>
          <a:p>
            <a:pPr marL="342900" indent="-342900">
              <a:buFont typeface="Arial" panose="020B0604020202020204" pitchFamily="34" charset="0"/>
              <a:buChar char="•"/>
            </a:pPr>
            <a:r>
              <a:rPr lang="en-US" sz="2400" dirty="0" smtClean="0"/>
              <a:t>Do I still receive a 50% discount if I’m requesting new Release 3.0 elements?</a:t>
            </a:r>
            <a:endParaRPr lang="en-US" sz="2400" dirty="0"/>
          </a:p>
          <a:p>
            <a:r>
              <a:rPr lang="en-US" sz="2400" u="sng" dirty="0" smtClean="0"/>
              <a:t>ANSWER</a:t>
            </a:r>
          </a:p>
          <a:p>
            <a:pPr marL="342900" indent="-342900">
              <a:buFont typeface="Arial" panose="020B0604020202020204" pitchFamily="34" charset="0"/>
              <a:buChar char="•"/>
            </a:pPr>
            <a:r>
              <a:rPr lang="en-US" sz="2400" dirty="0" smtClean="0"/>
              <a:t>Requesting </a:t>
            </a:r>
            <a:r>
              <a:rPr lang="en-US" sz="2400" dirty="0"/>
              <a:t>n</a:t>
            </a:r>
            <a:r>
              <a:rPr lang="en-US" sz="2400" dirty="0" smtClean="0"/>
              <a:t>ew elements (elements that were not available in previous Releases) will not disqualify an applicant from receiving a 50% discount.</a:t>
            </a:r>
            <a:endParaRPr lang="en-US" sz="2400" dirty="0"/>
          </a:p>
        </p:txBody>
      </p:sp>
    </p:spTree>
    <p:extLst>
      <p:ext uri="{BB962C8B-B14F-4D97-AF65-F5344CB8AC3E}">
        <p14:creationId xmlns:p14="http://schemas.microsoft.com/office/powerpoint/2010/main" val="1619212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7103</TotalTime>
  <Words>664</Words>
  <Application>Microsoft Office PowerPoint</Application>
  <PresentationFormat>On-screen Show (4:3)</PresentationFormat>
  <Paragraphs>108</Paragraphs>
  <Slides>14</Slides>
  <Notes>14</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content option A</vt:lpstr>
      <vt:lpstr>HIT January 2014</vt:lpstr>
      <vt:lpstr>Office Theme</vt:lpstr>
      <vt:lpstr>Monthly MA APCD / Case Mix User Workgroup Webinar</vt:lpstr>
      <vt:lpstr>Agenda</vt:lpstr>
      <vt:lpstr>MA APCD Release 3.0  Now accepting applications!</vt:lpstr>
      <vt:lpstr>What’s in the Application Package?</vt:lpstr>
      <vt:lpstr>MA APCD Release 3.0 New/Revised Forms</vt:lpstr>
      <vt:lpstr>Case Mix New/Revised Forms</vt:lpstr>
      <vt:lpstr>Questions?</vt:lpstr>
      <vt:lpstr>Common Application Questions</vt:lpstr>
      <vt:lpstr>Common Application Questions</vt:lpstr>
      <vt:lpstr> How Do I Determine which Claims are for Medical Service Provided in the Emergency Department?</vt:lpstr>
      <vt:lpstr>How Do I Determine which Claims are for Medical Service Provided in the Emergency Department? (continued)</vt:lpstr>
      <vt:lpstr>User Question: Allowed Amount</vt:lpstr>
      <vt:lpstr>Upcoming Schedule</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sysadmin</cp:lastModifiedBy>
  <cp:revision>207</cp:revision>
  <cp:lastPrinted>2015-02-24T19:24:18Z</cp:lastPrinted>
  <dcterms:created xsi:type="dcterms:W3CDTF">2014-04-22T00:14:56Z</dcterms:created>
  <dcterms:modified xsi:type="dcterms:W3CDTF">2015-02-24T20:54:44Z</dcterms:modified>
</cp:coreProperties>
</file>