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 id="2147483693" r:id="rId2"/>
  </p:sldMasterIdLst>
  <p:notesMasterIdLst>
    <p:notesMasterId r:id="rId20"/>
  </p:notesMasterIdLst>
  <p:handoutMasterIdLst>
    <p:handoutMasterId r:id="rId21"/>
  </p:handoutMasterIdLst>
  <p:sldIdLst>
    <p:sldId id="317" r:id="rId3"/>
    <p:sldId id="264" r:id="rId4"/>
    <p:sldId id="371" r:id="rId5"/>
    <p:sldId id="426" r:id="rId6"/>
    <p:sldId id="423" r:id="rId7"/>
    <p:sldId id="424" r:id="rId8"/>
    <p:sldId id="435" r:id="rId9"/>
    <p:sldId id="425" r:id="rId10"/>
    <p:sldId id="433" r:id="rId11"/>
    <p:sldId id="434" r:id="rId12"/>
    <p:sldId id="427" r:id="rId13"/>
    <p:sldId id="422" r:id="rId14"/>
    <p:sldId id="428" r:id="rId15"/>
    <p:sldId id="429" r:id="rId16"/>
    <p:sldId id="430" r:id="rId17"/>
    <p:sldId id="431" r:id="rId18"/>
    <p:sldId id="296" r:id="rId19"/>
  </p:sldIdLst>
  <p:sldSz cx="9144000" cy="6858000" type="screen4x3"/>
  <p:notesSz cx="7010400" cy="9296400"/>
  <p:defaultTextStyle>
    <a:defPPr>
      <a:defRPr lang="en-US"/>
    </a:defPPr>
    <a:lvl1pPr algn="l" defTabSz="457200" rtl="0" fontAlgn="base">
      <a:spcBef>
        <a:spcPct val="0"/>
      </a:spcBef>
      <a:spcAft>
        <a:spcPct val="0"/>
      </a:spcAft>
      <a:defRPr kern="1200">
        <a:solidFill>
          <a:schemeClr val="tx1"/>
        </a:solidFill>
        <a:latin typeface="Calibri" charset="0"/>
        <a:ea typeface="ＭＳ Ｐゴシック" charset="0"/>
        <a:cs typeface="ＭＳ Ｐゴシック" charset="0"/>
      </a:defRPr>
    </a:lvl1pPr>
    <a:lvl2pPr marL="457200" algn="l" defTabSz="457200" rtl="0" fontAlgn="base">
      <a:spcBef>
        <a:spcPct val="0"/>
      </a:spcBef>
      <a:spcAft>
        <a:spcPct val="0"/>
      </a:spcAft>
      <a:defRPr kern="1200">
        <a:solidFill>
          <a:schemeClr val="tx1"/>
        </a:solidFill>
        <a:latin typeface="Calibri" charset="0"/>
        <a:ea typeface="ＭＳ Ｐゴシック" charset="0"/>
        <a:cs typeface="ＭＳ Ｐゴシック" charset="0"/>
      </a:defRPr>
    </a:lvl2pPr>
    <a:lvl3pPr marL="914400" algn="l" defTabSz="457200" rtl="0" fontAlgn="base">
      <a:spcBef>
        <a:spcPct val="0"/>
      </a:spcBef>
      <a:spcAft>
        <a:spcPct val="0"/>
      </a:spcAft>
      <a:defRPr kern="1200">
        <a:solidFill>
          <a:schemeClr val="tx1"/>
        </a:solidFill>
        <a:latin typeface="Calibri" charset="0"/>
        <a:ea typeface="ＭＳ Ｐゴシック" charset="0"/>
        <a:cs typeface="ＭＳ Ｐゴシック" charset="0"/>
      </a:defRPr>
    </a:lvl3pPr>
    <a:lvl4pPr marL="1371600" algn="l" defTabSz="457200" rtl="0" fontAlgn="base">
      <a:spcBef>
        <a:spcPct val="0"/>
      </a:spcBef>
      <a:spcAft>
        <a:spcPct val="0"/>
      </a:spcAft>
      <a:defRPr kern="1200">
        <a:solidFill>
          <a:schemeClr val="tx1"/>
        </a:solidFill>
        <a:latin typeface="Calibri" charset="0"/>
        <a:ea typeface="ＭＳ Ｐゴシック" charset="0"/>
        <a:cs typeface="ＭＳ Ｐゴシック" charset="0"/>
      </a:defRPr>
    </a:lvl4pPr>
    <a:lvl5pPr marL="1828800" algn="l" defTabSz="457200" rtl="0" fontAlgn="base">
      <a:spcBef>
        <a:spcPct val="0"/>
      </a:spcBef>
      <a:spcAft>
        <a:spcPct val="0"/>
      </a:spcAft>
      <a:defRPr kern="1200">
        <a:solidFill>
          <a:schemeClr val="tx1"/>
        </a:solidFill>
        <a:latin typeface="Calibri" charset="0"/>
        <a:ea typeface="ＭＳ Ｐゴシック" charset="0"/>
        <a:cs typeface="ＭＳ Ｐゴシック" charset="0"/>
      </a:defRPr>
    </a:lvl5pPr>
    <a:lvl6pPr marL="2286000" algn="l" defTabSz="457200" rtl="0" eaLnBrk="1" latinLnBrk="0" hangingPunct="1">
      <a:defRPr kern="1200">
        <a:solidFill>
          <a:schemeClr val="tx1"/>
        </a:solidFill>
        <a:latin typeface="Calibri" charset="0"/>
        <a:ea typeface="ＭＳ Ｐゴシック" charset="0"/>
        <a:cs typeface="ＭＳ Ｐゴシック" charset="0"/>
      </a:defRPr>
    </a:lvl6pPr>
    <a:lvl7pPr marL="2743200" algn="l" defTabSz="457200" rtl="0" eaLnBrk="1" latinLnBrk="0" hangingPunct="1">
      <a:defRPr kern="1200">
        <a:solidFill>
          <a:schemeClr val="tx1"/>
        </a:solidFill>
        <a:latin typeface="Calibri" charset="0"/>
        <a:ea typeface="ＭＳ Ｐゴシック" charset="0"/>
        <a:cs typeface="ＭＳ Ｐゴシック" charset="0"/>
      </a:defRPr>
    </a:lvl7pPr>
    <a:lvl8pPr marL="3200400" algn="l" defTabSz="457200" rtl="0" eaLnBrk="1" latinLnBrk="0" hangingPunct="1">
      <a:defRPr kern="1200">
        <a:solidFill>
          <a:schemeClr val="tx1"/>
        </a:solidFill>
        <a:latin typeface="Calibri" charset="0"/>
        <a:ea typeface="ＭＳ Ｐゴシック" charset="0"/>
        <a:cs typeface="ＭＳ Ｐゴシック" charset="0"/>
      </a:defRPr>
    </a:lvl8pPr>
    <a:lvl9pPr marL="3657600" algn="l" defTabSz="457200" rtl="0" eaLnBrk="1" latinLnBrk="0" hangingPunct="1">
      <a:defRPr kern="1200">
        <a:solidFill>
          <a:schemeClr val="tx1"/>
        </a:solidFill>
        <a:latin typeface="Calibri" charset="0"/>
        <a:ea typeface="ＭＳ Ｐゴシック" charset="0"/>
        <a:cs typeface="ＭＳ Ｐゴシック" charset="0"/>
      </a:defRPr>
    </a:lvl9pPr>
  </p:defaultTextStyle>
  <p:extLst>
    <p:ext uri="{EFAFB233-063F-42B5-8137-9DF3F51BA10A}">
      <p15:sldGuideLst xmlns:p15="http://schemas.microsoft.com/office/powerpoint/2012/main" xmlns="">
        <p15:guide id="1" orient="horz" pos="973">
          <p15:clr>
            <a:srgbClr val="A4A3A4"/>
          </p15:clr>
        </p15:guide>
        <p15:guide id="2" pos="1188">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Kramer, Marilyn" initials="KM" lastIdx="9" clrIdx="0">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436E"/>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465" autoAdjust="0"/>
    <p:restoredTop sz="94703" autoAdjust="0"/>
  </p:normalViewPr>
  <p:slideViewPr>
    <p:cSldViewPr snapToGrid="0" snapToObjects="1" showGuides="1">
      <p:cViewPr>
        <p:scale>
          <a:sx n="150" d="100"/>
          <a:sy n="150" d="100"/>
        </p:scale>
        <p:origin x="-3864" y="-1048"/>
      </p:cViewPr>
      <p:guideLst>
        <p:guide orient="horz" pos="973"/>
        <p:guide pos="1188"/>
      </p:guideLst>
    </p:cSldViewPr>
  </p:slideViewPr>
  <p:outlineViewPr>
    <p:cViewPr>
      <p:scale>
        <a:sx n="33" d="100"/>
        <a:sy n="33" d="100"/>
      </p:scale>
      <p:origin x="0" y="440"/>
    </p:cViewPr>
  </p:outlineViewPr>
  <p:notesTextViewPr>
    <p:cViewPr>
      <p:scale>
        <a:sx n="100" d="100"/>
        <a:sy n="100" d="100"/>
      </p:scale>
      <p:origin x="0" y="0"/>
    </p:cViewPr>
  </p:notesTextViewPr>
  <p:sorterViewPr>
    <p:cViewPr>
      <p:scale>
        <a:sx n="150" d="100"/>
        <a:sy n="150" d="100"/>
      </p:scale>
      <p:origin x="0" y="1838"/>
    </p:cViewPr>
  </p:sorter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20" Type="http://schemas.openxmlformats.org/officeDocument/2006/relationships/notesMaster" Target="notesMasters/notesMaster1.xml"/><Relationship Id="rId21" Type="http://schemas.openxmlformats.org/officeDocument/2006/relationships/handoutMaster" Target="handoutMasters/handoutMaster1.xml"/><Relationship Id="rId22" Type="http://schemas.openxmlformats.org/officeDocument/2006/relationships/printerSettings" Target="printerSettings/printerSettings1.bin"/><Relationship Id="rId23" Type="http://schemas.openxmlformats.org/officeDocument/2006/relationships/commentAuthors" Target="commentAuthors.xml"/><Relationship Id="rId24" Type="http://schemas.openxmlformats.org/officeDocument/2006/relationships/presProps" Target="presProps.xml"/><Relationship Id="rId25" Type="http://schemas.openxmlformats.org/officeDocument/2006/relationships/viewProps" Target="viewProps.xml"/><Relationship Id="rId26" Type="http://schemas.openxmlformats.org/officeDocument/2006/relationships/theme" Target="theme/theme1.xml"/><Relationship Id="rId27" Type="http://schemas.openxmlformats.org/officeDocument/2006/relationships/tableStyles" Target="tableStyles.xml"/><Relationship Id="rId10" Type="http://schemas.openxmlformats.org/officeDocument/2006/relationships/slide" Target="slides/slide8.xml"/><Relationship Id="rId11" Type="http://schemas.openxmlformats.org/officeDocument/2006/relationships/slide" Target="slides/slide9.xml"/><Relationship Id="rId12" Type="http://schemas.openxmlformats.org/officeDocument/2006/relationships/slide" Target="slides/slide10.xml"/><Relationship Id="rId13" Type="http://schemas.openxmlformats.org/officeDocument/2006/relationships/slide" Target="slides/slide11.xml"/><Relationship Id="rId14" Type="http://schemas.openxmlformats.org/officeDocument/2006/relationships/slide" Target="slides/slide12.xml"/><Relationship Id="rId15" Type="http://schemas.openxmlformats.org/officeDocument/2006/relationships/slide" Target="slides/slide13.xml"/><Relationship Id="rId16" Type="http://schemas.openxmlformats.org/officeDocument/2006/relationships/slide" Target="slides/slide14.xml"/><Relationship Id="rId17" Type="http://schemas.openxmlformats.org/officeDocument/2006/relationships/slide" Target="slides/slide15.xml"/><Relationship Id="rId18" Type="http://schemas.openxmlformats.org/officeDocument/2006/relationships/slide" Target="slides/slide16.xml"/><Relationship Id="rId19" Type="http://schemas.openxmlformats.org/officeDocument/2006/relationships/slide" Target="slides/slide17.xml"/><Relationship Id="rId1" Type="http://schemas.openxmlformats.org/officeDocument/2006/relationships/slideMaster" Target="slideMasters/slideMaster1.xml"/><Relationship Id="rId2" Type="http://schemas.openxmlformats.org/officeDocument/2006/relationships/slideMaster" Target="slideMasters/slideMaster2.xml"/><Relationship Id="rId3" Type="http://schemas.openxmlformats.org/officeDocument/2006/relationships/slide" Target="slides/slide1.xml"/><Relationship Id="rId4" Type="http://schemas.openxmlformats.org/officeDocument/2006/relationships/slide" Target="slides/slide2.xml"/><Relationship Id="rId5" Type="http://schemas.openxmlformats.org/officeDocument/2006/relationships/slide" Target="slides/slide3.xml"/><Relationship Id="rId6" Type="http://schemas.openxmlformats.org/officeDocument/2006/relationships/slide" Target="slides/slide4.xml"/><Relationship Id="rId7" Type="http://schemas.openxmlformats.org/officeDocument/2006/relationships/slide" Target="slides/slide5.xml"/><Relationship Id="rId8" Type="http://schemas.openxmlformats.org/officeDocument/2006/relationships/slide" Target="slides/slide6.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037840" cy="464980"/>
          </a:xfrm>
          <a:prstGeom prst="rect">
            <a:avLst/>
          </a:prstGeom>
        </p:spPr>
        <p:txBody>
          <a:bodyPr vert="horz" lIns="92647" tIns="46324" rIns="92647" bIns="46324" rtlCol="0"/>
          <a:lstStyle>
            <a:lvl1pPr algn="l">
              <a:defRPr sz="1200"/>
            </a:lvl1pPr>
          </a:lstStyle>
          <a:p>
            <a:endParaRPr lang="en-US"/>
          </a:p>
        </p:txBody>
      </p:sp>
      <p:sp>
        <p:nvSpPr>
          <p:cNvPr id="3" name="Date Placeholder 2"/>
          <p:cNvSpPr>
            <a:spLocks noGrp="1"/>
          </p:cNvSpPr>
          <p:nvPr>
            <p:ph type="dt" sz="quarter" idx="1"/>
          </p:nvPr>
        </p:nvSpPr>
        <p:spPr>
          <a:xfrm>
            <a:off x="3970938" y="1"/>
            <a:ext cx="3037840" cy="464980"/>
          </a:xfrm>
          <a:prstGeom prst="rect">
            <a:avLst/>
          </a:prstGeom>
        </p:spPr>
        <p:txBody>
          <a:bodyPr vert="horz" lIns="92647" tIns="46324" rIns="92647" bIns="46324" rtlCol="0"/>
          <a:lstStyle>
            <a:lvl1pPr algn="r">
              <a:defRPr sz="1200"/>
            </a:lvl1pPr>
          </a:lstStyle>
          <a:p>
            <a:fld id="{68947E9A-3C6F-41DD-BBC5-2694D84AAA9E}" type="datetimeFigureOut">
              <a:rPr lang="en-US" smtClean="0"/>
              <a:t>3/24/15</a:t>
            </a:fld>
            <a:endParaRPr lang="en-US"/>
          </a:p>
        </p:txBody>
      </p:sp>
      <p:sp>
        <p:nvSpPr>
          <p:cNvPr id="4" name="Footer Placeholder 3"/>
          <p:cNvSpPr>
            <a:spLocks noGrp="1"/>
          </p:cNvSpPr>
          <p:nvPr>
            <p:ph type="ftr" sz="quarter" idx="2"/>
          </p:nvPr>
        </p:nvSpPr>
        <p:spPr>
          <a:xfrm>
            <a:off x="0" y="8829823"/>
            <a:ext cx="3037840" cy="464980"/>
          </a:xfrm>
          <a:prstGeom prst="rect">
            <a:avLst/>
          </a:prstGeom>
        </p:spPr>
        <p:txBody>
          <a:bodyPr vert="horz" lIns="92647" tIns="46324" rIns="92647" bIns="46324"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823"/>
            <a:ext cx="3037840" cy="464980"/>
          </a:xfrm>
          <a:prstGeom prst="rect">
            <a:avLst/>
          </a:prstGeom>
        </p:spPr>
        <p:txBody>
          <a:bodyPr vert="horz" lIns="92647" tIns="46324" rIns="92647" bIns="46324" rtlCol="0" anchor="b"/>
          <a:lstStyle>
            <a:lvl1pPr algn="r">
              <a:defRPr sz="1200"/>
            </a:lvl1pPr>
          </a:lstStyle>
          <a:p>
            <a:fld id="{85CE1E24-110A-4009-8ADF-6D5C1F3C4D72}" type="slidenum">
              <a:rPr lang="en-US" smtClean="0"/>
              <a:t>‹#›</a:t>
            </a:fld>
            <a:endParaRPr lang="en-US"/>
          </a:p>
        </p:txBody>
      </p:sp>
    </p:spTree>
    <p:extLst>
      <p:ext uri="{BB962C8B-B14F-4D97-AF65-F5344CB8AC3E}">
        <p14:creationId xmlns:p14="http://schemas.microsoft.com/office/powerpoint/2010/main" val="65879652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0" tIns="46586" rIns="93170" bIns="46586"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0" tIns="46586" rIns="93170" bIns="46586" rtlCol="0"/>
          <a:lstStyle>
            <a:lvl1pPr algn="r">
              <a:defRPr sz="1200"/>
            </a:lvl1pPr>
          </a:lstStyle>
          <a:p>
            <a:fld id="{2EB98B30-1BD2-4536-9459-AC41928C2B41}" type="datetimeFigureOut">
              <a:rPr lang="en-US" smtClean="0"/>
              <a:pPr/>
              <a:t>3/24/15</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0" tIns="46586" rIns="93170" bIns="46586" rtlCol="0" anchor="ctr"/>
          <a:lstStyle/>
          <a:p>
            <a:endParaRPr lang="en-US"/>
          </a:p>
        </p:txBody>
      </p:sp>
      <p:sp>
        <p:nvSpPr>
          <p:cNvPr id="5" name="Notes Placeholder 4"/>
          <p:cNvSpPr>
            <a:spLocks noGrp="1"/>
          </p:cNvSpPr>
          <p:nvPr>
            <p:ph type="body" sz="quarter" idx="3"/>
          </p:nvPr>
        </p:nvSpPr>
        <p:spPr>
          <a:xfrm>
            <a:off x="701040" y="4415791"/>
            <a:ext cx="5608320" cy="4183380"/>
          </a:xfrm>
          <a:prstGeom prst="rect">
            <a:avLst/>
          </a:prstGeom>
        </p:spPr>
        <p:txBody>
          <a:bodyPr vert="horz" lIns="93170" tIns="46586" rIns="93170" bIns="46586"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0" tIns="46586" rIns="93170" bIns="46586"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0" tIns="46586" rIns="93170" bIns="46586" rtlCol="0" anchor="b"/>
          <a:lstStyle>
            <a:lvl1pPr algn="r">
              <a:defRPr sz="1200"/>
            </a:lvl1pPr>
          </a:lstStyle>
          <a:p>
            <a:fld id="{8904872D-EBD7-405C-8347-3ECF78F40970}" type="slidenum">
              <a:rPr lang="en-US" smtClean="0"/>
              <a:pPr/>
              <a:t>‹#›</a:t>
            </a:fld>
            <a:endParaRPr lang="en-US"/>
          </a:p>
        </p:txBody>
      </p:sp>
    </p:spTree>
    <p:extLst>
      <p:ext uri="{BB962C8B-B14F-4D97-AF65-F5344CB8AC3E}">
        <p14:creationId xmlns:p14="http://schemas.microsoft.com/office/powerpoint/2010/main" val="163611587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904872D-EBD7-405C-8347-3ECF78F40970}" type="slidenum">
              <a:rPr lang="en-US" smtClean="0">
                <a:solidFill>
                  <a:prstClr val="black"/>
                </a:solidFill>
              </a:rPr>
              <a:pPr/>
              <a:t>1</a:t>
            </a:fld>
            <a:endParaRPr lang="en-US" dirty="0">
              <a:solidFill>
                <a:prstClr val="black"/>
              </a:solidFill>
            </a:endParaRPr>
          </a:p>
        </p:txBody>
      </p:sp>
    </p:spTree>
    <p:extLst>
      <p:ext uri="{BB962C8B-B14F-4D97-AF65-F5344CB8AC3E}">
        <p14:creationId xmlns:p14="http://schemas.microsoft.com/office/powerpoint/2010/main" val="291811002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904872D-EBD7-405C-8347-3ECF78F40970}" type="slidenum">
              <a:rPr lang="en-US" smtClean="0"/>
              <a:pPr/>
              <a:t>15</a:t>
            </a:fld>
            <a:endParaRPr lang="en-US"/>
          </a:p>
        </p:txBody>
      </p:sp>
    </p:spTree>
    <p:extLst>
      <p:ext uri="{BB962C8B-B14F-4D97-AF65-F5344CB8AC3E}">
        <p14:creationId xmlns:p14="http://schemas.microsoft.com/office/powerpoint/2010/main" val="16299961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904872D-EBD7-405C-8347-3ECF78F40970}" type="slidenum">
              <a:rPr lang="en-US" smtClean="0"/>
              <a:pPr/>
              <a:t>16</a:t>
            </a:fld>
            <a:endParaRPr lang="en-US"/>
          </a:p>
        </p:txBody>
      </p:sp>
    </p:spTree>
    <p:extLst>
      <p:ext uri="{BB962C8B-B14F-4D97-AF65-F5344CB8AC3E}">
        <p14:creationId xmlns:p14="http://schemas.microsoft.com/office/powerpoint/2010/main" val="16299961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904872D-EBD7-405C-8347-3ECF78F40970}" type="slidenum">
              <a:rPr lang="en-US" smtClean="0">
                <a:solidFill>
                  <a:prstClr val="black"/>
                </a:solidFill>
              </a:rPr>
              <a:pPr/>
              <a:t>17</a:t>
            </a:fld>
            <a:endParaRPr lang="en-US">
              <a:solidFill>
                <a:prstClr val="black"/>
              </a:solidFill>
            </a:endParaRPr>
          </a:p>
        </p:txBody>
      </p:sp>
    </p:spTree>
    <p:extLst>
      <p:ext uri="{BB962C8B-B14F-4D97-AF65-F5344CB8AC3E}">
        <p14:creationId xmlns:p14="http://schemas.microsoft.com/office/powerpoint/2010/main" val="383058932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904872D-EBD7-405C-8347-3ECF78F40970}" type="slidenum">
              <a:rPr lang="en-US" smtClean="0"/>
              <a:pPr/>
              <a:t>2</a:t>
            </a:fld>
            <a:endParaRPr lang="en-US" dirty="0"/>
          </a:p>
        </p:txBody>
      </p:sp>
    </p:spTree>
    <p:extLst>
      <p:ext uri="{BB962C8B-B14F-4D97-AF65-F5344CB8AC3E}">
        <p14:creationId xmlns:p14="http://schemas.microsoft.com/office/powerpoint/2010/main" val="288292080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904872D-EBD7-405C-8347-3ECF78F40970}" type="slidenum">
              <a:rPr lang="en-US" smtClean="0"/>
              <a:pPr/>
              <a:t>3</a:t>
            </a:fld>
            <a:endParaRPr lang="en-US"/>
          </a:p>
        </p:txBody>
      </p:sp>
    </p:spTree>
    <p:extLst>
      <p:ext uri="{BB962C8B-B14F-4D97-AF65-F5344CB8AC3E}">
        <p14:creationId xmlns:p14="http://schemas.microsoft.com/office/powerpoint/2010/main" val="377508691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904872D-EBD7-405C-8347-3ECF78F40970}" type="slidenum">
              <a:rPr lang="en-US" smtClean="0"/>
              <a:pPr/>
              <a:t>4</a:t>
            </a:fld>
            <a:endParaRPr lang="en-US"/>
          </a:p>
        </p:txBody>
      </p:sp>
    </p:spTree>
    <p:extLst>
      <p:ext uri="{BB962C8B-B14F-4D97-AF65-F5344CB8AC3E}">
        <p14:creationId xmlns:p14="http://schemas.microsoft.com/office/powerpoint/2010/main" val="377508691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904872D-EBD7-405C-8347-3ECF78F40970}" type="slidenum">
              <a:rPr lang="en-US" smtClean="0"/>
              <a:pPr/>
              <a:t>5</a:t>
            </a:fld>
            <a:endParaRPr lang="en-US"/>
          </a:p>
        </p:txBody>
      </p:sp>
    </p:spTree>
    <p:extLst>
      <p:ext uri="{BB962C8B-B14F-4D97-AF65-F5344CB8AC3E}">
        <p14:creationId xmlns:p14="http://schemas.microsoft.com/office/powerpoint/2010/main" val="263138070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904872D-EBD7-405C-8347-3ECF78F40970}" type="slidenum">
              <a:rPr lang="en-US" smtClean="0"/>
              <a:pPr/>
              <a:t>6</a:t>
            </a:fld>
            <a:endParaRPr lang="en-US"/>
          </a:p>
        </p:txBody>
      </p:sp>
    </p:spTree>
    <p:extLst>
      <p:ext uri="{BB962C8B-B14F-4D97-AF65-F5344CB8AC3E}">
        <p14:creationId xmlns:p14="http://schemas.microsoft.com/office/powerpoint/2010/main" val="263138070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904872D-EBD7-405C-8347-3ECF78F40970}" type="slidenum">
              <a:rPr lang="en-US" smtClean="0"/>
              <a:pPr/>
              <a:t>12</a:t>
            </a:fld>
            <a:endParaRPr lang="en-US"/>
          </a:p>
        </p:txBody>
      </p:sp>
    </p:spTree>
    <p:extLst>
      <p:ext uri="{BB962C8B-B14F-4D97-AF65-F5344CB8AC3E}">
        <p14:creationId xmlns:p14="http://schemas.microsoft.com/office/powerpoint/2010/main" val="16299961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904872D-EBD7-405C-8347-3ECF78F40970}" type="slidenum">
              <a:rPr lang="en-US" smtClean="0"/>
              <a:pPr/>
              <a:t>13</a:t>
            </a:fld>
            <a:endParaRPr lang="en-US"/>
          </a:p>
        </p:txBody>
      </p:sp>
    </p:spTree>
    <p:extLst>
      <p:ext uri="{BB962C8B-B14F-4D97-AF65-F5344CB8AC3E}">
        <p14:creationId xmlns:p14="http://schemas.microsoft.com/office/powerpoint/2010/main" val="16299961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904872D-EBD7-405C-8347-3ECF78F40970}" type="slidenum">
              <a:rPr lang="en-US" smtClean="0"/>
              <a:pPr/>
              <a:t>14</a:t>
            </a:fld>
            <a:endParaRPr lang="en-US"/>
          </a:p>
        </p:txBody>
      </p:sp>
    </p:spTree>
    <p:extLst>
      <p:ext uri="{BB962C8B-B14F-4D97-AF65-F5344CB8AC3E}">
        <p14:creationId xmlns:p14="http://schemas.microsoft.com/office/powerpoint/2010/main" val="16299961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ontent text A">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04638" y="1195700"/>
            <a:ext cx="8147660" cy="455459"/>
          </a:xfrm>
          <a:prstGeom prst="rect">
            <a:avLst/>
          </a:prstGeom>
        </p:spPr>
        <p:txBody>
          <a:bodyPr rtlCol="0">
            <a:normAutofit/>
          </a:bodyPr>
          <a:lstStyle/>
          <a:p>
            <a:r>
              <a:rPr lang="en-US" dirty="0" smtClean="0"/>
              <a:t>Click to edit Master title style</a:t>
            </a:r>
            <a:endParaRPr lang="en-US" dirty="0"/>
          </a:p>
        </p:txBody>
      </p:sp>
      <p:sp>
        <p:nvSpPr>
          <p:cNvPr id="5" name="Text Placeholder 4"/>
          <p:cNvSpPr>
            <a:spLocks noGrp="1"/>
          </p:cNvSpPr>
          <p:nvPr>
            <p:ph type="body" sz="quarter" idx="11"/>
          </p:nvPr>
        </p:nvSpPr>
        <p:spPr>
          <a:xfrm>
            <a:off x="704638" y="1900590"/>
            <a:ext cx="7611814" cy="2687792"/>
          </a:xfrm>
        </p:spPr>
        <p:txBody>
          <a:bodyPr/>
          <a:lstStyle>
            <a:lvl2pPr>
              <a:defRPr>
                <a:latin typeface="Arial"/>
                <a:cs typeface="Arial"/>
              </a:defRPr>
            </a:lvl2pPr>
          </a:lstStyle>
          <a:p>
            <a:pPr lvl="0"/>
            <a:r>
              <a:rPr lang="en-US" dirty="0" smtClean="0"/>
              <a:t>Click to edit Master text styles</a:t>
            </a:r>
          </a:p>
          <a:p>
            <a:pPr lvl="1"/>
            <a:r>
              <a:rPr lang="en-US" dirty="0" smtClean="0"/>
              <a:t>Bullet</a:t>
            </a:r>
          </a:p>
        </p:txBody>
      </p:sp>
      <p:sp>
        <p:nvSpPr>
          <p:cNvPr id="4" name="Footer Placeholder 3"/>
          <p:cNvSpPr>
            <a:spLocks noGrp="1"/>
          </p:cNvSpPr>
          <p:nvPr>
            <p:ph type="ftr" sz="quarter" idx="12"/>
          </p:nvPr>
        </p:nvSpPr>
        <p:spPr/>
        <p:txBody>
          <a:bodyPr/>
          <a:lstStyle>
            <a:lvl1pPr>
              <a:defRPr/>
            </a:lvl1pPr>
          </a:lstStyle>
          <a:p>
            <a:pPr>
              <a:defRPr/>
            </a:pPr>
            <a:r>
              <a:rPr lang="en-US"/>
              <a:t>Title  |  Name, Position Title  |  Date       </a:t>
            </a:r>
            <a:fld id="{2548CC2D-D126-AE45-A823-B3BC8C3553AC}" type="slidenum">
              <a:rPr lang="en-US"/>
              <a:pPr>
                <a:defRPr/>
              </a:pPr>
              <a:t>‹#›</a:t>
            </a:fld>
            <a:endParaRPr lang="en-US"/>
          </a:p>
          <a:p>
            <a:pPr>
              <a:defRPr/>
            </a:pPr>
            <a:endParaRPr lang="en-US"/>
          </a:p>
        </p:txBody>
      </p:sp>
    </p:spTree>
    <p:extLst>
      <p:ext uri="{BB962C8B-B14F-4D97-AF65-F5344CB8AC3E}">
        <p14:creationId xmlns:p14="http://schemas.microsoft.com/office/powerpoint/2010/main" val="9416169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ontent text chart A">
    <p:spTree>
      <p:nvGrpSpPr>
        <p:cNvPr id="1" name=""/>
        <p:cNvGrpSpPr/>
        <p:nvPr/>
      </p:nvGrpSpPr>
      <p:grpSpPr>
        <a:xfrm>
          <a:off x="0" y="0"/>
          <a:ext cx="0" cy="0"/>
          <a:chOff x="0" y="0"/>
          <a:chExt cx="0" cy="0"/>
        </a:xfrm>
      </p:grpSpPr>
      <p:sp>
        <p:nvSpPr>
          <p:cNvPr id="4" name="Title Placeholder 1"/>
          <p:cNvSpPr>
            <a:spLocks noGrp="1"/>
          </p:cNvSpPr>
          <p:nvPr>
            <p:ph type="title"/>
          </p:nvPr>
        </p:nvSpPr>
        <p:spPr>
          <a:xfrm>
            <a:off x="704638" y="1195700"/>
            <a:ext cx="8147660" cy="455459"/>
          </a:xfrm>
          <a:prstGeom prst="rect">
            <a:avLst/>
          </a:prstGeom>
        </p:spPr>
        <p:txBody>
          <a:bodyPr rtlCol="0">
            <a:normAutofit/>
          </a:bodyPr>
          <a:lstStyle/>
          <a:p>
            <a:r>
              <a:rPr lang="en-US" dirty="0" smtClean="0"/>
              <a:t>Click to edit Master title style</a:t>
            </a:r>
            <a:endParaRPr lang="en-US" dirty="0"/>
          </a:p>
        </p:txBody>
      </p:sp>
      <p:sp>
        <p:nvSpPr>
          <p:cNvPr id="5" name="Text Placeholder 4"/>
          <p:cNvSpPr>
            <a:spLocks noGrp="1"/>
          </p:cNvSpPr>
          <p:nvPr>
            <p:ph type="body" sz="quarter" idx="11"/>
          </p:nvPr>
        </p:nvSpPr>
        <p:spPr>
          <a:xfrm>
            <a:off x="704638" y="1866138"/>
            <a:ext cx="7734717" cy="1231023"/>
          </a:xfrm>
        </p:spPr>
        <p:txBody>
          <a:bodyPr/>
          <a:lstStyle/>
          <a:p>
            <a:pPr lvl="0"/>
            <a:r>
              <a:rPr lang="en-US" dirty="0" smtClean="0"/>
              <a:t>Click to edit Master text styles</a:t>
            </a:r>
          </a:p>
          <a:p>
            <a:pPr lvl="1"/>
            <a:r>
              <a:rPr lang="en-US" dirty="0" smtClean="0"/>
              <a:t>Bullet</a:t>
            </a:r>
          </a:p>
        </p:txBody>
      </p:sp>
      <p:sp>
        <p:nvSpPr>
          <p:cNvPr id="9" name="Chart Placeholder 8"/>
          <p:cNvSpPr>
            <a:spLocks noGrp="1"/>
          </p:cNvSpPr>
          <p:nvPr>
            <p:ph type="chart" sz="quarter" idx="12"/>
          </p:nvPr>
        </p:nvSpPr>
        <p:spPr>
          <a:xfrm>
            <a:off x="959155" y="3195638"/>
            <a:ext cx="6915150" cy="2720975"/>
          </a:xfrm>
        </p:spPr>
        <p:txBody>
          <a:bodyPr rtlCol="0">
            <a:normAutofit/>
          </a:bodyPr>
          <a:lstStyle/>
          <a:p>
            <a:pPr lvl="0"/>
            <a:endParaRPr lang="en-US" noProof="0"/>
          </a:p>
        </p:txBody>
      </p:sp>
      <p:sp>
        <p:nvSpPr>
          <p:cNvPr id="6" name="Footer Placeholder 3"/>
          <p:cNvSpPr>
            <a:spLocks noGrp="1"/>
          </p:cNvSpPr>
          <p:nvPr>
            <p:ph type="ftr" sz="quarter" idx="13"/>
          </p:nvPr>
        </p:nvSpPr>
        <p:spPr/>
        <p:txBody>
          <a:bodyPr/>
          <a:lstStyle>
            <a:lvl1pPr>
              <a:defRPr/>
            </a:lvl1pPr>
          </a:lstStyle>
          <a:p>
            <a:pPr>
              <a:defRPr/>
            </a:pPr>
            <a:r>
              <a:rPr lang="en-US"/>
              <a:t>Title  |  Name, Position Title  |  Date       </a:t>
            </a:r>
            <a:fld id="{177842BD-5C13-F640-91D6-10A494791A7D}" type="slidenum">
              <a:rPr lang="en-US"/>
              <a:pPr>
                <a:defRPr/>
              </a:pPr>
              <a:t>‹#›</a:t>
            </a:fld>
            <a:endParaRPr lang="en-US"/>
          </a:p>
          <a:p>
            <a:pPr>
              <a:defRPr/>
            </a:pPr>
            <a:endParaRPr lang="en-US"/>
          </a:p>
        </p:txBody>
      </p:sp>
    </p:spTree>
    <p:extLst>
      <p:ext uri="{BB962C8B-B14F-4D97-AF65-F5344CB8AC3E}">
        <p14:creationId xmlns:p14="http://schemas.microsoft.com/office/powerpoint/2010/main" val="9888163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slide A">
    <p:spTree>
      <p:nvGrpSpPr>
        <p:cNvPr id="1" name=""/>
        <p:cNvGrpSpPr/>
        <p:nvPr/>
      </p:nvGrpSpPr>
      <p:grpSpPr>
        <a:xfrm>
          <a:off x="0" y="0"/>
          <a:ext cx="0" cy="0"/>
          <a:chOff x="0" y="0"/>
          <a:chExt cx="0" cy="0"/>
        </a:xfrm>
      </p:grpSpPr>
      <p:sp>
        <p:nvSpPr>
          <p:cNvPr id="4" name="Title Placeholder 1"/>
          <p:cNvSpPr>
            <a:spLocks noGrp="1"/>
          </p:cNvSpPr>
          <p:nvPr>
            <p:ph type="title"/>
          </p:nvPr>
        </p:nvSpPr>
        <p:spPr>
          <a:xfrm>
            <a:off x="546100" y="2497138"/>
            <a:ext cx="8039100" cy="1143000"/>
          </a:xfrm>
          <a:prstGeom prst="rect">
            <a:avLst/>
          </a:prstGeom>
        </p:spPr>
        <p:txBody>
          <a:bodyPr vert="horz" lIns="91440" tIns="45720" rIns="91440" bIns="45720" rtlCol="0" anchor="ctr">
            <a:noAutofit/>
          </a:bodyPr>
          <a:lstStyle/>
          <a:p>
            <a:r>
              <a:rPr lang="en-US" dirty="0" smtClean="0"/>
              <a:t>Title</a:t>
            </a:r>
            <a:br>
              <a:rPr lang="en-US" dirty="0" smtClean="0"/>
            </a:br>
            <a:r>
              <a:rPr lang="en-US" dirty="0" smtClean="0"/>
              <a:t>Title 2</a:t>
            </a:r>
            <a:br>
              <a:rPr lang="en-US" dirty="0" smtClean="0"/>
            </a:br>
            <a:endParaRPr lang="en-US" dirty="0" smtClean="0"/>
          </a:p>
        </p:txBody>
      </p:sp>
      <p:sp>
        <p:nvSpPr>
          <p:cNvPr id="3" name="Text Placeholder 2"/>
          <p:cNvSpPr>
            <a:spLocks noGrp="1"/>
          </p:cNvSpPr>
          <p:nvPr>
            <p:ph type="body" sz="quarter" idx="10" hasCustomPrompt="1"/>
          </p:nvPr>
        </p:nvSpPr>
        <p:spPr>
          <a:xfrm>
            <a:off x="546100" y="3752850"/>
            <a:ext cx="8221663" cy="1065213"/>
          </a:xfrm>
        </p:spPr>
        <p:txBody>
          <a:bodyPr/>
          <a:lstStyle/>
          <a:p>
            <a:pPr lvl="0"/>
            <a:r>
              <a:rPr lang="en-US" dirty="0" smtClean="0"/>
              <a:t>Name, Position Title  |  Date</a:t>
            </a:r>
            <a:endParaRPr lang="en-US" dirty="0"/>
          </a:p>
        </p:txBody>
      </p:sp>
    </p:spTree>
    <p:extLst>
      <p:ext uri="{BB962C8B-B14F-4D97-AF65-F5344CB8AC3E}">
        <p14:creationId xmlns:p14="http://schemas.microsoft.com/office/powerpoint/2010/main" val="4325298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Content Slide Title-Text">
    <p:spTree>
      <p:nvGrpSpPr>
        <p:cNvPr id="1" name=""/>
        <p:cNvGrpSpPr/>
        <p:nvPr/>
      </p:nvGrpSpPr>
      <p:grpSpPr>
        <a:xfrm>
          <a:off x="0" y="0"/>
          <a:ext cx="0" cy="0"/>
          <a:chOff x="0" y="0"/>
          <a:chExt cx="0" cy="0"/>
        </a:xfrm>
      </p:grpSpPr>
      <p:sp>
        <p:nvSpPr>
          <p:cNvPr id="8" name="Title 1"/>
          <p:cNvSpPr>
            <a:spLocks noGrp="1"/>
          </p:cNvSpPr>
          <p:nvPr>
            <p:ph type="ctrTitle" hasCustomPrompt="1"/>
          </p:nvPr>
        </p:nvSpPr>
        <p:spPr>
          <a:xfrm>
            <a:off x="460375" y="570991"/>
            <a:ext cx="7772400" cy="1017981"/>
          </a:xfrm>
          <a:prstGeom prst="rect">
            <a:avLst/>
          </a:prstGeom>
        </p:spPr>
        <p:txBody>
          <a:bodyPr>
            <a:normAutofit/>
          </a:bodyPr>
          <a:lstStyle>
            <a:lvl1pPr algn="l">
              <a:defRPr sz="3600" b="1" i="0">
                <a:solidFill>
                  <a:srgbClr val="004178"/>
                </a:solidFill>
                <a:latin typeface="Arial"/>
                <a:cs typeface="Arial"/>
              </a:defRPr>
            </a:lvl1pPr>
          </a:lstStyle>
          <a:p>
            <a:r>
              <a:rPr lang="en-US" dirty="0" smtClean="0"/>
              <a:t>Click to add slide title</a:t>
            </a:r>
            <a:endParaRPr lang="en-US" dirty="0"/>
          </a:p>
        </p:txBody>
      </p:sp>
      <p:sp>
        <p:nvSpPr>
          <p:cNvPr id="9" name="Subtitle 2"/>
          <p:cNvSpPr>
            <a:spLocks noGrp="1"/>
          </p:cNvSpPr>
          <p:nvPr>
            <p:ph type="subTitle" idx="1" hasCustomPrompt="1"/>
          </p:nvPr>
        </p:nvSpPr>
        <p:spPr>
          <a:xfrm>
            <a:off x="485415" y="1895499"/>
            <a:ext cx="7761815" cy="4118804"/>
          </a:xfrm>
          <a:prstGeom prst="rect">
            <a:avLst/>
          </a:prstGeom>
        </p:spPr>
        <p:txBody>
          <a:bodyPr/>
          <a:lstStyle>
            <a:lvl1pPr marL="0" indent="0" algn="l">
              <a:buNone/>
              <a:defRPr b="0" i="0">
                <a:solidFill>
                  <a:srgbClr val="004178"/>
                </a:solidFill>
                <a:latin typeface="Arial"/>
                <a:cs typeface="Aria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add text</a:t>
            </a:r>
            <a:endParaRPr lang="en-US" dirty="0"/>
          </a:p>
        </p:txBody>
      </p:sp>
      <p:cxnSp>
        <p:nvCxnSpPr>
          <p:cNvPr id="10" name="Straight Connector 9"/>
          <p:cNvCxnSpPr/>
          <p:nvPr userDrawn="1"/>
        </p:nvCxnSpPr>
        <p:spPr>
          <a:xfrm>
            <a:off x="573088" y="1692669"/>
            <a:ext cx="7654925" cy="0"/>
          </a:xfrm>
          <a:prstGeom prst="line">
            <a:avLst/>
          </a:prstGeom>
          <a:ln w="50800" cmpd="dbl"/>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44706845"/>
      </p:ext>
    </p:extLst>
  </p:cSld>
  <p:clrMapOvr>
    <a:masterClrMapping/>
  </p:clrMapOvr>
  <p:timing>
    <p:tnLst>
      <p:par>
        <p:cTn xmlns:p14="http://schemas.microsoft.com/office/powerpoint/2010/mai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4" Type="http://schemas.openxmlformats.org/officeDocument/2006/relationships/image" Target="../media/image1.jpeg"/><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4" Type="http://schemas.openxmlformats.org/officeDocument/2006/relationships/image" Target="../media/image1.jpeg"/><Relationship Id="rId1" Type="http://schemas.openxmlformats.org/officeDocument/2006/relationships/slideLayout" Target="../slideLayouts/slideLayout3.xml"/><Relationship Id="rId2"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2050" name="Picture 6" descr="signaturelogoSQ.jpg"/>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7497763" y="455613"/>
            <a:ext cx="1227137" cy="1227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18" name="Straight Connector 17"/>
          <p:cNvCxnSpPr/>
          <p:nvPr/>
        </p:nvCxnSpPr>
        <p:spPr>
          <a:xfrm flipV="1">
            <a:off x="704850" y="6351588"/>
            <a:ext cx="8020050" cy="38100"/>
          </a:xfrm>
          <a:prstGeom prst="line">
            <a:avLst/>
          </a:prstGeom>
          <a:ln>
            <a:solidFill>
              <a:schemeClr val="bg1">
                <a:lumMod val="65000"/>
              </a:schemeClr>
            </a:solidFill>
          </a:ln>
          <a:effectLst/>
        </p:spPr>
        <p:style>
          <a:lnRef idx="2">
            <a:schemeClr val="accent1"/>
          </a:lnRef>
          <a:fillRef idx="0">
            <a:schemeClr val="accent1"/>
          </a:fillRef>
          <a:effectRef idx="1">
            <a:schemeClr val="accent1"/>
          </a:effectRef>
          <a:fontRef idx="minor">
            <a:schemeClr val="tx1"/>
          </a:fontRef>
        </p:style>
      </p:cxnSp>
      <p:sp>
        <p:nvSpPr>
          <p:cNvPr id="2052" name="Title Placeholder 1"/>
          <p:cNvSpPr>
            <a:spLocks noGrp="1"/>
          </p:cNvSpPr>
          <p:nvPr>
            <p:ph type="title"/>
          </p:nvPr>
        </p:nvSpPr>
        <p:spPr bwMode="auto">
          <a:xfrm>
            <a:off x="704850" y="1195388"/>
            <a:ext cx="8147050" cy="455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2053" name="Text Placeholder 2"/>
          <p:cNvSpPr>
            <a:spLocks noGrp="1"/>
          </p:cNvSpPr>
          <p:nvPr>
            <p:ph type="body" idx="1"/>
          </p:nvPr>
        </p:nvSpPr>
        <p:spPr bwMode="auto">
          <a:xfrm>
            <a:off x="704850" y="1903413"/>
            <a:ext cx="8229600" cy="1857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Bullet</a:t>
            </a:r>
          </a:p>
        </p:txBody>
      </p:sp>
      <p:sp>
        <p:nvSpPr>
          <p:cNvPr id="4" name="Footer Placeholder 3"/>
          <p:cNvSpPr>
            <a:spLocks noGrp="1"/>
          </p:cNvSpPr>
          <p:nvPr>
            <p:ph type="ftr" sz="quarter" idx="3"/>
          </p:nvPr>
        </p:nvSpPr>
        <p:spPr>
          <a:xfrm>
            <a:off x="5829300" y="6350000"/>
            <a:ext cx="2895600" cy="365125"/>
          </a:xfrm>
          <a:prstGeom prst="rect">
            <a:avLst/>
          </a:prstGeom>
        </p:spPr>
        <p:txBody>
          <a:bodyPr vert="horz" lIns="91440" tIns="45720" rIns="91440" bIns="45720" rtlCol="0" anchor="ctr"/>
          <a:lstStyle>
            <a:lvl1pPr algn="ctr" fontAlgn="auto">
              <a:spcBef>
                <a:spcPts val="0"/>
              </a:spcBef>
              <a:spcAft>
                <a:spcPts val="0"/>
              </a:spcAft>
              <a:defRPr sz="1200" dirty="0" smtClean="0">
                <a:solidFill>
                  <a:schemeClr val="tx1">
                    <a:tint val="75000"/>
                  </a:schemeClr>
                </a:solidFill>
                <a:latin typeface="+mn-lt"/>
                <a:ea typeface="+mn-ea"/>
                <a:cs typeface="+mn-cs"/>
              </a:defRPr>
            </a:lvl1pPr>
          </a:lstStyle>
          <a:p>
            <a:pPr>
              <a:defRPr/>
            </a:pPr>
            <a:r>
              <a:rPr lang="en-US"/>
              <a:t>Title  |  Name, Position Title  |  Date       </a:t>
            </a:r>
            <a:fld id="{991A67FE-21E2-BA4B-95F0-61DAAE58B1B4}" type="slidenum">
              <a:rPr lang="en-US"/>
              <a:pPr>
                <a:defRPr/>
              </a:pPr>
              <a:t>‹#›</a:t>
            </a:fld>
            <a:endParaRPr lang="en-US"/>
          </a:p>
          <a:p>
            <a:pPr>
              <a:defRPr/>
            </a:pPr>
            <a:endParaRPr lang="en-US"/>
          </a:p>
        </p:txBody>
      </p:sp>
    </p:spTree>
  </p:cSld>
  <p:clrMap bg1="lt1" tx1="dk1" bg2="lt2" tx2="dk2" accent1="accent1" accent2="accent2" accent3="accent3" accent4="accent4" accent5="accent5" accent6="accent6" hlink="hlink" folHlink="folHlink"/>
  <p:sldLayoutIdLst>
    <p:sldLayoutId id="2147483662" r:id="rId1"/>
    <p:sldLayoutId id="2147483663" r:id="rId2"/>
  </p:sldLayoutIdLst>
  <p:txStyles>
    <p:titleStyle>
      <a:lvl1pPr algn="l" defTabSz="457200" rtl="0" fontAlgn="base">
        <a:spcBef>
          <a:spcPct val="0"/>
        </a:spcBef>
        <a:spcAft>
          <a:spcPct val="0"/>
        </a:spcAft>
        <a:defRPr sz="2400" b="1" kern="1200">
          <a:solidFill>
            <a:schemeClr val="tx1"/>
          </a:solidFill>
          <a:latin typeface="Times"/>
          <a:ea typeface="ＭＳ Ｐゴシック" charset="0"/>
          <a:cs typeface="Times"/>
        </a:defRPr>
      </a:lvl1pPr>
      <a:lvl2pPr algn="l" defTabSz="457200" rtl="0" fontAlgn="base">
        <a:spcBef>
          <a:spcPct val="0"/>
        </a:spcBef>
        <a:spcAft>
          <a:spcPct val="0"/>
        </a:spcAft>
        <a:defRPr sz="2400" b="1">
          <a:solidFill>
            <a:schemeClr val="tx1"/>
          </a:solidFill>
          <a:latin typeface="Times" charset="0"/>
          <a:ea typeface="ＭＳ Ｐゴシック" charset="0"/>
        </a:defRPr>
      </a:lvl2pPr>
      <a:lvl3pPr algn="l" defTabSz="457200" rtl="0" fontAlgn="base">
        <a:spcBef>
          <a:spcPct val="0"/>
        </a:spcBef>
        <a:spcAft>
          <a:spcPct val="0"/>
        </a:spcAft>
        <a:defRPr sz="2400" b="1">
          <a:solidFill>
            <a:schemeClr val="tx1"/>
          </a:solidFill>
          <a:latin typeface="Times" charset="0"/>
          <a:ea typeface="ＭＳ Ｐゴシック" charset="0"/>
        </a:defRPr>
      </a:lvl3pPr>
      <a:lvl4pPr algn="l" defTabSz="457200" rtl="0" fontAlgn="base">
        <a:spcBef>
          <a:spcPct val="0"/>
        </a:spcBef>
        <a:spcAft>
          <a:spcPct val="0"/>
        </a:spcAft>
        <a:defRPr sz="2400" b="1">
          <a:solidFill>
            <a:schemeClr val="tx1"/>
          </a:solidFill>
          <a:latin typeface="Times" charset="0"/>
          <a:ea typeface="ＭＳ Ｐゴシック" charset="0"/>
        </a:defRPr>
      </a:lvl4pPr>
      <a:lvl5pPr algn="l" defTabSz="457200" rtl="0" fontAlgn="base">
        <a:spcBef>
          <a:spcPct val="0"/>
        </a:spcBef>
        <a:spcAft>
          <a:spcPct val="0"/>
        </a:spcAft>
        <a:defRPr sz="2400" b="1">
          <a:solidFill>
            <a:schemeClr val="tx1"/>
          </a:solidFill>
          <a:latin typeface="Times" charset="0"/>
          <a:ea typeface="ＭＳ Ｐゴシック" charset="0"/>
        </a:defRPr>
      </a:lvl5pPr>
      <a:lvl6pPr marL="457200" algn="l" defTabSz="457200" rtl="0" fontAlgn="base">
        <a:spcBef>
          <a:spcPct val="0"/>
        </a:spcBef>
        <a:spcAft>
          <a:spcPct val="0"/>
        </a:spcAft>
        <a:defRPr sz="2400" b="1">
          <a:solidFill>
            <a:schemeClr val="tx1"/>
          </a:solidFill>
          <a:latin typeface="Times" charset="0"/>
          <a:ea typeface="ＭＳ Ｐゴシック" charset="0"/>
        </a:defRPr>
      </a:lvl6pPr>
      <a:lvl7pPr marL="914400" algn="l" defTabSz="457200" rtl="0" fontAlgn="base">
        <a:spcBef>
          <a:spcPct val="0"/>
        </a:spcBef>
        <a:spcAft>
          <a:spcPct val="0"/>
        </a:spcAft>
        <a:defRPr sz="2400" b="1">
          <a:solidFill>
            <a:schemeClr val="tx1"/>
          </a:solidFill>
          <a:latin typeface="Times" charset="0"/>
          <a:ea typeface="ＭＳ Ｐゴシック" charset="0"/>
        </a:defRPr>
      </a:lvl7pPr>
      <a:lvl8pPr marL="1371600" algn="l" defTabSz="457200" rtl="0" fontAlgn="base">
        <a:spcBef>
          <a:spcPct val="0"/>
        </a:spcBef>
        <a:spcAft>
          <a:spcPct val="0"/>
        </a:spcAft>
        <a:defRPr sz="2400" b="1">
          <a:solidFill>
            <a:schemeClr val="tx1"/>
          </a:solidFill>
          <a:latin typeface="Times" charset="0"/>
          <a:ea typeface="ＭＳ Ｐゴシック" charset="0"/>
        </a:defRPr>
      </a:lvl8pPr>
      <a:lvl9pPr marL="1828800" algn="l" defTabSz="457200" rtl="0" fontAlgn="base">
        <a:spcBef>
          <a:spcPct val="0"/>
        </a:spcBef>
        <a:spcAft>
          <a:spcPct val="0"/>
        </a:spcAft>
        <a:defRPr sz="2400" b="1">
          <a:solidFill>
            <a:schemeClr val="tx1"/>
          </a:solidFill>
          <a:latin typeface="Times" charset="0"/>
          <a:ea typeface="ＭＳ Ｐゴシック" charset="0"/>
        </a:defRPr>
      </a:lvl9pPr>
    </p:titleStyle>
    <p:bodyStyle>
      <a:lvl1pPr algn="l" defTabSz="457200" rtl="0" fontAlgn="base">
        <a:spcBef>
          <a:spcPct val="20000"/>
        </a:spcBef>
        <a:spcAft>
          <a:spcPct val="0"/>
        </a:spcAft>
        <a:buFont typeface="Arial" charset="0"/>
        <a:defRPr sz="2000" kern="1200">
          <a:solidFill>
            <a:schemeClr val="tx1"/>
          </a:solidFill>
          <a:latin typeface="Arial"/>
          <a:ea typeface="ＭＳ Ｐゴシック" charset="0"/>
          <a:cs typeface="Arial"/>
        </a:defRPr>
      </a:lvl1pPr>
      <a:lvl2pPr marL="914400" indent="-457200" algn="l" defTabSz="457200" rtl="0" fontAlgn="base">
        <a:spcBef>
          <a:spcPts val="1500"/>
        </a:spcBef>
        <a:spcAft>
          <a:spcPct val="0"/>
        </a:spcAft>
        <a:buFont typeface="Wingdings" charset="0"/>
        <a:buChar char="§"/>
        <a:defRPr kern="1200">
          <a:solidFill>
            <a:schemeClr val="tx1"/>
          </a:solidFill>
          <a:latin typeface="Arial"/>
          <a:ea typeface="ＭＳ Ｐゴシック" charset="0"/>
          <a:cs typeface="Arial"/>
        </a:defRPr>
      </a:lvl2pPr>
      <a:lvl3pPr marL="1143000" indent="-228600" algn="l" defTabSz="457200" rtl="0" fontAlgn="base">
        <a:spcBef>
          <a:spcPct val="20000"/>
        </a:spcBef>
        <a:spcAft>
          <a:spcPct val="0"/>
        </a:spcAft>
        <a:buFont typeface="Arial" charset="0"/>
        <a:buChar char="•"/>
        <a:defRPr sz="2400" kern="1200">
          <a:solidFill>
            <a:schemeClr val="tx1"/>
          </a:solidFill>
          <a:latin typeface="+mn-lt"/>
          <a:ea typeface="ＭＳ Ｐゴシック" charset="0"/>
          <a:cs typeface="+mn-cs"/>
        </a:defRPr>
      </a:lvl3pPr>
      <a:lvl4pPr marL="1600200" indent="-228600" algn="l" defTabSz="457200" rtl="0" fontAlgn="base">
        <a:spcBef>
          <a:spcPct val="20000"/>
        </a:spcBef>
        <a:spcAft>
          <a:spcPct val="0"/>
        </a:spcAft>
        <a:buFont typeface="Arial" charset="0"/>
        <a:buChar char="–"/>
        <a:defRPr sz="2000" kern="1200">
          <a:solidFill>
            <a:schemeClr val="tx1"/>
          </a:solidFill>
          <a:latin typeface="+mn-lt"/>
          <a:ea typeface="ＭＳ Ｐゴシック" charset="0"/>
          <a:cs typeface="+mn-cs"/>
        </a:defRPr>
      </a:lvl4pPr>
      <a:lvl5pPr marL="2057400" indent="-228600" algn="l" defTabSz="457200" rtl="0" fontAlgn="base">
        <a:spcBef>
          <a:spcPct val="20000"/>
        </a:spcBef>
        <a:spcAft>
          <a:spcPct val="0"/>
        </a:spcAft>
        <a:buFont typeface="Arial" charset="0"/>
        <a:buChar char="»"/>
        <a:defRPr sz="2000" kern="1200">
          <a:solidFill>
            <a:schemeClr val="tx1"/>
          </a:solidFill>
          <a:latin typeface="+mn-lt"/>
          <a:ea typeface="ＭＳ Ｐゴシック" charset="0"/>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026" name="Picture 15" descr="signaturelogoSQ.jpg"/>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7497763" y="455613"/>
            <a:ext cx="1227137" cy="1227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Placeholder 1"/>
          <p:cNvSpPr>
            <a:spLocks noGrp="1"/>
          </p:cNvSpPr>
          <p:nvPr>
            <p:ph type="title"/>
          </p:nvPr>
        </p:nvSpPr>
        <p:spPr>
          <a:xfrm>
            <a:off x="546100" y="2497138"/>
            <a:ext cx="8039100" cy="1143000"/>
          </a:xfrm>
          <a:prstGeom prst="rect">
            <a:avLst/>
          </a:prstGeom>
        </p:spPr>
        <p:txBody>
          <a:bodyPr vert="horz" lIns="91440" tIns="45720" rIns="91440" bIns="45720" rtlCol="0" anchor="ctr">
            <a:noAutofit/>
          </a:bodyPr>
          <a:lstStyle/>
          <a:p>
            <a:r>
              <a:rPr lang="en-US" dirty="0" smtClean="0"/>
              <a:t>Title</a:t>
            </a:r>
            <a:br>
              <a:rPr lang="en-US" dirty="0" smtClean="0"/>
            </a:br>
            <a:r>
              <a:rPr lang="en-US" dirty="0" smtClean="0"/>
              <a:t>Title 2</a:t>
            </a:r>
            <a:br>
              <a:rPr lang="en-US" dirty="0" smtClean="0"/>
            </a:br>
            <a:endParaRPr lang="en-US" dirty="0" smtClean="0"/>
          </a:p>
        </p:txBody>
      </p:sp>
      <p:sp>
        <p:nvSpPr>
          <p:cNvPr id="1028" name="Text Placeholder 3"/>
          <p:cNvSpPr>
            <a:spLocks noGrp="1"/>
          </p:cNvSpPr>
          <p:nvPr>
            <p:ph type="body" idx="1"/>
          </p:nvPr>
        </p:nvSpPr>
        <p:spPr bwMode="auto">
          <a:xfrm>
            <a:off x="636588" y="3789363"/>
            <a:ext cx="7899400" cy="922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dirty="0"/>
              <a:t>Name, Position Title  |  Date</a:t>
            </a:r>
          </a:p>
          <a:p>
            <a:pPr lvl="0"/>
            <a:endParaRPr lang="en-US" dirty="0"/>
          </a:p>
        </p:txBody>
      </p:sp>
    </p:spTree>
    <p:extLst>
      <p:ext uri="{BB962C8B-B14F-4D97-AF65-F5344CB8AC3E}">
        <p14:creationId xmlns:p14="http://schemas.microsoft.com/office/powerpoint/2010/main" val="3258027243"/>
      </p:ext>
    </p:extLst>
  </p:cSld>
  <p:clrMap bg1="lt1" tx1="dk1" bg2="lt2" tx2="dk2" accent1="accent1" accent2="accent2" accent3="accent3" accent4="accent4" accent5="accent5" accent6="accent6" hlink="hlink" folHlink="folHlink"/>
  <p:sldLayoutIdLst>
    <p:sldLayoutId id="2147483694" r:id="rId1"/>
    <p:sldLayoutId id="2147483695" r:id="rId2"/>
  </p:sldLayoutIdLst>
  <p:txStyles>
    <p:titleStyle>
      <a:lvl1pPr algn="ctr" defTabSz="457200" rtl="0" fontAlgn="base">
        <a:spcBef>
          <a:spcPct val="0"/>
        </a:spcBef>
        <a:spcAft>
          <a:spcPct val="0"/>
        </a:spcAft>
        <a:defRPr sz="2800" b="1" i="0" kern="1200">
          <a:solidFill>
            <a:schemeClr val="tx1"/>
          </a:solidFill>
          <a:latin typeface="Times"/>
          <a:ea typeface="ＭＳ Ｐゴシック" charset="0"/>
          <a:cs typeface="ＭＳ Ｐゴシック" charset="0"/>
        </a:defRPr>
      </a:lvl1pPr>
      <a:lvl2pPr algn="ctr" defTabSz="457200" rtl="0" fontAlgn="base">
        <a:spcBef>
          <a:spcPct val="0"/>
        </a:spcBef>
        <a:spcAft>
          <a:spcPct val="0"/>
        </a:spcAft>
        <a:defRPr sz="3600">
          <a:solidFill>
            <a:schemeClr val="tx1"/>
          </a:solidFill>
          <a:latin typeface="Calibri" charset="0"/>
          <a:ea typeface="ＭＳ Ｐゴシック" charset="0"/>
          <a:cs typeface="ＭＳ Ｐゴシック" charset="0"/>
        </a:defRPr>
      </a:lvl2pPr>
      <a:lvl3pPr algn="ctr" defTabSz="457200" rtl="0" fontAlgn="base">
        <a:spcBef>
          <a:spcPct val="0"/>
        </a:spcBef>
        <a:spcAft>
          <a:spcPct val="0"/>
        </a:spcAft>
        <a:defRPr sz="3600">
          <a:solidFill>
            <a:schemeClr val="tx1"/>
          </a:solidFill>
          <a:latin typeface="Calibri" charset="0"/>
          <a:ea typeface="ＭＳ Ｐゴシック" charset="0"/>
          <a:cs typeface="ＭＳ Ｐゴシック" charset="0"/>
        </a:defRPr>
      </a:lvl3pPr>
      <a:lvl4pPr algn="ctr" defTabSz="457200" rtl="0" fontAlgn="base">
        <a:spcBef>
          <a:spcPct val="0"/>
        </a:spcBef>
        <a:spcAft>
          <a:spcPct val="0"/>
        </a:spcAft>
        <a:defRPr sz="3600">
          <a:solidFill>
            <a:schemeClr val="tx1"/>
          </a:solidFill>
          <a:latin typeface="Calibri" charset="0"/>
          <a:ea typeface="ＭＳ Ｐゴシック" charset="0"/>
          <a:cs typeface="ＭＳ Ｐゴシック" charset="0"/>
        </a:defRPr>
      </a:lvl4pPr>
      <a:lvl5pPr algn="ctr" defTabSz="457200" rtl="0" fontAlgn="base">
        <a:spcBef>
          <a:spcPct val="0"/>
        </a:spcBef>
        <a:spcAft>
          <a:spcPct val="0"/>
        </a:spcAft>
        <a:defRPr sz="3600">
          <a:solidFill>
            <a:schemeClr val="tx1"/>
          </a:solidFill>
          <a:latin typeface="Calibri" charset="0"/>
          <a:ea typeface="ＭＳ Ｐゴシック" charset="0"/>
          <a:cs typeface="ＭＳ Ｐゴシック" charset="0"/>
        </a:defRPr>
      </a:lvl5pPr>
      <a:lvl6pPr marL="457200" algn="ctr" defTabSz="457200" rtl="0" fontAlgn="base">
        <a:spcBef>
          <a:spcPct val="0"/>
        </a:spcBef>
        <a:spcAft>
          <a:spcPct val="0"/>
        </a:spcAft>
        <a:defRPr sz="3600">
          <a:solidFill>
            <a:schemeClr val="tx1"/>
          </a:solidFill>
          <a:latin typeface="Calibri" charset="0"/>
          <a:ea typeface="ＭＳ Ｐゴシック" charset="0"/>
          <a:cs typeface="ＭＳ Ｐゴシック" charset="0"/>
        </a:defRPr>
      </a:lvl6pPr>
      <a:lvl7pPr marL="914400" algn="ctr" defTabSz="457200" rtl="0" fontAlgn="base">
        <a:spcBef>
          <a:spcPct val="0"/>
        </a:spcBef>
        <a:spcAft>
          <a:spcPct val="0"/>
        </a:spcAft>
        <a:defRPr sz="3600">
          <a:solidFill>
            <a:schemeClr val="tx1"/>
          </a:solidFill>
          <a:latin typeface="Calibri" charset="0"/>
          <a:ea typeface="ＭＳ Ｐゴシック" charset="0"/>
          <a:cs typeface="ＭＳ Ｐゴシック" charset="0"/>
        </a:defRPr>
      </a:lvl7pPr>
      <a:lvl8pPr marL="1371600" algn="ctr" defTabSz="457200" rtl="0" fontAlgn="base">
        <a:spcBef>
          <a:spcPct val="0"/>
        </a:spcBef>
        <a:spcAft>
          <a:spcPct val="0"/>
        </a:spcAft>
        <a:defRPr sz="3600">
          <a:solidFill>
            <a:schemeClr val="tx1"/>
          </a:solidFill>
          <a:latin typeface="Calibri" charset="0"/>
          <a:ea typeface="ＭＳ Ｐゴシック" charset="0"/>
          <a:cs typeface="ＭＳ Ｐゴシック" charset="0"/>
        </a:defRPr>
      </a:lvl8pPr>
      <a:lvl9pPr marL="1828800" algn="ctr" defTabSz="457200" rtl="0" fontAlgn="base">
        <a:spcBef>
          <a:spcPct val="0"/>
        </a:spcBef>
        <a:spcAft>
          <a:spcPct val="0"/>
        </a:spcAft>
        <a:defRPr sz="3600">
          <a:solidFill>
            <a:schemeClr val="tx1"/>
          </a:solidFill>
          <a:latin typeface="Calibri" charset="0"/>
          <a:ea typeface="ＭＳ Ｐゴシック" charset="0"/>
          <a:cs typeface="ＭＳ Ｐゴシック" charset="0"/>
        </a:defRPr>
      </a:lvl9pPr>
    </p:titleStyle>
    <p:bodyStyle>
      <a:lvl1pPr algn="ctr" defTabSz="457200" rtl="0" fontAlgn="base">
        <a:spcBef>
          <a:spcPct val="20000"/>
        </a:spcBef>
        <a:spcAft>
          <a:spcPct val="0"/>
        </a:spcAft>
        <a:buFont typeface="Arial" charset="0"/>
        <a:defRPr sz="2000" kern="1200">
          <a:solidFill>
            <a:schemeClr val="tx1"/>
          </a:solidFill>
          <a:latin typeface="Arial"/>
          <a:ea typeface="ＭＳ Ｐゴシック" charset="0"/>
          <a:cs typeface="ＭＳ Ｐゴシック" charset="0"/>
        </a:defRPr>
      </a:lvl1pPr>
      <a:lvl2pPr marL="742950" indent="-285750" algn="l" defTabSz="457200" rtl="0" fontAlgn="base">
        <a:spcBef>
          <a:spcPct val="20000"/>
        </a:spcBef>
        <a:spcAft>
          <a:spcPct val="0"/>
        </a:spcAft>
        <a:buFont typeface="Arial" charset="0"/>
        <a:buChar char="–"/>
        <a:defRPr sz="2800" kern="1200">
          <a:solidFill>
            <a:schemeClr val="tx1"/>
          </a:solidFill>
          <a:latin typeface="+mn-lt"/>
          <a:ea typeface="ＭＳ Ｐゴシック" charset="0"/>
          <a:cs typeface="+mn-cs"/>
        </a:defRPr>
      </a:lvl2pPr>
      <a:lvl3pPr marL="1143000" indent="-228600" algn="l" defTabSz="457200" rtl="0" fontAlgn="base">
        <a:spcBef>
          <a:spcPct val="20000"/>
        </a:spcBef>
        <a:spcAft>
          <a:spcPct val="0"/>
        </a:spcAft>
        <a:buFont typeface="Arial" charset="0"/>
        <a:buChar char="•"/>
        <a:defRPr sz="2400" kern="1200">
          <a:solidFill>
            <a:schemeClr val="tx1"/>
          </a:solidFill>
          <a:latin typeface="+mn-lt"/>
          <a:ea typeface="ＭＳ Ｐゴシック" charset="0"/>
          <a:cs typeface="+mn-cs"/>
        </a:defRPr>
      </a:lvl3pPr>
      <a:lvl4pPr marL="1600200" indent="-228600" algn="l" defTabSz="457200" rtl="0" fontAlgn="base">
        <a:spcBef>
          <a:spcPct val="20000"/>
        </a:spcBef>
        <a:spcAft>
          <a:spcPct val="0"/>
        </a:spcAft>
        <a:buFont typeface="Arial" charset="0"/>
        <a:buChar char="–"/>
        <a:defRPr sz="2000" kern="1200">
          <a:solidFill>
            <a:schemeClr val="tx1"/>
          </a:solidFill>
          <a:latin typeface="+mn-lt"/>
          <a:ea typeface="ＭＳ Ｐゴシック" charset="0"/>
          <a:cs typeface="+mn-cs"/>
        </a:defRPr>
      </a:lvl4pPr>
      <a:lvl5pPr marL="2057400" indent="-228600" algn="l" defTabSz="457200" rtl="0" fontAlgn="base">
        <a:spcBef>
          <a:spcPct val="20000"/>
        </a:spcBef>
        <a:spcAft>
          <a:spcPct val="0"/>
        </a:spcAft>
        <a:buFont typeface="Arial" charset="0"/>
        <a:buChar char="»"/>
        <a:defRPr sz="2000" kern="1200">
          <a:solidFill>
            <a:schemeClr val="tx1"/>
          </a:solidFill>
          <a:latin typeface="+mn-lt"/>
          <a:ea typeface="ＭＳ Ｐゴシック" charset="0"/>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8.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9.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10.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11.xml"/></Relationships>
</file>

<file path=ppt/slides/_rels/slide17.xml.rels><?xml version="1.0" encoding="UTF-8" standalone="yes"?>
<Relationships xmlns="http://schemas.openxmlformats.org/package/2006/relationships"><Relationship Id="rId3" Type="http://schemas.openxmlformats.org/officeDocument/2006/relationships/hyperlink" Target="mailto:CHIA-APCD@state.ma.us" TargetMode="External"/><Relationship Id="rId4" Type="http://schemas.openxmlformats.org/officeDocument/2006/relationships/hyperlink" Target="mailto:apcd.data@state.ma.us" TargetMode="External"/><Relationship Id="rId5" Type="http://schemas.openxmlformats.org/officeDocument/2006/relationships/hyperlink" Target="mailto:casemix.data@state.ma.us" TargetMode="External"/><Relationship Id="rId1" Type="http://schemas.openxmlformats.org/officeDocument/2006/relationships/slideLayout" Target="../slideLayouts/slideLayout4.xml"/><Relationship Id="rId2" Type="http://schemas.openxmlformats.org/officeDocument/2006/relationships/notesSlide" Target="../notesSlides/notesSlide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3" Type="http://schemas.openxmlformats.org/officeDocument/2006/relationships/hyperlink" Target="mailto:adam.tapply@state.ma.us" TargetMode="External"/><Relationship Id="rId4" Type="http://schemas.openxmlformats.org/officeDocument/2006/relationships/hyperlink" Target="http://chiamass.gov/assets/Uploads/apcd-3-0/Important-Info-Non-Govt-Data-Requests-2015.02.17.pdf" TargetMode="External"/><Relationship Id="rId1" Type="http://schemas.openxmlformats.org/officeDocument/2006/relationships/slideLayout" Target="../slideLayouts/slideLayout4.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3" Type="http://schemas.openxmlformats.org/officeDocument/2006/relationships/hyperlink" Target="http://chiamass.gov/ma-apcd-information-for-data-requestors-and-users/" TargetMode="External"/><Relationship Id="rId4" Type="http://schemas.openxmlformats.org/officeDocument/2006/relationships/image" Target="../media/image2.png"/><Relationship Id="rId1" Type="http://schemas.openxmlformats.org/officeDocument/2006/relationships/slideLayout" Target="../slideLayouts/slideLayout4.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hyperlink" Target="http://chiamass.gov/individual-apcd-data-profile-reports/" TargetMode="External"/><Relationship Id="rId3"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Title 1"/>
          <p:cNvSpPr>
            <a:spLocks noGrp="1"/>
          </p:cNvSpPr>
          <p:nvPr>
            <p:ph type="ctrTitle"/>
          </p:nvPr>
        </p:nvSpPr>
        <p:spPr bwMode="auto">
          <a:xfrm>
            <a:off x="685800" y="2130425"/>
            <a:ext cx="7772400" cy="1470025"/>
          </a:xfrm>
          <a:extLst>
            <a:ext uri="{FAA26D3D-D897-4be2-8F04-BA451C77F1D7}">
              <ma14:placeholderFlag xmlns:ma14="http://schemas.microsoft.com/office/mac/drawingml/2011/main" val="1"/>
            </a:ext>
          </a:extLst>
        </p:spPr>
        <p:txBody>
          <a:bodyPr wrap="square" numCol="1" anchorCtr="0" compatLnSpc="1">
            <a:prstTxWarp prst="textNoShape">
              <a:avLst/>
            </a:prstTxWarp>
          </a:bodyPr>
          <a:lstStyle/>
          <a:p>
            <a:r>
              <a:rPr lang="en-US" sz="4000" dirty="0" smtClean="0">
                <a:solidFill>
                  <a:schemeClr val="tx2"/>
                </a:solidFill>
                <a:latin typeface="Arial" panose="020B0604020202020204" pitchFamily="34" charset="0"/>
                <a:cs typeface="Arial" panose="020B0604020202020204" pitchFamily="34" charset="0"/>
              </a:rPr>
              <a:t>Monthly MA APCD / Case Mix User Workgroup Webinar</a:t>
            </a:r>
            <a:endParaRPr lang="en-US" sz="4000" dirty="0">
              <a:solidFill>
                <a:schemeClr val="tx2"/>
              </a:solidFill>
              <a:latin typeface="Arial" panose="020B0604020202020204" pitchFamily="34" charset="0"/>
              <a:cs typeface="Arial" panose="020B0604020202020204" pitchFamily="34" charset="0"/>
            </a:endParaRPr>
          </a:p>
        </p:txBody>
      </p:sp>
      <p:sp>
        <p:nvSpPr>
          <p:cNvPr id="4098" name="Subtitle 2"/>
          <p:cNvSpPr>
            <a:spLocks noGrp="1"/>
          </p:cNvSpPr>
          <p:nvPr>
            <p:ph type="subTitle" idx="4294967295"/>
          </p:nvPr>
        </p:nvSpPr>
        <p:spPr>
          <a:xfrm>
            <a:off x="1371600" y="3886200"/>
            <a:ext cx="6400800" cy="1752600"/>
          </a:xfrm>
        </p:spPr>
        <p:txBody>
          <a:bodyPr/>
          <a:lstStyle/>
          <a:p>
            <a:r>
              <a:rPr lang="en-US" sz="2400" dirty="0" smtClean="0">
                <a:latin typeface="Arial" panose="020B0604020202020204" pitchFamily="34" charset="0"/>
                <a:cs typeface="Arial" panose="020B0604020202020204" pitchFamily="34" charset="0"/>
              </a:rPr>
              <a:t>March 24, 2015</a:t>
            </a:r>
            <a:endParaRPr lang="en-US"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153791721"/>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APCD Data Profiles</a:t>
            </a:r>
            <a:endParaRPr lang="en-US" dirty="0"/>
          </a:p>
        </p:txBody>
      </p:sp>
      <p:sp>
        <p:nvSpPr>
          <p:cNvPr id="3" name="Subtitle 2"/>
          <p:cNvSpPr>
            <a:spLocks noGrp="1"/>
          </p:cNvSpPr>
          <p:nvPr>
            <p:ph type="subTitle" idx="1"/>
          </p:nvPr>
        </p:nvSpPr>
        <p:spPr/>
        <p:txBody>
          <a:bodyPr/>
          <a:lstStyle/>
          <a:p>
            <a:pPr marL="342900" indent="-342900">
              <a:buFont typeface="Arial" panose="020B0604020202020204" pitchFamily="34" charset="0"/>
              <a:buChar char="•"/>
            </a:pPr>
            <a:r>
              <a:rPr lang="en-US" sz="2400" dirty="0" smtClean="0">
                <a:latin typeface="Arial" panose="020B0604020202020204" pitchFamily="34" charset="0"/>
                <a:cs typeface="Arial" panose="020B0604020202020204" pitchFamily="34" charset="0"/>
              </a:rPr>
              <a:t>POLL: Would you be interested in seeing data profiles for MA APCD Release 3.0?</a:t>
            </a:r>
          </a:p>
          <a:p>
            <a:endParaRPr lang="en-US" sz="2000" dirty="0" smtClean="0">
              <a:solidFill>
                <a:schemeClr val="tx2"/>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34071778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sz="3600" dirty="0" smtClean="0">
                <a:solidFill>
                  <a:schemeClr val="tx2"/>
                </a:solidFill>
                <a:latin typeface="Arial" panose="020B0604020202020204" pitchFamily="34" charset="0"/>
                <a:cs typeface="Arial" panose="020B0604020202020204" pitchFamily="34" charset="0"/>
              </a:rPr>
              <a:t>User Questions</a:t>
            </a:r>
            <a:endParaRPr lang="en-US" sz="3600" dirty="0">
              <a:solidFill>
                <a:schemeClr val="tx2"/>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83767531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ctrTitle"/>
          </p:nvPr>
        </p:nvSpPr>
        <p:spPr/>
        <p:txBody>
          <a:bodyPr>
            <a:normAutofit/>
          </a:bodyPr>
          <a:lstStyle/>
          <a:p>
            <a:r>
              <a:rPr lang="en-US" altLang="en-US" sz="3200" b="1" dirty="0" smtClean="0"/>
              <a:t>User Question</a:t>
            </a:r>
            <a:r>
              <a:rPr lang="en-US" altLang="en-US" sz="3200" dirty="0" smtClean="0"/>
              <a:t>: Date Fields</a:t>
            </a:r>
            <a:endParaRPr lang="en-US" altLang="en-US" sz="3200" b="1" dirty="0" smtClean="0"/>
          </a:p>
        </p:txBody>
      </p:sp>
      <p:sp>
        <p:nvSpPr>
          <p:cNvPr id="2" name="Subtitle 1"/>
          <p:cNvSpPr>
            <a:spLocks noGrp="1"/>
          </p:cNvSpPr>
          <p:nvPr>
            <p:ph type="subTitle" idx="1"/>
          </p:nvPr>
        </p:nvSpPr>
        <p:spPr/>
        <p:txBody>
          <a:bodyPr/>
          <a:lstStyle/>
          <a:p>
            <a:r>
              <a:rPr lang="en-US" altLang="en-US" sz="2400" u="sng" dirty="0" smtClean="0">
                <a:solidFill>
                  <a:schemeClr val="tx2"/>
                </a:solidFill>
                <a:cs typeface="Arial" charset="0"/>
              </a:rPr>
              <a:t>Question</a:t>
            </a:r>
            <a:r>
              <a:rPr lang="en-US" altLang="en-US" sz="2400" dirty="0" smtClean="0">
                <a:solidFill>
                  <a:schemeClr val="tx2"/>
                </a:solidFill>
                <a:cs typeface="Arial" charset="0"/>
              </a:rPr>
              <a:t>:</a:t>
            </a:r>
          </a:p>
          <a:p>
            <a:r>
              <a:rPr lang="en-US" dirty="0"/>
              <a:t>M</a:t>
            </a:r>
            <a:r>
              <a:rPr lang="en-US" dirty="0" smtClean="0"/>
              <a:t>any </a:t>
            </a:r>
            <a:r>
              <a:rPr lang="en-US" dirty="0"/>
              <a:t>date fields have three entries, one for the date itself, and then year only or month only (</a:t>
            </a:r>
            <a:r>
              <a:rPr lang="en-US" dirty="0" err="1"/>
              <a:t>e.g</a:t>
            </a:r>
            <a:r>
              <a:rPr lang="en-US" dirty="0"/>
              <a:t> MC017). I assume that by requesting the first listed date field without a "year" or "month" qualifier, I'll be getting the full MMDDYYYY field? </a:t>
            </a:r>
            <a:endParaRPr lang="en-US" dirty="0" smtClean="0"/>
          </a:p>
          <a:p>
            <a:r>
              <a:rPr lang="en-US" altLang="en-US" sz="2400" u="sng" dirty="0" smtClean="0">
                <a:solidFill>
                  <a:schemeClr val="tx2"/>
                </a:solidFill>
                <a:cs typeface="Arial" charset="0"/>
              </a:rPr>
              <a:t>Answer</a:t>
            </a:r>
            <a:r>
              <a:rPr lang="en-US" altLang="en-US" sz="2400" dirty="0" smtClean="0">
                <a:solidFill>
                  <a:schemeClr val="tx2"/>
                </a:solidFill>
                <a:cs typeface="Arial" charset="0"/>
              </a:rPr>
              <a:t>:</a:t>
            </a:r>
            <a:endParaRPr lang="en-US" altLang="en-US" sz="2400" dirty="0">
              <a:solidFill>
                <a:schemeClr val="tx2"/>
              </a:solidFill>
              <a:cs typeface="Arial" charset="0"/>
            </a:endParaRPr>
          </a:p>
          <a:p>
            <a:r>
              <a:rPr lang="en-US" dirty="0"/>
              <a:t>CHIA requires minimum data </a:t>
            </a:r>
            <a:r>
              <a:rPr lang="en-US" dirty="0" smtClean="0"/>
              <a:t>use and </a:t>
            </a:r>
            <a:r>
              <a:rPr lang="en-US" dirty="0"/>
              <a:t>therefore parses the date field for researchers who simply require aggregation by month or year without the full date. If you request the full date, it will be in YYYYMMDD format.</a:t>
            </a:r>
          </a:p>
        </p:txBody>
      </p:sp>
    </p:spTree>
    <p:extLst>
      <p:ext uri="{BB962C8B-B14F-4D97-AF65-F5344CB8AC3E}">
        <p14:creationId xmlns:p14="http://schemas.microsoft.com/office/powerpoint/2010/main" val="419403660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ctrTitle"/>
          </p:nvPr>
        </p:nvSpPr>
        <p:spPr/>
        <p:txBody>
          <a:bodyPr>
            <a:normAutofit/>
          </a:bodyPr>
          <a:lstStyle/>
          <a:p>
            <a:r>
              <a:rPr lang="en-US" altLang="en-US" sz="2800" b="1" dirty="0" smtClean="0"/>
              <a:t>User Question</a:t>
            </a:r>
            <a:r>
              <a:rPr lang="en-US" altLang="en-US" sz="2800" dirty="0" smtClean="0"/>
              <a:t>: Former Claim Number</a:t>
            </a:r>
            <a:endParaRPr lang="en-US" altLang="en-US" sz="2800" b="1" dirty="0" smtClean="0"/>
          </a:p>
        </p:txBody>
      </p:sp>
      <p:sp>
        <p:nvSpPr>
          <p:cNvPr id="2" name="Subtitle 1"/>
          <p:cNvSpPr>
            <a:spLocks noGrp="1"/>
          </p:cNvSpPr>
          <p:nvPr>
            <p:ph type="subTitle" idx="1"/>
          </p:nvPr>
        </p:nvSpPr>
        <p:spPr/>
        <p:txBody>
          <a:bodyPr/>
          <a:lstStyle/>
          <a:p>
            <a:r>
              <a:rPr lang="en-US" altLang="en-US" sz="2400" u="sng" dirty="0" smtClean="0">
                <a:solidFill>
                  <a:schemeClr val="tx2"/>
                </a:solidFill>
                <a:cs typeface="Arial" charset="0"/>
              </a:rPr>
              <a:t>Question</a:t>
            </a:r>
            <a:r>
              <a:rPr lang="en-US" altLang="en-US" sz="2400" dirty="0" smtClean="0">
                <a:solidFill>
                  <a:schemeClr val="tx2"/>
                </a:solidFill>
                <a:cs typeface="Arial" charset="0"/>
              </a:rPr>
              <a:t>:</a:t>
            </a:r>
          </a:p>
          <a:p>
            <a:r>
              <a:rPr lang="en-US" dirty="0"/>
              <a:t>MC139- Former Claim Number - is there </a:t>
            </a:r>
            <a:r>
              <a:rPr lang="en-US" dirty="0" smtClean="0"/>
              <a:t>a </a:t>
            </a:r>
            <a:r>
              <a:rPr lang="en-US" dirty="0"/>
              <a:t>utility to this field for grouping claims for researchers? </a:t>
            </a:r>
            <a:endParaRPr lang="en-US" dirty="0" smtClean="0"/>
          </a:p>
          <a:p>
            <a:r>
              <a:rPr lang="en-US" altLang="en-US" sz="2400" u="sng" dirty="0" smtClean="0">
                <a:solidFill>
                  <a:schemeClr val="tx2"/>
                </a:solidFill>
                <a:cs typeface="Arial" charset="0"/>
              </a:rPr>
              <a:t>Answer</a:t>
            </a:r>
            <a:r>
              <a:rPr lang="en-US" altLang="en-US" sz="2400" dirty="0" smtClean="0">
                <a:solidFill>
                  <a:schemeClr val="tx2"/>
                </a:solidFill>
                <a:cs typeface="Arial" charset="0"/>
              </a:rPr>
              <a:t>:</a:t>
            </a:r>
            <a:endParaRPr lang="en-US" altLang="en-US" sz="2400" dirty="0">
              <a:solidFill>
                <a:schemeClr val="tx2"/>
              </a:solidFill>
              <a:cs typeface="Arial" charset="0"/>
            </a:endParaRPr>
          </a:p>
          <a:p>
            <a:r>
              <a:rPr lang="en-US" dirty="0" smtClean="0"/>
              <a:t>Yes.  Smaller payers have </a:t>
            </a:r>
            <a:r>
              <a:rPr lang="en-US" dirty="0"/>
              <a:t>been versioned by CHIA. This field allows versioning of claims and removal of duplicates if approved for that use by CHIA. It is also of value to researchers studying claims adjudication</a:t>
            </a:r>
            <a:r>
              <a:rPr lang="en-US" dirty="0" smtClean="0"/>
              <a:t>.</a:t>
            </a:r>
          </a:p>
          <a:p>
            <a:r>
              <a:rPr lang="en-US" dirty="0"/>
              <a:t>Some carriers have a temporary variance on reporting the former claim number because the data element isn’t currently integrated into the system from which they generate the APCD </a:t>
            </a:r>
            <a:r>
              <a:rPr lang="en-US" dirty="0" smtClean="0"/>
              <a:t>.</a:t>
            </a:r>
            <a:endParaRPr lang="en-US" dirty="0"/>
          </a:p>
        </p:txBody>
      </p:sp>
    </p:spTree>
    <p:extLst>
      <p:ext uri="{BB962C8B-B14F-4D97-AF65-F5344CB8AC3E}">
        <p14:creationId xmlns:p14="http://schemas.microsoft.com/office/powerpoint/2010/main" val="168869593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ctrTitle"/>
          </p:nvPr>
        </p:nvSpPr>
        <p:spPr/>
        <p:txBody>
          <a:bodyPr>
            <a:normAutofit/>
          </a:bodyPr>
          <a:lstStyle/>
          <a:p>
            <a:r>
              <a:rPr lang="en-US" altLang="en-US" sz="2800" b="1" dirty="0" smtClean="0"/>
              <a:t>User Question</a:t>
            </a:r>
            <a:r>
              <a:rPr lang="en-US" altLang="en-US" sz="2800" dirty="0" smtClean="0"/>
              <a:t>: Lack of Discharge Date</a:t>
            </a:r>
            <a:br>
              <a:rPr lang="en-US" altLang="en-US" sz="2800" dirty="0" smtClean="0"/>
            </a:br>
            <a:r>
              <a:rPr lang="en-US" altLang="en-US" sz="2800" dirty="0" smtClean="0"/>
              <a:t>in Outpatient Observation (OOA File)</a:t>
            </a:r>
            <a:endParaRPr lang="en-US" altLang="en-US" sz="2800" b="1" dirty="0" smtClean="0"/>
          </a:p>
        </p:txBody>
      </p:sp>
      <p:sp>
        <p:nvSpPr>
          <p:cNvPr id="2" name="Subtitle 1"/>
          <p:cNvSpPr>
            <a:spLocks noGrp="1"/>
          </p:cNvSpPr>
          <p:nvPr>
            <p:ph type="subTitle" idx="1"/>
          </p:nvPr>
        </p:nvSpPr>
        <p:spPr/>
        <p:txBody>
          <a:bodyPr/>
          <a:lstStyle/>
          <a:p>
            <a:r>
              <a:rPr lang="en-US" altLang="en-US" sz="2400" u="sng" dirty="0" smtClean="0">
                <a:solidFill>
                  <a:schemeClr val="tx2"/>
                </a:solidFill>
                <a:cs typeface="Arial" charset="0"/>
              </a:rPr>
              <a:t>Question</a:t>
            </a:r>
            <a:r>
              <a:rPr lang="en-US" altLang="en-US" sz="2400" dirty="0" smtClean="0">
                <a:solidFill>
                  <a:schemeClr val="tx2"/>
                </a:solidFill>
                <a:cs typeface="Arial" charset="0"/>
              </a:rPr>
              <a:t>:</a:t>
            </a:r>
          </a:p>
          <a:p>
            <a:r>
              <a:rPr lang="en-US" dirty="0"/>
              <a:t>Observation data doesn't have </a:t>
            </a:r>
            <a:r>
              <a:rPr lang="en-US" dirty="0" smtClean="0"/>
              <a:t>a "Discharge </a:t>
            </a:r>
            <a:r>
              <a:rPr lang="en-US" dirty="0"/>
              <a:t>date" variable, but has    </a:t>
            </a:r>
            <a:r>
              <a:rPr lang="en-US" dirty="0" err="1"/>
              <a:t>Begin_date</a:t>
            </a:r>
            <a:r>
              <a:rPr lang="en-US" dirty="0"/>
              <a:t> and </a:t>
            </a:r>
            <a:r>
              <a:rPr lang="en-US" dirty="0" err="1"/>
              <a:t>End_date</a:t>
            </a:r>
            <a:r>
              <a:rPr lang="en-US" dirty="0"/>
              <a:t>.  </a:t>
            </a:r>
            <a:endParaRPr lang="en-US" dirty="0" smtClean="0"/>
          </a:p>
          <a:p>
            <a:r>
              <a:rPr lang="en-US" altLang="en-US" sz="2400" u="sng" dirty="0" smtClean="0">
                <a:solidFill>
                  <a:schemeClr val="tx2"/>
                </a:solidFill>
                <a:cs typeface="Arial" charset="0"/>
              </a:rPr>
              <a:t>Answer</a:t>
            </a:r>
            <a:r>
              <a:rPr lang="en-US" altLang="en-US" sz="2400" dirty="0" smtClean="0">
                <a:solidFill>
                  <a:schemeClr val="tx2"/>
                </a:solidFill>
                <a:cs typeface="Arial" charset="0"/>
              </a:rPr>
              <a:t>:</a:t>
            </a:r>
            <a:endParaRPr lang="en-US" altLang="en-US" sz="2400" dirty="0">
              <a:solidFill>
                <a:schemeClr val="tx2"/>
              </a:solidFill>
              <a:cs typeface="Arial" charset="0"/>
            </a:endParaRPr>
          </a:p>
          <a:p>
            <a:r>
              <a:rPr lang="en-US" dirty="0"/>
              <a:t>Observation Stay Data doesn’t use  discharge date because patients are not admitted to Observation Stay. It is an just an outpatient stay with legally different payment rules.  So the dates you would analyze for the beginning </a:t>
            </a:r>
            <a:r>
              <a:rPr lang="en-US" dirty="0" smtClean="0"/>
              <a:t>of </a:t>
            </a:r>
            <a:r>
              <a:rPr lang="en-US" dirty="0"/>
              <a:t>the stay is </a:t>
            </a:r>
            <a:r>
              <a:rPr lang="en-US" dirty="0" err="1"/>
              <a:t>Begin_date</a:t>
            </a:r>
            <a:r>
              <a:rPr lang="en-US" dirty="0"/>
              <a:t> and the end of the stay </a:t>
            </a:r>
            <a:r>
              <a:rPr lang="en-US" dirty="0" err="1"/>
              <a:t>End_date</a:t>
            </a:r>
            <a:r>
              <a:rPr lang="en-US" dirty="0"/>
              <a:t>. </a:t>
            </a:r>
          </a:p>
        </p:txBody>
      </p:sp>
    </p:spTree>
    <p:extLst>
      <p:ext uri="{BB962C8B-B14F-4D97-AF65-F5344CB8AC3E}">
        <p14:creationId xmlns:p14="http://schemas.microsoft.com/office/powerpoint/2010/main" val="149686268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ctrTitle"/>
          </p:nvPr>
        </p:nvSpPr>
        <p:spPr/>
        <p:txBody>
          <a:bodyPr>
            <a:normAutofit/>
          </a:bodyPr>
          <a:lstStyle/>
          <a:p>
            <a:r>
              <a:rPr lang="en-US" altLang="en-US" sz="2800" b="1" dirty="0" smtClean="0"/>
              <a:t>User Question</a:t>
            </a:r>
            <a:r>
              <a:rPr lang="en-US" altLang="en-US" sz="2800" dirty="0" smtClean="0"/>
              <a:t>: Significant Procedures in Case Mix Files</a:t>
            </a:r>
            <a:endParaRPr lang="en-US" altLang="en-US" sz="2800" b="1" dirty="0" smtClean="0"/>
          </a:p>
        </p:txBody>
      </p:sp>
      <p:sp>
        <p:nvSpPr>
          <p:cNvPr id="2" name="Subtitle 1"/>
          <p:cNvSpPr>
            <a:spLocks noGrp="1"/>
          </p:cNvSpPr>
          <p:nvPr>
            <p:ph type="subTitle" idx="1"/>
          </p:nvPr>
        </p:nvSpPr>
        <p:spPr/>
        <p:txBody>
          <a:bodyPr/>
          <a:lstStyle/>
          <a:p>
            <a:r>
              <a:rPr lang="en-US" altLang="en-US" sz="2400" u="sng" dirty="0" smtClean="0">
                <a:solidFill>
                  <a:schemeClr val="tx2"/>
                </a:solidFill>
                <a:cs typeface="Arial" charset="0"/>
              </a:rPr>
              <a:t>Question</a:t>
            </a:r>
            <a:r>
              <a:rPr lang="en-US" altLang="en-US" sz="2400" dirty="0" smtClean="0">
                <a:solidFill>
                  <a:schemeClr val="tx2"/>
                </a:solidFill>
                <a:cs typeface="Arial" charset="0"/>
              </a:rPr>
              <a:t>:</a:t>
            </a:r>
          </a:p>
          <a:p>
            <a:r>
              <a:rPr lang="en-US" dirty="0"/>
              <a:t>Do Significant Procedures when described on the Case Mix data application for Level 5 data denote that the dates of admission and discharge are provided for the significant procedure only (and not the associated procedure) or does it denote something else?   </a:t>
            </a:r>
            <a:endParaRPr lang="en-US" dirty="0" smtClean="0"/>
          </a:p>
          <a:p>
            <a:r>
              <a:rPr lang="en-US" dirty="0"/>
              <a:t> </a:t>
            </a:r>
          </a:p>
        </p:txBody>
      </p:sp>
    </p:spTree>
    <p:extLst>
      <p:ext uri="{BB962C8B-B14F-4D97-AF65-F5344CB8AC3E}">
        <p14:creationId xmlns:p14="http://schemas.microsoft.com/office/powerpoint/2010/main" val="56374574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ctrTitle"/>
          </p:nvPr>
        </p:nvSpPr>
        <p:spPr/>
        <p:txBody>
          <a:bodyPr>
            <a:normAutofit/>
          </a:bodyPr>
          <a:lstStyle/>
          <a:p>
            <a:r>
              <a:rPr lang="en-US" altLang="en-US" sz="2800" b="1" dirty="0" smtClean="0"/>
              <a:t>User Question</a:t>
            </a:r>
            <a:r>
              <a:rPr lang="en-US" altLang="en-US" sz="2800" dirty="0" smtClean="0"/>
              <a:t>: Significant Procedures in Case Mix Files</a:t>
            </a:r>
            <a:endParaRPr lang="en-US" altLang="en-US" sz="2800" b="1" dirty="0" smtClean="0"/>
          </a:p>
        </p:txBody>
      </p:sp>
      <p:sp>
        <p:nvSpPr>
          <p:cNvPr id="2" name="Subtitle 1"/>
          <p:cNvSpPr>
            <a:spLocks noGrp="1"/>
          </p:cNvSpPr>
          <p:nvPr>
            <p:ph type="subTitle" idx="1"/>
          </p:nvPr>
        </p:nvSpPr>
        <p:spPr/>
        <p:txBody>
          <a:bodyPr/>
          <a:lstStyle/>
          <a:p>
            <a:r>
              <a:rPr lang="en-US" altLang="en-US" sz="2400" u="sng" dirty="0" smtClean="0">
                <a:solidFill>
                  <a:schemeClr val="tx2"/>
                </a:solidFill>
                <a:cs typeface="Arial" charset="0"/>
              </a:rPr>
              <a:t>Answer</a:t>
            </a:r>
            <a:r>
              <a:rPr lang="en-US" altLang="en-US" sz="2400" dirty="0" smtClean="0">
                <a:solidFill>
                  <a:schemeClr val="tx2"/>
                </a:solidFill>
                <a:cs typeface="Arial" charset="0"/>
              </a:rPr>
              <a:t>:</a:t>
            </a:r>
          </a:p>
          <a:p>
            <a:pPr marL="342900" indent="-342900">
              <a:buFont typeface="Arial" panose="020B0604020202020204" pitchFamily="34" charset="0"/>
              <a:buChar char="•"/>
            </a:pPr>
            <a:r>
              <a:rPr lang="en-US" sz="1600" dirty="0"/>
              <a:t>In addition to admission date and discharge date, inpatient case mix contains </a:t>
            </a:r>
            <a:r>
              <a:rPr lang="en-US" sz="1600" b="1" dirty="0"/>
              <a:t>distinct date fields</a:t>
            </a:r>
            <a:r>
              <a:rPr lang="en-US" sz="1600" dirty="0"/>
              <a:t> for </a:t>
            </a:r>
            <a:r>
              <a:rPr lang="en-US" sz="1600" b="1" dirty="0"/>
              <a:t>every procedure field</a:t>
            </a:r>
            <a:r>
              <a:rPr lang="en-US" sz="1600" dirty="0"/>
              <a:t>. The date field is the date when the procedure was actually performed.  </a:t>
            </a:r>
            <a:endParaRPr lang="en-US" sz="1600" dirty="0" smtClean="0"/>
          </a:p>
          <a:p>
            <a:pPr marL="342900" indent="-342900">
              <a:buFont typeface="Arial" panose="020B0604020202020204" pitchFamily="34" charset="0"/>
              <a:buChar char="•"/>
            </a:pPr>
            <a:r>
              <a:rPr lang="en-US" sz="1600" dirty="0" smtClean="0"/>
              <a:t>The </a:t>
            </a:r>
            <a:r>
              <a:rPr lang="en-US" sz="1600" dirty="0"/>
              <a:t>rule for procedure dates is that they must not be earlier than 3 days prior to date of admission date unless admission source code is ambulatory surgery or observation stay.  </a:t>
            </a:r>
            <a:endParaRPr lang="en-US" sz="1600" dirty="0" smtClean="0"/>
          </a:p>
          <a:p>
            <a:pPr marL="342900" indent="-342900">
              <a:buFont typeface="Arial" panose="020B0604020202020204" pitchFamily="34" charset="0"/>
              <a:buChar char="•"/>
            </a:pPr>
            <a:r>
              <a:rPr lang="en-US" sz="1600" dirty="0" smtClean="0"/>
              <a:t>The </a:t>
            </a:r>
            <a:r>
              <a:rPr lang="en-US" sz="1600" dirty="0"/>
              <a:t>difference between the principal procedure and the associated significant procedures is that the principal procedure the procedure most related to the principal diagnosis and performed for definitive treatment of the principal diagnosis rather than for diagnostic or exploratory purposes, or necessary to treat a complication of the principal diagnosis. </a:t>
            </a:r>
            <a:endParaRPr lang="en-US" sz="1600" dirty="0" smtClean="0"/>
          </a:p>
          <a:p>
            <a:pPr marL="342900" indent="-342900">
              <a:buFont typeface="Arial" panose="020B0604020202020204" pitchFamily="34" charset="0"/>
              <a:buChar char="•"/>
            </a:pPr>
            <a:r>
              <a:rPr lang="en-US" sz="1600" dirty="0" smtClean="0"/>
              <a:t>The </a:t>
            </a:r>
            <a:r>
              <a:rPr lang="en-US" sz="1600" dirty="0"/>
              <a:t>significant procedures are procedures which carry an operative or anesthetic risk or require highly trained personnel, special equipment or facilities. </a:t>
            </a:r>
            <a:r>
              <a:rPr lang="en-US" dirty="0"/>
              <a:t> </a:t>
            </a:r>
          </a:p>
        </p:txBody>
      </p:sp>
    </p:spTree>
    <p:extLst>
      <p:ext uri="{BB962C8B-B14F-4D97-AF65-F5344CB8AC3E}">
        <p14:creationId xmlns:p14="http://schemas.microsoft.com/office/powerpoint/2010/main" val="15490849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Questions?</a:t>
            </a:r>
            <a:endParaRPr lang="en-US" dirty="0"/>
          </a:p>
        </p:txBody>
      </p:sp>
      <p:sp>
        <p:nvSpPr>
          <p:cNvPr id="3" name="Subtitle 2"/>
          <p:cNvSpPr>
            <a:spLocks noGrp="1"/>
          </p:cNvSpPr>
          <p:nvPr>
            <p:ph type="subTitle" idx="1"/>
          </p:nvPr>
        </p:nvSpPr>
        <p:spPr/>
        <p:txBody>
          <a:bodyPr/>
          <a:lstStyle/>
          <a:p>
            <a:pPr marL="457200" lvl="0" indent="-457200" fontAlgn="auto">
              <a:spcAft>
                <a:spcPts val="0"/>
              </a:spcAft>
              <a:buFont typeface="Arial"/>
              <a:buChar char="•"/>
            </a:pPr>
            <a:r>
              <a:rPr lang="en-US" sz="3200" dirty="0">
                <a:latin typeface="+mn-lt"/>
              </a:rPr>
              <a:t>General questions about the APCD:</a:t>
            </a:r>
          </a:p>
          <a:p>
            <a:pPr marL="457200" lvl="0" indent="-457200" fontAlgn="auto">
              <a:spcAft>
                <a:spcPts val="0"/>
              </a:spcAft>
            </a:pPr>
            <a:r>
              <a:rPr lang="en-US" sz="3200" dirty="0">
                <a:latin typeface="+mn-lt"/>
              </a:rPr>
              <a:t>	(</a:t>
            </a:r>
            <a:r>
              <a:rPr lang="en-US" sz="3200" u="sng" dirty="0">
                <a:latin typeface="+mn-lt"/>
                <a:hlinkClick r:id="rId3"/>
              </a:rPr>
              <a:t>CHIA-APCD@state.ma.us</a:t>
            </a:r>
            <a:r>
              <a:rPr lang="en-US" sz="3200" dirty="0">
                <a:latin typeface="+mn-lt"/>
              </a:rPr>
              <a:t>)  </a:t>
            </a:r>
          </a:p>
          <a:p>
            <a:pPr marL="457200" lvl="0" indent="-457200" fontAlgn="auto">
              <a:spcAft>
                <a:spcPts val="0"/>
              </a:spcAft>
              <a:buFont typeface="Arial"/>
              <a:buChar char="•"/>
            </a:pPr>
            <a:r>
              <a:rPr lang="en-US" sz="3200" dirty="0">
                <a:latin typeface="+mn-lt"/>
              </a:rPr>
              <a:t>Questions related to APCD applications: (</a:t>
            </a:r>
            <a:r>
              <a:rPr lang="en-US" sz="3200" dirty="0">
                <a:latin typeface="+mn-lt"/>
                <a:hlinkClick r:id="rId4"/>
              </a:rPr>
              <a:t>apcd.data@state.ma.us</a:t>
            </a:r>
            <a:r>
              <a:rPr lang="en-US" sz="3200" dirty="0">
                <a:latin typeface="+mn-lt"/>
              </a:rPr>
              <a:t>)</a:t>
            </a:r>
          </a:p>
          <a:p>
            <a:pPr marL="457200" lvl="0" indent="-457200" fontAlgn="auto">
              <a:spcAft>
                <a:spcPts val="0"/>
              </a:spcAft>
              <a:buFont typeface="Arial"/>
              <a:buChar char="•"/>
            </a:pPr>
            <a:r>
              <a:rPr lang="en-US" sz="3200" dirty="0">
                <a:latin typeface="+mn-lt"/>
              </a:rPr>
              <a:t>Questions related to Casemix: (</a:t>
            </a:r>
            <a:r>
              <a:rPr lang="en-US" sz="3200" dirty="0">
                <a:latin typeface="+mn-lt"/>
                <a:hlinkClick r:id="rId5"/>
              </a:rPr>
              <a:t>casemix.data@state.ma.us</a:t>
            </a:r>
            <a:r>
              <a:rPr lang="en-US" sz="3200" dirty="0">
                <a:latin typeface="+mn-lt"/>
              </a:rPr>
              <a:t>)</a:t>
            </a:r>
          </a:p>
          <a:p>
            <a:endParaRPr lang="en-US" dirty="0"/>
          </a:p>
        </p:txBody>
      </p:sp>
    </p:spTree>
    <p:extLst>
      <p:ext uri="{BB962C8B-B14F-4D97-AF65-F5344CB8AC3E}">
        <p14:creationId xmlns:p14="http://schemas.microsoft.com/office/powerpoint/2010/main" val="941542412"/>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p:txBody>
          <a:bodyPr>
            <a:normAutofit/>
          </a:bodyPr>
          <a:lstStyle/>
          <a:p>
            <a:r>
              <a:rPr lang="en-US" dirty="0" smtClean="0"/>
              <a:t>Agenda</a:t>
            </a:r>
            <a:endParaRPr lang="en-US" dirty="0"/>
          </a:p>
        </p:txBody>
      </p:sp>
      <p:sp>
        <p:nvSpPr>
          <p:cNvPr id="6" name="Subtitle 5"/>
          <p:cNvSpPr>
            <a:spLocks noGrp="1"/>
          </p:cNvSpPr>
          <p:nvPr>
            <p:ph type="subTitle" idx="1"/>
          </p:nvPr>
        </p:nvSpPr>
        <p:spPr/>
        <p:txBody>
          <a:bodyPr/>
          <a:lstStyle/>
          <a:p>
            <a:pPr marL="571500" lvl="0" indent="-571500">
              <a:buFont typeface="+mj-lt"/>
              <a:buAutoNum type="romanUcPeriod"/>
            </a:pPr>
            <a:r>
              <a:rPr lang="en-US" sz="2800" dirty="0" smtClean="0">
                <a:latin typeface="Arial" panose="020B0604020202020204" pitchFamily="34" charset="0"/>
                <a:cs typeface="Arial" panose="020B0604020202020204" pitchFamily="34" charset="0"/>
              </a:rPr>
              <a:t>Announcements</a:t>
            </a:r>
          </a:p>
          <a:p>
            <a:pPr marL="571500" lvl="0" indent="-571500">
              <a:buFont typeface="+mj-lt"/>
              <a:buAutoNum type="romanUcPeriod"/>
            </a:pPr>
            <a:r>
              <a:rPr lang="en-US" sz="2800" dirty="0" smtClean="0">
                <a:latin typeface="Arial" panose="020B0604020202020204" pitchFamily="34" charset="0"/>
                <a:cs typeface="Arial" panose="020B0604020202020204" pitchFamily="34" charset="0"/>
              </a:rPr>
              <a:t>Updates on the APCD / Case Mix Application and Review Process</a:t>
            </a:r>
          </a:p>
          <a:p>
            <a:pPr marL="571500" lvl="0" indent="-571500">
              <a:buFont typeface="+mj-lt"/>
              <a:buAutoNum type="romanUcPeriod"/>
            </a:pPr>
            <a:r>
              <a:rPr lang="en-US" sz="2800" dirty="0">
                <a:latin typeface="Arial" panose="020B0604020202020204" pitchFamily="34" charset="0"/>
                <a:cs typeface="Arial" panose="020B0604020202020204" pitchFamily="34" charset="0"/>
              </a:rPr>
              <a:t>IRBNet Smart Form Demo / </a:t>
            </a:r>
            <a:r>
              <a:rPr lang="en-US" sz="2800" dirty="0" smtClean="0">
                <a:latin typeface="Arial" panose="020B0604020202020204" pitchFamily="34" charset="0"/>
                <a:cs typeface="Arial" panose="020B0604020202020204" pitchFamily="34" charset="0"/>
              </a:rPr>
              <a:t>Poll</a:t>
            </a:r>
          </a:p>
          <a:p>
            <a:pPr marL="571500" lvl="0" indent="-571500">
              <a:buFont typeface="+mj-lt"/>
              <a:buAutoNum type="romanUcPeriod"/>
            </a:pPr>
            <a:r>
              <a:rPr lang="en-US" sz="2800" dirty="0" smtClean="0">
                <a:latin typeface="Arial" panose="020B0604020202020204" pitchFamily="34" charset="0"/>
                <a:cs typeface="Arial" panose="020B0604020202020204" pitchFamily="34" charset="0"/>
              </a:rPr>
              <a:t>APCD Data Profiles</a:t>
            </a:r>
          </a:p>
          <a:p>
            <a:pPr marL="571500" lvl="0" indent="-571500">
              <a:buFont typeface="+mj-lt"/>
              <a:buAutoNum type="romanUcPeriod"/>
            </a:pPr>
            <a:r>
              <a:rPr lang="en-US" sz="2800" dirty="0" smtClean="0">
                <a:latin typeface="Arial" panose="020B0604020202020204" pitchFamily="34" charset="0"/>
                <a:cs typeface="Arial" panose="020B0604020202020204" pitchFamily="34" charset="0"/>
              </a:rPr>
              <a:t>Questions from Current APCD Users</a:t>
            </a:r>
          </a:p>
          <a:p>
            <a:pPr lvl="0"/>
            <a:endParaRPr lang="en-US" sz="2800" dirty="0" smtClean="0">
              <a:latin typeface="Calibri"/>
            </a:endParaRPr>
          </a:p>
          <a:p>
            <a:pPr marL="571500" lvl="0" indent="-571500">
              <a:buFont typeface="+mj-lt"/>
              <a:buAutoNum type="romanUcPeriod"/>
            </a:pPr>
            <a:endParaRPr lang="en-US" sz="2800" dirty="0" smtClean="0">
              <a:latin typeface="Calibri"/>
            </a:endParaRPr>
          </a:p>
          <a:p>
            <a:endParaRPr lang="en-US" sz="2000" dirty="0"/>
          </a:p>
        </p:txBody>
      </p:sp>
    </p:spTree>
    <p:extLst>
      <p:ext uri="{BB962C8B-B14F-4D97-AF65-F5344CB8AC3E}">
        <p14:creationId xmlns:p14="http://schemas.microsoft.com/office/powerpoint/2010/main" val="756544809"/>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smtClean="0"/>
              <a:t>MA APCD Release 3.0 </a:t>
            </a:r>
            <a:br>
              <a:rPr lang="en-US" dirty="0" smtClean="0"/>
            </a:br>
            <a:r>
              <a:rPr lang="en-US" dirty="0" smtClean="0"/>
              <a:t>Now accepting applications!</a:t>
            </a:r>
            <a:endParaRPr lang="en-US" dirty="0"/>
          </a:p>
        </p:txBody>
      </p:sp>
      <p:sp>
        <p:nvSpPr>
          <p:cNvPr id="3" name="Subtitle 2"/>
          <p:cNvSpPr>
            <a:spLocks noGrp="1"/>
          </p:cNvSpPr>
          <p:nvPr>
            <p:ph type="subTitle" idx="1"/>
          </p:nvPr>
        </p:nvSpPr>
        <p:spPr/>
        <p:txBody>
          <a:bodyPr>
            <a:normAutofit fontScale="92500"/>
          </a:bodyPr>
          <a:lstStyle/>
          <a:p>
            <a:pPr marL="457200" indent="-457200">
              <a:buFont typeface="Arial" panose="020B0604020202020204" pitchFamily="34" charset="0"/>
              <a:buChar char="•"/>
            </a:pPr>
            <a:r>
              <a:rPr lang="en-US" sz="2800" dirty="0" smtClean="0"/>
              <a:t>Application forms for Release 3.0 have been posted to the CHIA website and IRBNet</a:t>
            </a:r>
          </a:p>
          <a:p>
            <a:pPr marL="914400" lvl="1" indent="-457200" algn="l">
              <a:buFont typeface="Arial" panose="020B0604020202020204" pitchFamily="34" charset="0"/>
              <a:buChar char="•"/>
            </a:pPr>
            <a:r>
              <a:rPr lang="en-US" sz="2400" dirty="0" smtClean="0">
                <a:solidFill>
                  <a:schemeClr val="tx2"/>
                </a:solidFill>
              </a:rPr>
              <a:t>New </a:t>
            </a:r>
            <a:r>
              <a:rPr lang="en-US" sz="2400" b="1" dirty="0" smtClean="0">
                <a:solidFill>
                  <a:schemeClr val="tx2"/>
                </a:solidFill>
              </a:rPr>
              <a:t>Government</a:t>
            </a:r>
            <a:r>
              <a:rPr lang="en-US" sz="2400" dirty="0" smtClean="0">
                <a:solidFill>
                  <a:schemeClr val="tx2"/>
                </a:solidFill>
              </a:rPr>
              <a:t> application should be posted soon</a:t>
            </a:r>
          </a:p>
          <a:p>
            <a:pPr lvl="2" algn="l"/>
            <a:r>
              <a:rPr lang="en-US" sz="1500" dirty="0" smtClean="0">
                <a:solidFill>
                  <a:schemeClr val="tx2"/>
                </a:solidFill>
              </a:rPr>
              <a:t>(If you are waiting on this form and have a pressing need to access the data, please send an email to </a:t>
            </a:r>
            <a:r>
              <a:rPr lang="en-US" sz="1500" dirty="0" smtClean="0">
                <a:solidFill>
                  <a:schemeClr val="tx2"/>
                </a:solidFill>
                <a:hlinkClick r:id="rId3"/>
              </a:rPr>
              <a:t>adam.tapply@state.ma.us</a:t>
            </a:r>
            <a:r>
              <a:rPr lang="en-US" sz="1500" dirty="0">
                <a:solidFill>
                  <a:schemeClr val="tx2"/>
                </a:solidFill>
              </a:rPr>
              <a:t>)</a:t>
            </a:r>
            <a:endParaRPr lang="en-US" sz="1500" dirty="0" smtClean="0">
              <a:solidFill>
                <a:schemeClr val="tx2"/>
              </a:solidFill>
            </a:endParaRPr>
          </a:p>
          <a:p>
            <a:pPr marL="457200" indent="-457200">
              <a:buFont typeface="Arial" panose="020B0604020202020204" pitchFamily="34" charset="0"/>
              <a:buChar char="•"/>
            </a:pPr>
            <a:r>
              <a:rPr lang="en-US" sz="2800" b="1" dirty="0" smtClean="0"/>
              <a:t>PLEASE READ </a:t>
            </a:r>
            <a:r>
              <a:rPr lang="en-US" sz="2800" dirty="0" smtClean="0"/>
              <a:t>– Important information for Non-Government applicants:</a:t>
            </a:r>
          </a:p>
          <a:p>
            <a:pPr marL="914400" lvl="1" indent="-457200" algn="l">
              <a:buFont typeface="Arial" panose="020B0604020202020204" pitchFamily="34" charset="0"/>
              <a:buChar char="•"/>
            </a:pPr>
            <a:r>
              <a:rPr lang="en-US" sz="2400" dirty="0" smtClean="0">
                <a:hlinkClick r:id="rId4"/>
              </a:rPr>
              <a:t>http</a:t>
            </a:r>
            <a:r>
              <a:rPr lang="en-US" sz="2400" dirty="0">
                <a:hlinkClick r:id="rId4"/>
              </a:rPr>
              <a:t>://</a:t>
            </a:r>
            <a:r>
              <a:rPr lang="en-US" sz="2400" dirty="0" smtClean="0">
                <a:hlinkClick r:id="rId4"/>
              </a:rPr>
              <a:t>chiamass.gov/assets/Uploads/apcd-3-0/Important-Info-Non-Govt-Data-Requests-2015.02.17.pdf</a:t>
            </a:r>
            <a:r>
              <a:rPr lang="en-US" sz="2400" dirty="0" smtClean="0"/>
              <a:t> </a:t>
            </a:r>
            <a:endParaRPr lang="en-US" sz="2400" dirty="0">
              <a:solidFill>
                <a:srgbClr val="00B050"/>
              </a:solidFill>
            </a:endParaRPr>
          </a:p>
          <a:p>
            <a:pPr marL="914400" lvl="1" indent="-457200" algn="l">
              <a:buFont typeface="Arial" panose="020B0604020202020204" pitchFamily="34" charset="0"/>
              <a:buChar char="•"/>
            </a:pPr>
            <a:r>
              <a:rPr lang="en-US" sz="2400" dirty="0" smtClean="0">
                <a:solidFill>
                  <a:schemeClr val="tx2"/>
                </a:solidFill>
              </a:rPr>
              <a:t>Explains new process and minimum security requirements </a:t>
            </a:r>
          </a:p>
        </p:txBody>
      </p:sp>
    </p:spTree>
    <p:extLst>
      <p:ext uri="{BB962C8B-B14F-4D97-AF65-F5344CB8AC3E}">
        <p14:creationId xmlns:p14="http://schemas.microsoft.com/office/powerpoint/2010/main" val="578081343"/>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smtClean="0"/>
              <a:t>MA APCD Release 3.0 </a:t>
            </a:r>
            <a:br>
              <a:rPr lang="en-US" dirty="0" smtClean="0"/>
            </a:br>
            <a:r>
              <a:rPr lang="en-US" dirty="0" smtClean="0"/>
              <a:t>Now accepting applications!</a:t>
            </a:r>
            <a:endParaRPr lang="en-US" dirty="0"/>
          </a:p>
        </p:txBody>
      </p:sp>
      <p:sp>
        <p:nvSpPr>
          <p:cNvPr id="3" name="Subtitle 2"/>
          <p:cNvSpPr>
            <a:spLocks noGrp="1"/>
          </p:cNvSpPr>
          <p:nvPr>
            <p:ph type="subTitle" idx="1"/>
          </p:nvPr>
        </p:nvSpPr>
        <p:spPr/>
        <p:txBody>
          <a:bodyPr>
            <a:normAutofit/>
          </a:bodyPr>
          <a:lstStyle/>
          <a:p>
            <a:pPr marL="457200" indent="-457200">
              <a:buFont typeface="Arial" panose="020B0604020202020204" pitchFamily="34" charset="0"/>
              <a:buChar char="•"/>
            </a:pPr>
            <a:r>
              <a:rPr lang="en-US" dirty="0" smtClean="0">
                <a:solidFill>
                  <a:schemeClr val="tx2"/>
                </a:solidFill>
              </a:rPr>
              <a:t>MA APCD Release 3.0 Release Notes and Documentation Guides can </a:t>
            </a:r>
            <a:r>
              <a:rPr lang="en-US" dirty="0">
                <a:solidFill>
                  <a:schemeClr val="tx2"/>
                </a:solidFill>
              </a:rPr>
              <a:t>be found here: </a:t>
            </a:r>
            <a:r>
              <a:rPr lang="en-US" dirty="0">
                <a:solidFill>
                  <a:schemeClr val="tx2"/>
                </a:solidFill>
                <a:hlinkClick r:id="rId3"/>
              </a:rPr>
              <a:t>http://chiamass.gov/ma-apcd-information-for-data-requestors-and-users</a:t>
            </a:r>
            <a:r>
              <a:rPr lang="en-US" dirty="0" smtClean="0">
                <a:solidFill>
                  <a:schemeClr val="tx2"/>
                </a:solidFill>
                <a:hlinkClick r:id="rId3"/>
              </a:rPr>
              <a:t>/</a:t>
            </a:r>
            <a:endParaRPr lang="en-US" dirty="0" smtClean="0">
              <a:solidFill>
                <a:schemeClr val="tx2"/>
              </a:solidFill>
            </a:endParaRPr>
          </a:p>
          <a:p>
            <a:endParaRPr lang="en-US" sz="2400" dirty="0" smtClean="0">
              <a:solidFill>
                <a:schemeClr val="tx2"/>
              </a:solidFill>
            </a:endParaRPr>
          </a:p>
        </p:txBody>
      </p:sp>
      <p:pic>
        <p:nvPicPr>
          <p:cNvPr id="1026" name="Picture 2"/>
          <p:cNvPicPr>
            <a:picLocks noChangeAspect="1" noChangeArrowheads="1"/>
          </p:cNvPicPr>
          <p:nvPr/>
        </p:nvPicPr>
        <p:blipFill rotWithShape="1">
          <a:blip r:embed="rId4">
            <a:extLst>
              <a:ext uri="{28A0092B-C50C-407E-A947-70E740481C1C}">
                <a14:useLocalDpi xmlns:a14="http://schemas.microsoft.com/office/drawing/2010/main" val="0"/>
              </a:ext>
            </a:extLst>
          </a:blip>
          <a:srcRect l="-623" t="10063" r="991" b="10354"/>
          <a:stretch/>
        </p:blipFill>
        <p:spPr bwMode="auto">
          <a:xfrm>
            <a:off x="640080" y="2996783"/>
            <a:ext cx="7517969" cy="336554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998241111"/>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smtClean="0"/>
              <a:t>What’s in the Application Package?</a:t>
            </a:r>
            <a:endParaRPr lang="en-US" dirty="0"/>
          </a:p>
        </p:txBody>
      </p:sp>
      <p:sp>
        <p:nvSpPr>
          <p:cNvPr id="3" name="Subtitle 2"/>
          <p:cNvSpPr>
            <a:spLocks noGrp="1"/>
          </p:cNvSpPr>
          <p:nvPr>
            <p:ph type="subTitle" idx="1"/>
          </p:nvPr>
        </p:nvSpPr>
        <p:spPr/>
        <p:txBody>
          <a:bodyPr/>
          <a:lstStyle/>
          <a:p>
            <a:pPr marL="457200" indent="-457200">
              <a:buAutoNum type="arabicPeriod"/>
            </a:pPr>
            <a:r>
              <a:rPr lang="en-US" dirty="0" smtClean="0">
                <a:latin typeface="Arial" panose="020B0604020202020204" pitchFamily="34" charset="0"/>
                <a:cs typeface="Arial" panose="020B0604020202020204" pitchFamily="34" charset="0"/>
              </a:rPr>
              <a:t>The </a:t>
            </a:r>
            <a:r>
              <a:rPr lang="en-US" u="sng" dirty="0" smtClean="0">
                <a:latin typeface="Arial" panose="020B0604020202020204" pitchFamily="34" charset="0"/>
                <a:cs typeface="Arial" panose="020B0604020202020204" pitchFamily="34" charset="0"/>
              </a:rPr>
              <a:t>Data Request</a:t>
            </a:r>
          </a:p>
          <a:p>
            <a:pPr marL="914400" lvl="1" indent="-457200" algn="l">
              <a:buFont typeface="Arial" panose="020B0604020202020204" pitchFamily="34" charset="0"/>
              <a:buChar char="•"/>
            </a:pPr>
            <a:r>
              <a:rPr lang="en-US" sz="2000" dirty="0" smtClean="0">
                <a:solidFill>
                  <a:schemeClr val="tx2"/>
                </a:solidFill>
                <a:latin typeface="Arial" panose="020B0604020202020204" pitchFamily="34" charset="0"/>
                <a:cs typeface="Arial" panose="020B0604020202020204" pitchFamily="34" charset="0"/>
              </a:rPr>
              <a:t>Includes the Main Application form, the Data Specification Worksheet (APCD only), and all other supporting documentation (CVs, </a:t>
            </a:r>
            <a:r>
              <a:rPr lang="en-US" sz="2000" dirty="0" err="1" smtClean="0">
                <a:solidFill>
                  <a:schemeClr val="tx2"/>
                </a:solidFill>
                <a:latin typeface="Arial" panose="020B0604020202020204" pitchFamily="34" charset="0"/>
                <a:cs typeface="Arial" panose="020B0604020202020204" pitchFamily="34" charset="0"/>
              </a:rPr>
              <a:t>MassHealth</a:t>
            </a:r>
            <a:r>
              <a:rPr lang="en-US" sz="2000" dirty="0" smtClean="0">
                <a:solidFill>
                  <a:schemeClr val="tx2"/>
                </a:solidFill>
                <a:latin typeface="Arial" panose="020B0604020202020204" pitchFamily="34" charset="0"/>
                <a:cs typeface="Arial" panose="020B0604020202020204" pitchFamily="34" charset="0"/>
              </a:rPr>
              <a:t> forms, etc.)</a:t>
            </a:r>
          </a:p>
          <a:p>
            <a:pPr marL="457200" indent="-457200">
              <a:buFont typeface="+mj-lt"/>
              <a:buAutoNum type="arabicPeriod"/>
            </a:pPr>
            <a:r>
              <a:rPr lang="en-US" dirty="0" smtClean="0">
                <a:latin typeface="Arial" panose="020B0604020202020204" pitchFamily="34" charset="0"/>
                <a:cs typeface="Arial" panose="020B0604020202020204" pitchFamily="34" charset="0"/>
              </a:rPr>
              <a:t>The </a:t>
            </a:r>
            <a:r>
              <a:rPr lang="en-US" u="sng" dirty="0" smtClean="0">
                <a:latin typeface="Arial" panose="020B0604020202020204" pitchFamily="34" charset="0"/>
                <a:cs typeface="Arial" panose="020B0604020202020204" pitchFamily="34" charset="0"/>
              </a:rPr>
              <a:t>Data Management Plan</a:t>
            </a:r>
          </a:p>
          <a:p>
            <a:pPr marL="457200" indent="-457200">
              <a:buFont typeface="+mj-lt"/>
              <a:buAutoNum type="arabicPeriod"/>
            </a:pPr>
            <a:endParaRPr lang="en-US" dirty="0">
              <a:latin typeface="Arial" panose="020B0604020202020204" pitchFamily="34" charset="0"/>
              <a:cs typeface="Arial" panose="020B0604020202020204" pitchFamily="34" charset="0"/>
            </a:endParaRPr>
          </a:p>
          <a:p>
            <a:pPr marL="457200" indent="-457200">
              <a:buFont typeface="+mj-lt"/>
              <a:buAutoNum type="arabicPeriod"/>
            </a:pPr>
            <a:r>
              <a:rPr lang="en-US" dirty="0" smtClean="0">
                <a:latin typeface="Arial" panose="020B0604020202020204" pitchFamily="34" charset="0"/>
                <a:cs typeface="Arial" panose="020B0604020202020204" pitchFamily="34" charset="0"/>
              </a:rPr>
              <a:t>The </a:t>
            </a:r>
            <a:r>
              <a:rPr lang="en-US" u="sng" dirty="0" smtClean="0">
                <a:latin typeface="Arial" panose="020B0604020202020204" pitchFamily="34" charset="0"/>
                <a:cs typeface="Arial" panose="020B0604020202020204" pitchFamily="34" charset="0"/>
              </a:rPr>
              <a:t>Data Use Agreement</a:t>
            </a:r>
          </a:p>
          <a:p>
            <a:pPr marL="914400" lvl="1" indent="-457200" algn="l">
              <a:buFont typeface="Arial" panose="020B0604020202020204" pitchFamily="34" charset="0"/>
              <a:buChar char="•"/>
            </a:pPr>
            <a:r>
              <a:rPr lang="en-US" sz="2000" dirty="0" smtClean="0">
                <a:solidFill>
                  <a:schemeClr val="tx2"/>
                </a:solidFill>
                <a:latin typeface="Arial" panose="020B0604020202020204" pitchFamily="34" charset="0"/>
                <a:cs typeface="Arial" panose="020B0604020202020204" pitchFamily="34" charset="0"/>
              </a:rPr>
              <a:t>No longer submitted at the beginning of the application process</a:t>
            </a:r>
          </a:p>
        </p:txBody>
      </p:sp>
    </p:spTree>
    <p:extLst>
      <p:ext uri="{BB962C8B-B14F-4D97-AF65-F5344CB8AC3E}">
        <p14:creationId xmlns:p14="http://schemas.microsoft.com/office/powerpoint/2010/main" val="23809286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3200" dirty="0" smtClean="0"/>
              <a:t>Modified Application Review Process</a:t>
            </a:r>
            <a:endParaRPr lang="en-US" sz="3200" dirty="0"/>
          </a:p>
        </p:txBody>
      </p:sp>
      <p:sp>
        <p:nvSpPr>
          <p:cNvPr id="3" name="Subtitle 2"/>
          <p:cNvSpPr>
            <a:spLocks noGrp="1"/>
          </p:cNvSpPr>
          <p:nvPr>
            <p:ph type="subTitle" idx="1"/>
          </p:nvPr>
        </p:nvSpPr>
        <p:spPr/>
        <p:txBody>
          <a:bodyPr/>
          <a:lstStyle/>
          <a:p>
            <a:r>
              <a:rPr lang="en-US" u="sng" dirty="0" smtClean="0">
                <a:latin typeface="Arial" panose="020B0604020202020204" pitchFamily="34" charset="0"/>
                <a:cs typeface="Arial" panose="020B0604020202020204" pitchFamily="34" charset="0"/>
              </a:rPr>
              <a:t>Stage 1</a:t>
            </a:r>
            <a:r>
              <a:rPr lang="en-US" dirty="0" smtClean="0">
                <a:latin typeface="Arial" panose="020B0604020202020204" pitchFamily="34" charset="0"/>
                <a:cs typeface="Arial" panose="020B0604020202020204" pitchFamily="34" charset="0"/>
              </a:rPr>
              <a:t>: </a:t>
            </a:r>
            <a:r>
              <a:rPr lang="en-US" b="1" dirty="0" smtClean="0">
                <a:latin typeface="Arial" panose="020B0604020202020204" pitchFamily="34" charset="0"/>
                <a:cs typeface="Arial" panose="020B0604020202020204" pitchFamily="34" charset="0"/>
              </a:rPr>
              <a:t>Application Intake</a:t>
            </a:r>
            <a:endParaRPr lang="en-US" b="1" u="sng" dirty="0" smtClean="0">
              <a:latin typeface="Arial" panose="020B0604020202020204" pitchFamily="34" charset="0"/>
              <a:cs typeface="Arial" panose="020B0604020202020204" pitchFamily="34" charset="0"/>
            </a:endParaRPr>
          </a:p>
          <a:p>
            <a:pPr marL="914400" lvl="1" indent="-457200" algn="l">
              <a:buFont typeface="Arial" panose="020B0604020202020204" pitchFamily="34" charset="0"/>
              <a:buChar char="•"/>
            </a:pPr>
            <a:r>
              <a:rPr lang="en-US" sz="2000" dirty="0" smtClean="0">
                <a:solidFill>
                  <a:schemeClr val="tx2"/>
                </a:solidFill>
                <a:latin typeface="Arial" panose="020B0604020202020204" pitchFamily="34" charset="0"/>
                <a:cs typeface="Arial" panose="020B0604020202020204" pitchFamily="34" charset="0"/>
              </a:rPr>
              <a:t>CHIA’s Account Management team will ensure the application package is complete</a:t>
            </a:r>
          </a:p>
          <a:p>
            <a:pPr marL="914400" lvl="1" indent="-457200" algn="l">
              <a:buFont typeface="Arial" panose="020B0604020202020204" pitchFamily="34" charset="0"/>
              <a:buChar char="•"/>
            </a:pPr>
            <a:r>
              <a:rPr lang="en-US" sz="2000" dirty="0" smtClean="0">
                <a:solidFill>
                  <a:schemeClr val="tx2"/>
                </a:solidFill>
                <a:latin typeface="Arial" panose="020B0604020202020204" pitchFamily="34" charset="0"/>
                <a:cs typeface="Arial" panose="020B0604020202020204" pitchFamily="34" charset="0"/>
              </a:rPr>
              <a:t>The Manager of User Support will ensure that you are requesting the appropriate data elements (for APCD) and/or Case Mix levels</a:t>
            </a:r>
          </a:p>
          <a:p>
            <a:pPr marL="914400" lvl="1" indent="-457200" algn="l">
              <a:buFont typeface="Arial" panose="020B0604020202020204" pitchFamily="34" charset="0"/>
              <a:buChar char="•"/>
            </a:pPr>
            <a:r>
              <a:rPr lang="en-US" sz="2000" dirty="0" smtClean="0">
                <a:solidFill>
                  <a:schemeClr val="tx2"/>
                </a:solidFill>
                <a:latin typeface="Arial" panose="020B0604020202020204" pitchFamily="34" charset="0"/>
                <a:cs typeface="Arial" panose="020B0604020202020204" pitchFamily="34" charset="0"/>
              </a:rPr>
              <a:t>Final application package will be sent to CHIA’s Technical Specialists for Data Privacy Committee (DPC) consideration</a:t>
            </a:r>
            <a:endParaRPr lang="en-US" sz="2000" dirty="0">
              <a:solidFill>
                <a:schemeClr val="tx2"/>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6843640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smtClean="0"/>
              <a:t>Modified Application Review Process</a:t>
            </a:r>
            <a:endParaRPr lang="en-US" dirty="0"/>
          </a:p>
        </p:txBody>
      </p:sp>
      <p:sp>
        <p:nvSpPr>
          <p:cNvPr id="3" name="Subtitle 2"/>
          <p:cNvSpPr>
            <a:spLocks noGrp="1"/>
          </p:cNvSpPr>
          <p:nvPr>
            <p:ph type="subTitle" idx="1"/>
          </p:nvPr>
        </p:nvSpPr>
        <p:spPr/>
        <p:txBody>
          <a:bodyPr/>
          <a:lstStyle/>
          <a:p>
            <a:pPr marL="0" lvl="1" algn="l"/>
            <a:r>
              <a:rPr lang="en-US" sz="2000" u="sng" dirty="0">
                <a:solidFill>
                  <a:schemeClr val="tx2"/>
                </a:solidFill>
                <a:latin typeface="Arial" panose="020B0604020202020204" pitchFamily="34" charset="0"/>
                <a:cs typeface="Arial" panose="020B0604020202020204" pitchFamily="34" charset="0"/>
              </a:rPr>
              <a:t>Stage </a:t>
            </a:r>
            <a:r>
              <a:rPr lang="en-US" sz="2000" u="sng" dirty="0" smtClean="0">
                <a:solidFill>
                  <a:schemeClr val="tx2"/>
                </a:solidFill>
                <a:latin typeface="Arial" panose="020B0604020202020204" pitchFamily="34" charset="0"/>
                <a:cs typeface="Arial" panose="020B0604020202020204" pitchFamily="34" charset="0"/>
              </a:rPr>
              <a:t>2</a:t>
            </a:r>
            <a:r>
              <a:rPr lang="en-US" sz="2000" dirty="0" smtClean="0">
                <a:solidFill>
                  <a:schemeClr val="tx2"/>
                </a:solidFill>
                <a:latin typeface="Arial" panose="020B0604020202020204" pitchFamily="34" charset="0"/>
                <a:cs typeface="Arial" panose="020B0604020202020204" pitchFamily="34" charset="0"/>
              </a:rPr>
              <a:t>:  </a:t>
            </a:r>
            <a:r>
              <a:rPr lang="en-US" sz="2000" b="1" dirty="0" smtClean="0">
                <a:solidFill>
                  <a:schemeClr val="tx2"/>
                </a:solidFill>
                <a:latin typeface="Arial" panose="020B0604020202020204" pitchFamily="34" charset="0"/>
                <a:cs typeface="Arial" panose="020B0604020202020204" pitchFamily="34" charset="0"/>
              </a:rPr>
              <a:t>Compliance Review Overseen by CHIA Legal</a:t>
            </a:r>
          </a:p>
          <a:p>
            <a:pPr marL="742950" lvl="2" indent="-285750" algn="l">
              <a:buFont typeface="Arial" panose="020B0604020202020204" pitchFamily="34" charset="0"/>
              <a:buChar char="•"/>
            </a:pPr>
            <a:r>
              <a:rPr lang="en-US" sz="1600" dirty="0" smtClean="0">
                <a:solidFill>
                  <a:schemeClr val="tx2"/>
                </a:solidFill>
                <a:latin typeface="Arial" panose="020B0604020202020204" pitchFamily="34" charset="0"/>
                <a:cs typeface="Arial" panose="020B0604020202020204" pitchFamily="34" charset="0"/>
              </a:rPr>
              <a:t>Technical Specialist review for privacy</a:t>
            </a:r>
          </a:p>
          <a:p>
            <a:pPr marL="742950" lvl="2" indent="-285750" algn="l">
              <a:buFont typeface="Arial" panose="020B0604020202020204" pitchFamily="34" charset="0"/>
              <a:buChar char="•"/>
            </a:pPr>
            <a:r>
              <a:rPr lang="en-US" sz="1600" dirty="0" smtClean="0">
                <a:solidFill>
                  <a:schemeClr val="tx2"/>
                </a:solidFill>
                <a:latin typeface="Arial" panose="020B0604020202020204" pitchFamily="34" charset="0"/>
                <a:cs typeface="Arial" panose="020B0604020202020204" pitchFamily="34" charset="0"/>
              </a:rPr>
              <a:t>Review of Data Management Plan</a:t>
            </a:r>
          </a:p>
          <a:p>
            <a:pPr marL="742950" lvl="2" indent="-285750" algn="l">
              <a:buFont typeface="Arial" panose="020B0604020202020204" pitchFamily="34" charset="0"/>
              <a:buChar char="•"/>
            </a:pPr>
            <a:r>
              <a:rPr lang="en-US" sz="1600" dirty="0" smtClean="0">
                <a:solidFill>
                  <a:schemeClr val="tx2"/>
                </a:solidFill>
                <a:latin typeface="Arial" panose="020B0604020202020204" pitchFamily="34" charset="0"/>
                <a:cs typeface="Arial" panose="020B0604020202020204" pitchFamily="34" charset="0"/>
              </a:rPr>
              <a:t>Data Privacy Committee review</a:t>
            </a:r>
          </a:p>
          <a:p>
            <a:pPr marL="742950" lvl="2" indent="-285750" algn="l">
              <a:buFont typeface="Arial" panose="020B0604020202020204" pitchFamily="34" charset="0"/>
              <a:buChar char="•"/>
            </a:pPr>
            <a:r>
              <a:rPr lang="en-US" sz="1600" dirty="0" smtClean="0">
                <a:solidFill>
                  <a:schemeClr val="tx2"/>
                </a:solidFill>
                <a:latin typeface="Arial" panose="020B0604020202020204" pitchFamily="34" charset="0"/>
                <a:cs typeface="Arial" panose="020B0604020202020204" pitchFamily="34" charset="0"/>
              </a:rPr>
              <a:t>Data Release Committee review  (non-gov’t Level 2+ requests)</a:t>
            </a:r>
          </a:p>
          <a:p>
            <a:pPr marL="742950" lvl="2" indent="-285750" algn="l">
              <a:buFont typeface="Arial" panose="020B0604020202020204" pitchFamily="34" charset="0"/>
              <a:buChar char="•"/>
            </a:pPr>
            <a:r>
              <a:rPr lang="en-US" sz="1600" dirty="0" err="1" smtClean="0">
                <a:solidFill>
                  <a:schemeClr val="tx2"/>
                </a:solidFill>
                <a:latin typeface="Arial" panose="020B0604020202020204" pitchFamily="34" charset="0"/>
                <a:cs typeface="Arial" panose="020B0604020202020204" pitchFamily="34" charset="0"/>
              </a:rPr>
              <a:t>MassHealth</a:t>
            </a:r>
            <a:r>
              <a:rPr lang="en-US" sz="1600" dirty="0" smtClean="0">
                <a:solidFill>
                  <a:schemeClr val="tx2"/>
                </a:solidFill>
                <a:latin typeface="Arial" panose="020B0604020202020204" pitchFamily="34" charset="0"/>
                <a:cs typeface="Arial" panose="020B0604020202020204" pitchFamily="34" charset="0"/>
              </a:rPr>
              <a:t> review (</a:t>
            </a:r>
            <a:r>
              <a:rPr lang="en-US" sz="1600" dirty="0" err="1" smtClean="0">
                <a:solidFill>
                  <a:schemeClr val="tx2"/>
                </a:solidFill>
                <a:latin typeface="Arial" panose="020B0604020202020204" pitchFamily="34" charset="0"/>
                <a:cs typeface="Arial" panose="020B0604020202020204" pitchFamily="34" charset="0"/>
              </a:rPr>
              <a:t>MassHealth</a:t>
            </a:r>
            <a:r>
              <a:rPr lang="en-US" sz="1600" dirty="0" smtClean="0">
                <a:solidFill>
                  <a:schemeClr val="tx2"/>
                </a:solidFill>
                <a:latin typeface="Arial" panose="020B0604020202020204" pitchFamily="34" charset="0"/>
                <a:cs typeface="Arial" panose="020B0604020202020204" pitchFamily="34" charset="0"/>
              </a:rPr>
              <a:t> data requests)</a:t>
            </a:r>
          </a:p>
          <a:p>
            <a:pPr marL="742950" lvl="2" indent="-285750" algn="l">
              <a:buFont typeface="Arial" panose="020B0604020202020204" pitchFamily="34" charset="0"/>
              <a:buChar char="•"/>
            </a:pPr>
            <a:endParaRPr lang="en-US" sz="1600" dirty="0">
              <a:solidFill>
                <a:schemeClr val="tx2"/>
              </a:solidFill>
              <a:latin typeface="Arial" panose="020B0604020202020204" pitchFamily="34" charset="0"/>
              <a:cs typeface="Arial" panose="020B0604020202020204" pitchFamily="34" charset="0"/>
            </a:endParaRPr>
          </a:p>
          <a:p>
            <a:pPr marL="457200" lvl="2" indent="-457200" algn="l"/>
            <a:r>
              <a:rPr lang="en-US" sz="2000" u="sng" dirty="0" smtClean="0">
                <a:solidFill>
                  <a:schemeClr val="tx2"/>
                </a:solidFill>
                <a:latin typeface="Arial" panose="020B0604020202020204" pitchFamily="34" charset="0"/>
                <a:cs typeface="Arial" panose="020B0604020202020204" pitchFamily="34" charset="0"/>
              </a:rPr>
              <a:t>Stage 3</a:t>
            </a:r>
            <a:r>
              <a:rPr lang="en-US" sz="2000" dirty="0" smtClean="0">
                <a:solidFill>
                  <a:schemeClr val="tx2"/>
                </a:solidFill>
                <a:latin typeface="Arial" panose="020B0604020202020204" pitchFamily="34" charset="0"/>
                <a:cs typeface="Arial" panose="020B0604020202020204" pitchFamily="34" charset="0"/>
              </a:rPr>
              <a:t>:   </a:t>
            </a:r>
            <a:r>
              <a:rPr lang="en-US" sz="2000" b="1" dirty="0" smtClean="0">
                <a:solidFill>
                  <a:schemeClr val="tx2"/>
                </a:solidFill>
                <a:latin typeface="Arial" panose="020B0604020202020204" pitchFamily="34" charset="0"/>
                <a:cs typeface="Arial" panose="020B0604020202020204" pitchFamily="34" charset="0"/>
              </a:rPr>
              <a:t>Fulfillment</a:t>
            </a:r>
          </a:p>
          <a:p>
            <a:pPr marL="742950" lvl="2" indent="-285750" algn="l">
              <a:buFont typeface="Arial" panose="020B0604020202020204" pitchFamily="34" charset="0"/>
              <a:buChar char="•"/>
            </a:pPr>
            <a:endParaRPr lang="en-US" sz="1600" i="1" u="sng" dirty="0" smtClean="0">
              <a:solidFill>
                <a:schemeClr val="tx2"/>
              </a:solidFill>
              <a:latin typeface="Arial" panose="020B0604020202020204" pitchFamily="34" charset="0"/>
              <a:cs typeface="Arial" panose="020B0604020202020204" pitchFamily="34" charset="0"/>
            </a:endParaRPr>
          </a:p>
          <a:p>
            <a:endParaRPr lang="en-US" dirty="0"/>
          </a:p>
        </p:txBody>
      </p:sp>
    </p:spTree>
    <p:extLst>
      <p:ext uri="{BB962C8B-B14F-4D97-AF65-F5344CB8AC3E}">
        <p14:creationId xmlns:p14="http://schemas.microsoft.com/office/powerpoint/2010/main" val="8970143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IRBNet Smart Form Demo</a:t>
            </a:r>
            <a:endParaRPr lang="en-US" dirty="0"/>
          </a:p>
        </p:txBody>
      </p:sp>
      <p:sp>
        <p:nvSpPr>
          <p:cNvPr id="3" name="Subtitle 2"/>
          <p:cNvSpPr>
            <a:spLocks noGrp="1"/>
          </p:cNvSpPr>
          <p:nvPr>
            <p:ph type="subTitle" idx="1"/>
          </p:nvPr>
        </p:nvSpPr>
        <p:spPr/>
        <p:txBody>
          <a:bodyPr/>
          <a:lstStyle/>
          <a:p>
            <a:pPr marL="342900" indent="-342900">
              <a:buFont typeface="Arial" panose="020B0604020202020204" pitchFamily="34" charset="0"/>
              <a:buChar char="•"/>
            </a:pPr>
            <a:r>
              <a:rPr lang="en-US" dirty="0" smtClean="0">
                <a:latin typeface="Arial" panose="020B0604020202020204" pitchFamily="34" charset="0"/>
                <a:cs typeface="Arial" panose="020B0604020202020204" pitchFamily="34" charset="0"/>
              </a:rPr>
              <a:t>Smart Form would allow you to fill out our main application form online</a:t>
            </a:r>
          </a:p>
          <a:p>
            <a:pPr marL="800100" lvl="1" indent="-342900" algn="l">
              <a:buFont typeface="Arial" panose="020B0604020202020204" pitchFamily="34" charset="0"/>
              <a:buChar char="•"/>
            </a:pPr>
            <a:r>
              <a:rPr lang="en-US" sz="1600" dirty="0" smtClean="0">
                <a:solidFill>
                  <a:schemeClr val="tx2"/>
                </a:solidFill>
                <a:latin typeface="Arial" panose="020B0604020202020204" pitchFamily="34" charset="0"/>
                <a:cs typeface="Arial" panose="020B0604020202020204" pitchFamily="34" charset="0"/>
              </a:rPr>
              <a:t>Would be available to both Gov’t and Non-Gov’t applicants</a:t>
            </a:r>
          </a:p>
          <a:p>
            <a:pPr marL="800100" lvl="1" indent="-342900" algn="l">
              <a:buFont typeface="Arial" panose="020B0604020202020204" pitchFamily="34" charset="0"/>
              <a:buChar char="•"/>
            </a:pPr>
            <a:r>
              <a:rPr lang="en-US" sz="1600" dirty="0" smtClean="0">
                <a:solidFill>
                  <a:schemeClr val="tx2"/>
                </a:solidFill>
                <a:latin typeface="Arial" panose="020B0604020202020204" pitchFamily="34" charset="0"/>
                <a:cs typeface="Arial" panose="020B0604020202020204" pitchFamily="34" charset="0"/>
              </a:rPr>
              <a:t>What makes it “Smart”?  It will automatically skip over questions that don’t apply to you</a:t>
            </a:r>
          </a:p>
          <a:p>
            <a:pPr lvl="2" algn="l"/>
            <a:r>
              <a:rPr lang="en-US" sz="1600" dirty="0" smtClean="0">
                <a:solidFill>
                  <a:schemeClr val="tx2"/>
                </a:solidFill>
                <a:latin typeface="Arial" panose="020B0604020202020204" pitchFamily="34" charset="0"/>
                <a:cs typeface="Arial" panose="020B0604020202020204" pitchFamily="34" charset="0"/>
              </a:rPr>
              <a:t>Example:  If you are a non-gov’t applicant, it won’t ask you if you want to request Medicare data</a:t>
            </a:r>
            <a:endParaRPr lang="en-US" sz="1600" dirty="0">
              <a:solidFill>
                <a:schemeClr val="tx2"/>
              </a:solidFill>
              <a:latin typeface="Arial" panose="020B0604020202020204" pitchFamily="34" charset="0"/>
              <a:cs typeface="Arial" panose="020B0604020202020204" pitchFamily="34" charset="0"/>
            </a:endParaRPr>
          </a:p>
          <a:p>
            <a:pPr lvl="2" algn="l"/>
            <a:endParaRPr lang="en-US" sz="1600" dirty="0" smtClean="0">
              <a:solidFill>
                <a:schemeClr val="tx2"/>
              </a:solidFill>
              <a:latin typeface="Arial" panose="020B0604020202020204" pitchFamily="34" charset="0"/>
              <a:cs typeface="Arial" panose="020B0604020202020204" pitchFamily="34" charset="0"/>
            </a:endParaRPr>
          </a:p>
          <a:p>
            <a:pPr marL="0" lvl="2" algn="l"/>
            <a:r>
              <a:rPr lang="en-US" sz="2000" b="1" dirty="0" smtClean="0">
                <a:solidFill>
                  <a:schemeClr val="tx2"/>
                </a:solidFill>
                <a:latin typeface="Arial" panose="020B0604020202020204" pitchFamily="34" charset="0"/>
                <a:cs typeface="Arial" panose="020B0604020202020204" pitchFamily="34" charset="0"/>
              </a:rPr>
              <a:t>POLL:  Would you be interested in having this option available to you?</a:t>
            </a:r>
          </a:p>
          <a:p>
            <a:pPr marL="0" lvl="2"/>
            <a:r>
              <a:rPr lang="en-US" sz="1800" i="1" dirty="0" smtClean="0">
                <a:solidFill>
                  <a:schemeClr val="tx2"/>
                </a:solidFill>
                <a:latin typeface="Arial" panose="020B0604020202020204" pitchFamily="34" charset="0"/>
                <a:cs typeface="Arial" panose="020B0604020202020204" pitchFamily="34" charset="0"/>
              </a:rPr>
              <a:t>(just type your answer into the Question box)</a:t>
            </a:r>
          </a:p>
        </p:txBody>
      </p:sp>
    </p:spTree>
    <p:extLst>
      <p:ext uri="{BB962C8B-B14F-4D97-AF65-F5344CB8AC3E}">
        <p14:creationId xmlns:p14="http://schemas.microsoft.com/office/powerpoint/2010/main" val="216435933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APCD Data Profiles</a:t>
            </a:r>
            <a:endParaRPr lang="en-US" dirty="0"/>
          </a:p>
        </p:txBody>
      </p:sp>
      <p:sp>
        <p:nvSpPr>
          <p:cNvPr id="3" name="Subtitle 2"/>
          <p:cNvSpPr>
            <a:spLocks noGrp="1"/>
          </p:cNvSpPr>
          <p:nvPr>
            <p:ph type="subTitle" idx="1"/>
          </p:nvPr>
        </p:nvSpPr>
        <p:spPr/>
        <p:txBody>
          <a:bodyPr/>
          <a:lstStyle/>
          <a:p>
            <a:pPr marL="342900" indent="-342900">
              <a:buFont typeface="Arial" panose="020B0604020202020204" pitchFamily="34" charset="0"/>
              <a:buChar char="•"/>
            </a:pPr>
            <a:r>
              <a:rPr lang="en-US" dirty="0">
                <a:latin typeface="Arial" panose="020B0604020202020204" pitchFamily="34" charset="0"/>
                <a:cs typeface="Arial" panose="020B0604020202020204" pitchFamily="34" charset="0"/>
              </a:rPr>
              <a:t>Available on the CHIA website here: </a:t>
            </a:r>
            <a:r>
              <a:rPr lang="en-US" dirty="0">
                <a:latin typeface="Arial" panose="020B0604020202020204" pitchFamily="34" charset="0"/>
                <a:cs typeface="Arial" panose="020B0604020202020204" pitchFamily="34" charset="0"/>
                <a:hlinkClick r:id="rId2"/>
              </a:rPr>
              <a:t>http://chiamass.gov/individual-apcd-data-profile-reports</a:t>
            </a:r>
            <a:r>
              <a:rPr lang="en-US" dirty="0" smtClean="0">
                <a:latin typeface="Arial" panose="020B0604020202020204" pitchFamily="34" charset="0"/>
                <a:cs typeface="Arial" panose="020B0604020202020204" pitchFamily="34" charset="0"/>
                <a:hlinkClick r:id="rId2"/>
              </a:rPr>
              <a:t>/</a:t>
            </a:r>
            <a:endParaRPr lang="en-US" dirty="0" smtClean="0">
              <a:latin typeface="Arial" panose="020B0604020202020204" pitchFamily="34" charset="0"/>
              <a:cs typeface="Arial" panose="020B0604020202020204" pitchFamily="34" charset="0"/>
            </a:endParaRPr>
          </a:p>
          <a:p>
            <a:endParaRPr lang="en-US" sz="2000" dirty="0" smtClean="0">
              <a:solidFill>
                <a:schemeClr val="tx2"/>
              </a:solidFill>
              <a:latin typeface="Arial" panose="020B0604020202020204" pitchFamily="34" charset="0"/>
              <a:cs typeface="Arial" panose="020B0604020202020204" pitchFamily="34" charset="0"/>
            </a:endParaRPr>
          </a:p>
        </p:txBody>
      </p:sp>
      <p:pic>
        <p:nvPicPr>
          <p:cNvPr id="3074" name="Picture 2"/>
          <p:cNvPicPr>
            <a:picLocks noChangeAspect="1" noChangeArrowheads="1"/>
          </p:cNvPicPr>
          <p:nvPr/>
        </p:nvPicPr>
        <p:blipFill rotWithShape="1">
          <a:blip r:embed="rId3">
            <a:extLst>
              <a:ext uri="{28A0092B-C50C-407E-A947-70E740481C1C}">
                <a14:useLocalDpi xmlns:a14="http://schemas.microsoft.com/office/drawing/2010/main" val="0"/>
              </a:ext>
            </a:extLst>
          </a:blip>
          <a:srcRect l="-1071" t="9760" r="1071" b="3831"/>
          <a:stretch/>
        </p:blipFill>
        <p:spPr bwMode="auto">
          <a:xfrm>
            <a:off x="548640" y="2743200"/>
            <a:ext cx="7525311" cy="36576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556832998"/>
      </p:ext>
    </p:extLst>
  </p:cSld>
  <p:clrMapOvr>
    <a:masterClrMapping/>
  </p:clrMapOvr>
</p:sld>
</file>

<file path=ppt/theme/theme1.xml><?xml version="1.0" encoding="utf-8"?>
<a:theme xmlns:a="http://schemas.openxmlformats.org/drawingml/2006/main" name="content option 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HIT January 2014">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HIT January 2014.potx</Template>
  <TotalTime>7855</TotalTime>
  <Words>832</Words>
  <Application>Microsoft Macintosh PowerPoint</Application>
  <PresentationFormat>On-screen Show (4:3)</PresentationFormat>
  <Paragraphs>95</Paragraphs>
  <Slides>17</Slides>
  <Notes>12</Notes>
  <HiddenSlides>0</HiddenSlides>
  <MMClips>0</MMClips>
  <ScaleCrop>false</ScaleCrop>
  <HeadingPairs>
    <vt:vector size="4" baseType="variant">
      <vt:variant>
        <vt:lpstr>Theme</vt:lpstr>
      </vt:variant>
      <vt:variant>
        <vt:i4>2</vt:i4>
      </vt:variant>
      <vt:variant>
        <vt:lpstr>Slide Titles</vt:lpstr>
      </vt:variant>
      <vt:variant>
        <vt:i4>17</vt:i4>
      </vt:variant>
    </vt:vector>
  </HeadingPairs>
  <TitlesOfParts>
    <vt:vector size="19" baseType="lpstr">
      <vt:lpstr>content option A</vt:lpstr>
      <vt:lpstr>HIT January 2014</vt:lpstr>
      <vt:lpstr>Monthly MA APCD / Case Mix User Workgroup Webinar</vt:lpstr>
      <vt:lpstr>Agenda</vt:lpstr>
      <vt:lpstr>MA APCD Release 3.0  Now accepting applications!</vt:lpstr>
      <vt:lpstr>MA APCD Release 3.0  Now accepting applications!</vt:lpstr>
      <vt:lpstr>What’s in the Application Package?</vt:lpstr>
      <vt:lpstr>Modified Application Review Process</vt:lpstr>
      <vt:lpstr>Modified Application Review Process</vt:lpstr>
      <vt:lpstr>IRBNet Smart Form Demo</vt:lpstr>
      <vt:lpstr>APCD Data Profiles</vt:lpstr>
      <vt:lpstr>APCD Data Profiles</vt:lpstr>
      <vt:lpstr>User Questions</vt:lpstr>
      <vt:lpstr>User Question: Date Fields</vt:lpstr>
      <vt:lpstr>User Question: Former Claim Number</vt:lpstr>
      <vt:lpstr>User Question: Lack of Discharge Date in Outpatient Observation (OOA File)</vt:lpstr>
      <vt:lpstr>User Question: Significant Procedures in Case Mix Files</vt:lpstr>
      <vt:lpstr>User Question: Significant Procedures in Case Mix Files</vt:lpstr>
      <vt:lpstr>Questions?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HIT Team Meeting</dc:title>
  <dc:creator>Bob Kramer</dc:creator>
  <cp:lastModifiedBy>Rick Vogel</cp:lastModifiedBy>
  <cp:revision>224</cp:revision>
  <cp:lastPrinted>2015-02-24T19:24:18Z</cp:lastPrinted>
  <dcterms:created xsi:type="dcterms:W3CDTF">2014-04-22T00:14:56Z</dcterms:created>
  <dcterms:modified xsi:type="dcterms:W3CDTF">2015-03-24T19:50:50Z</dcterms:modified>
</cp:coreProperties>
</file>