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3" r:id="rId2"/>
    <p:sldMasterId id="2147483696" r:id="rId3"/>
    <p:sldMasterId id="2147483699" r:id="rId4"/>
    <p:sldMasterId id="2147483711" r:id="rId5"/>
  </p:sldMasterIdLst>
  <p:notesMasterIdLst>
    <p:notesMasterId r:id="rId34"/>
  </p:notesMasterIdLst>
  <p:handoutMasterIdLst>
    <p:handoutMasterId r:id="rId35"/>
  </p:handoutMasterIdLst>
  <p:sldIdLst>
    <p:sldId id="317" r:id="rId6"/>
    <p:sldId id="264" r:id="rId7"/>
    <p:sldId id="371" r:id="rId8"/>
    <p:sldId id="485" r:id="rId9"/>
    <p:sldId id="481" r:id="rId10"/>
    <p:sldId id="480" r:id="rId11"/>
    <p:sldId id="467" r:id="rId12"/>
    <p:sldId id="468" r:id="rId13"/>
    <p:sldId id="487" r:id="rId14"/>
    <p:sldId id="486" r:id="rId15"/>
    <p:sldId id="469" r:id="rId16"/>
    <p:sldId id="473" r:id="rId17"/>
    <p:sldId id="488" r:id="rId18"/>
    <p:sldId id="489" r:id="rId19"/>
    <p:sldId id="490" r:id="rId20"/>
    <p:sldId id="491" r:id="rId21"/>
    <p:sldId id="492" r:id="rId22"/>
    <p:sldId id="493" r:id="rId23"/>
    <p:sldId id="494" r:id="rId24"/>
    <p:sldId id="495" r:id="rId25"/>
    <p:sldId id="496" r:id="rId26"/>
    <p:sldId id="497" r:id="rId27"/>
    <p:sldId id="498" r:id="rId28"/>
    <p:sldId id="482" r:id="rId29"/>
    <p:sldId id="500" r:id="rId30"/>
    <p:sldId id="499" r:id="rId31"/>
    <p:sldId id="296" r:id="rId32"/>
    <p:sldId id="445" r:id="rId3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5" autoAdjust="0"/>
    <p:restoredTop sz="88407" autoAdjust="0"/>
  </p:normalViewPr>
  <p:slideViewPr>
    <p:cSldViewPr snapToGrid="0" snapToObjects="1" showGuides="1">
      <p:cViewPr>
        <p:scale>
          <a:sx n="97" d="100"/>
          <a:sy n="97" d="100"/>
        </p:scale>
        <p:origin x="-2076" y="-216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0" y="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6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6" rIns="93170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6" rIns="93170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31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31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31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838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701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773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3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24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8377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837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537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8836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2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86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86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86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86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47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31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3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00BD2-752C-490D-AD04-A44E50B4E3D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63729-63CD-4532-B773-D837C4DB07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4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727E5-680C-43F1-9F82-77CE4DC7CF1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1F29A-1089-41D8-82DB-652A549CB9D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636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4A0D5-5D01-4102-AD55-F7EF6B1B49B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92EC8-61FA-41F5-BD04-B6A579E8BC0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59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8147-E1BF-41F1-8B5A-9B634677E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0BA62-F096-41ED-A807-FDC116B7BDE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02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103BD-E731-4FD7-B455-1D405B8B395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FDD4E-DB01-4EC7-BE3E-68520121FCC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313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B9683-A2F7-4D93-9E98-28DBB0F508A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E528A-1E9C-4898-ACC5-D63E80DC70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645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F63E6-CE76-4323-8A94-5300B8FBE81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72339-DA9C-47B3-BCC8-CA31E9FA44C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541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3900-F971-4EC0-88C4-6DE29F2070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655DE-4400-4878-B3EE-2DC334C3226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58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2E14-C0F3-4B82-9007-8759FCE04D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E626F-E745-4BCB-B14F-90835DC63E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746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A1F60-C18D-42DF-AABA-4098C5E3C55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614B8-D3D9-4096-B151-D9BA78D55B9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65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4323B-59F7-4C63-86E5-729F27FF1CF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04822-9DDD-4025-8FBD-6484316C3D0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386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7ACC-AD19-4ECD-80D9-4AE6522296B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F7E77-AE13-44E0-9C42-FBFE59FBC4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188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0B9F-7415-4333-BE6F-62992D4DF4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830E-57AC-4C4A-957E-5AED0E335E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970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CE73A-92E9-4E12-ACB9-CEB13F7E447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696B6-E794-45E8-B5A3-0B0561076E8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16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83E3D-39C5-4025-985F-C735E598FD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7E503-B183-4FFB-922C-5AB6EFF068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499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E28D1-9CE3-472D-80DA-C648B7C184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C21E6-D35C-4F4F-8492-0002D65827C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2029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417F-029E-41DD-8868-0DE17F77EE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FB276-5BD2-48C6-A105-15CC248DFBD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312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0A116-935F-4032-B6EC-B9097CBFCC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D253C-F068-4AFB-82C4-7869294335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29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22113-CF88-4568-AB16-E83B294E76E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F639D-2714-464F-82B3-2F5D9B149FD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03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54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333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49C7B-E4DC-4757-8123-23A0393DC3E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D0EC-9624-4CF2-A789-6A176E1033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32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2AF8E-C159-446B-A5BF-906FFB8658A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72967-258F-426C-B0D0-37DA55787A7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2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17735-3C51-44E4-B18A-4CECE92678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2FA0B-DA29-4C30-8FB7-A75F4E3F077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9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39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4BD70F78-8C16-4EDB-A677-0E95F6C82B0F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D9520A91-7379-4980-9975-639D4B4598DA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820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652AFD26-5CAB-4413-9E42-2585F6C468F6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7/28/2015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14B5DB3C-484F-48B7-882F-5F7C9F0A9E11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8854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hiamass.gov/assets/Uploads/apcd-3-0/application-materials/Non-Government-APCD/1.-Fee-Remittance-or-Fee-Waiver-Request-Form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ssets/Enrollment-Trends-Technical-Notes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chiamass.gov/enrollment-in-health-insurance/" TargetMode="Externa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Storms@state.ma.u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chiamass.gov/enrollment-in-health-insurance/" TargetMode="External"/><Relationship Id="rId4" Type="http://schemas.openxmlformats.org/officeDocument/2006/relationships/hyperlink" Target="mailto:Cathy.Ho@state.ma.us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casemix.data@state.ma.us" TargetMode="External"/><Relationship Id="rId4" Type="http://schemas.openxmlformats.org/officeDocument/2006/relationships/hyperlink" Target="mailto:apcd.data@state.ma.us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hiamass.gov/assets/Uploads/apcd-3-0/application-materials/Non-Government-APCD/1.-Fee-Remittance-or-Fee-Waiver-Request-Form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hyperlink" Target="http://chiamass.gov/assets/docs/g/chia-ab/1507.pdf" TargetMode="External"/><Relationship Id="rId4" Type="http://schemas.openxmlformats.org/officeDocument/2006/relationships/hyperlink" Target="http://chiamass.gov/assets/docs/g/chia-ab/1506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MA APCD / Case Mix User Workgroup Webinar</a:t>
            </a:r>
            <a:endParaRPr lang="en-US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July 28, 2015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 Fees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Fee Remittance Form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non-government MA APCD and Case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Mix requests: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http://chiamass.gov/assets/Uploads/apcd-3-0/application-materials/Non-Government-APCD/1.-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Fee-Remittance-or-Fee-Waiver-Request-Form.pdf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Reminders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this form with your 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appropriate box if you are requesting a fee waiver</a:t>
            </a:r>
            <a:endParaRPr lang="en-US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CHIA’s address has changed to 501 Boylston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payment is not currently an 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endParaRPr lang="en-US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90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 Revisions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remember to “lock” your application on IRBNet after you’ve finished making revisions to your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Locking the application will send an automatic notification to CHIA staff letting them know that your revisions are complete and uploaded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927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Hard Drives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remember to return your hard drive to CHIA after you’ve loaded your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CHIA has a limited number of hard drives, so help us ensure we have a steady supply ready to deliver data to the MA APCD user community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8553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Enrollment Trends </a:t>
            </a:r>
            <a:b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Sourced from the MA APCD </a:t>
            </a:r>
            <a:br>
              <a:rPr lang="en-US" sz="3200" b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Eligibility File</a:t>
            </a:r>
            <a:endParaRPr lang="en-US" sz="3200" b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Ashley Storms,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Lead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Cathy Ho,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Lead</a:t>
            </a:r>
          </a:p>
        </p:txBody>
      </p:sp>
    </p:spTree>
    <p:extLst>
      <p:ext uri="{BB962C8B-B14F-4D97-AF65-F5344CB8AC3E}">
        <p14:creationId xmlns:p14="http://schemas.microsoft.com/office/powerpoint/2010/main" val="174912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Enrollment Trends Overview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Data Specifications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Methodology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Data Groupings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Challenges</a:t>
            </a:r>
          </a:p>
          <a:p>
            <a:pPr marL="971550" lvl="1" indent="-514350" algn="l">
              <a:buFont typeface="+mj-lt"/>
              <a:buAutoNum type="roman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Methodology Development</a:t>
            </a:r>
          </a:p>
          <a:p>
            <a:pPr marL="971550" lvl="1" indent="-514350" algn="l">
              <a:buFont typeface="+mj-lt"/>
              <a:buAutoNum type="roman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APCD Data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Enrollment Trends Overview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7761815" cy="4308656"/>
          </a:xfrm>
        </p:spPr>
        <p:txBody>
          <a:bodyPr/>
          <a:lstStyle/>
          <a:p>
            <a:pPr marL="347472" lvl="0" indent="-347472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Recent transition to MA APCD-based enrollment reporting</a:t>
            </a:r>
          </a:p>
          <a:p>
            <a:pPr marL="347472" lvl="0" indent="-347472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based on most recent available Member Eligibility (ME) submission file</a:t>
            </a:r>
          </a:p>
          <a:p>
            <a:pPr marL="347472" indent="-347472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Quarterly enrollment for five time points (March 2014 – March 2015)</a:t>
            </a:r>
          </a:p>
          <a:p>
            <a:pPr marL="804672" lvl="2" indent="-347472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enrollment broken out by: </a:t>
            </a:r>
          </a:p>
          <a:p>
            <a:pPr marL="1261872" lvl="4" indent="-347472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sector (employer group size) </a:t>
            </a:r>
          </a:p>
          <a:p>
            <a:pPr marL="1261872" lvl="4" indent="-347472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type (fully- or self-insured)</a:t>
            </a:r>
          </a:p>
          <a:p>
            <a:pPr marL="1261872" lvl="4" indent="-347472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type (e.g. HMO, PPO, Indemnity)</a:t>
            </a:r>
          </a:p>
          <a:p>
            <a:pPr marL="804672" lvl="2" indent="-347472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managed care enrollment broken out by program </a:t>
            </a:r>
          </a:p>
          <a:p>
            <a:pPr marL="1261872" lvl="5" indent="-347472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Commonwealth Care, Medical Security Program (MSP), </a:t>
            </a:r>
          </a:p>
          <a:p>
            <a:pPr marL="1258888" lvl="5" algn="l">
              <a:tabLst>
                <a:tab pos="1258888" algn="l"/>
              </a:tabLst>
            </a:pP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MassHealth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Managed Care Organization (MCO), OneCare, </a:t>
            </a:r>
          </a:p>
          <a:p>
            <a:pPr marL="1258888" lvl="5" algn="l">
              <a:tabLst>
                <a:tab pos="1258888" algn="l"/>
              </a:tabLst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Care Options, Medicare Advantage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buFont typeface="+mj-lt"/>
              <a:buAutoNum type="romanU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74149" y="6570623"/>
            <a:ext cx="439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5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Enrollment Trends Overview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881290"/>
              </p:ext>
            </p:extLst>
          </p:nvPr>
        </p:nvGraphicFramePr>
        <p:xfrm>
          <a:off x="584791" y="1754345"/>
          <a:ext cx="5869172" cy="4937760"/>
        </p:xfrm>
        <a:graphic>
          <a:graphicData uri="http://schemas.openxmlformats.org/drawingml/2006/table">
            <a:tbl>
              <a:tblPr/>
              <a:tblGrid>
                <a:gridCol w="2326258"/>
                <a:gridCol w="3542914"/>
              </a:tblGrid>
              <a:tr h="168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Payer/Program</a:t>
                      </a:r>
                    </a:p>
                  </a:txBody>
                  <a:tcPr marL="45720" marR="4572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Source</a:t>
                      </a:r>
                    </a:p>
                  </a:txBody>
                  <a:tcPr marL="45720" marR="45720" marT="18288" marB="182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Commercial Payers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Aetna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Supplemental Report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Anthem 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Blue Cross Blue Shield of MA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+ Supplemental Report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Boston Medical Center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HealthNet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CeltiCare Health Plan of MA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+ Supplemental Report (MMCO only)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CIGNA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ConnectiCare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Supplemental Report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Fallon Health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(Public Managed Care Only) + Supplemental Report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Harvard Pilgrim Health Care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 Plans Inc.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Supplemental Report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 New England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Minuteman Health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Neighborhood Health Plan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Tufts Health Plan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Tufts Health Plan -Network Health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United Healthcare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+ Supplemental Report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Massachusetts Public Programs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MassHealth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MassHealth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Commonwealth Care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Security Program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MA APCD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Medicare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Medicare Parts A and/or B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CMS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Medicare Advantage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CMS</a:t>
                      </a:r>
                    </a:p>
                  </a:txBody>
                  <a:tcPr marL="45720" marR="45720" marT="18288" marB="1828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95360" y="5629446"/>
            <a:ext cx="22828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Health Care </a:t>
            </a:r>
            <a:r>
              <a:rPr lang="en-US" sz="10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Coverage: Enrollment </a:t>
            </a:r>
            <a:r>
              <a:rPr lang="en-US" sz="1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Trends </a:t>
            </a:r>
            <a:r>
              <a:rPr lang="en-US" sz="10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Notes </a:t>
            </a:r>
            <a:r>
              <a:rPr lang="en-US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www.chiamass.gov/assets/Enrollment-Trends-Technical-Notes.pdf</a:t>
            </a:r>
            <a:endParaRPr lang="en-US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74149" y="6570623"/>
            <a:ext cx="439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18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Enrollment Trends Overview</a:t>
            </a:r>
            <a:endParaRPr lang="en-US" dirty="0"/>
          </a:p>
        </p:txBody>
      </p:sp>
      <p:grpSp>
        <p:nvGrpSpPr>
          <p:cNvPr id="4" name="Group 6"/>
          <p:cNvGrpSpPr>
            <a:grpSpLocks noChangeAspect="1"/>
          </p:cNvGrpSpPr>
          <p:nvPr/>
        </p:nvGrpSpPr>
        <p:grpSpPr bwMode="auto">
          <a:xfrm>
            <a:off x="460375" y="1897985"/>
            <a:ext cx="3640136" cy="4680175"/>
            <a:chOff x="1431" y="600"/>
            <a:chExt cx="2898" cy="3726"/>
          </a:xfrm>
        </p:grpSpPr>
        <p:sp>
          <p:nvSpPr>
            <p:cNvPr id="5" name="AutoShape 5"/>
            <p:cNvSpPr>
              <a:spLocks noChangeAspect="1" noChangeArrowheads="1" noTextEdit="1"/>
            </p:cNvSpPr>
            <p:nvPr/>
          </p:nvSpPr>
          <p:spPr bwMode="auto">
            <a:xfrm>
              <a:off x="1431" y="600"/>
              <a:ext cx="2898" cy="3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40" r="2970"/>
            <a:stretch/>
          </p:blipFill>
          <p:spPr bwMode="auto">
            <a:xfrm>
              <a:off x="1496" y="600"/>
              <a:ext cx="2753" cy="372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7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5" r="5095"/>
          <a:stretch/>
        </p:blipFill>
        <p:spPr bwMode="auto">
          <a:xfrm>
            <a:off x="4017357" y="4431635"/>
            <a:ext cx="5058250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582" y="1970500"/>
            <a:ext cx="3009799" cy="2389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2021" y="6612565"/>
            <a:ext cx="853358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</a:t>
            </a:r>
            <a:r>
              <a:rPr lang="en-US" sz="1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Care Coverage: Enrollment </a:t>
            </a:r>
            <a:r>
              <a:rPr lang="en-US" sz="10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Trends </a:t>
            </a:r>
            <a:r>
              <a:rPr lang="en-US" sz="10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</a:t>
            </a:r>
            <a:r>
              <a:rPr lang="en-US" sz="1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://www.chiamass.gov/enrollment-in-health-insurance/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74149" y="6570623"/>
            <a:ext cx="439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Specifications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Population of Interest:</a:t>
            </a:r>
            <a:r>
              <a:rPr lang="en-US" dirty="0" smtClean="0"/>
              <a:t> Massachusetts residents with primary, medical coverage provided by the top 16 commercial payers, MassHealth, and Medicare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 APCD data used within this report was filed by commercial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payers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Sourced from MA APCD: Enrollment in commercial insurance, Commonwealth Care, Medical Security Program (MSP), MassHealth Managed Care Organizations (MCOs)</a:t>
            </a:r>
          </a:p>
          <a:p>
            <a:endParaRPr lang="en-US" dirty="0" smtClean="0"/>
          </a:p>
          <a:p>
            <a:r>
              <a:rPr lang="en-US" u="sng" dirty="0" smtClean="0"/>
              <a:t>Snapshot Date:</a:t>
            </a:r>
            <a:r>
              <a:rPr lang="en-US" dirty="0" smtClean="0"/>
              <a:t> Membership as of the last day of each quarter (e.g. 12/31/14)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8474149" y="6570623"/>
            <a:ext cx="439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8"/>
            <a:ext cx="7761815" cy="4664789"/>
          </a:xfrm>
        </p:spPr>
        <p:txBody>
          <a:bodyPr/>
          <a:lstStyle/>
          <a:p>
            <a:r>
              <a:rPr lang="en-US" sz="1200" dirty="0" smtClean="0"/>
              <a:t>A member is considered enrolled </a:t>
            </a:r>
            <a:r>
              <a:rPr lang="en-US" sz="1200" dirty="0"/>
              <a:t>if the last day of the quarter </a:t>
            </a:r>
            <a:r>
              <a:rPr lang="en-US" sz="1200" dirty="0" smtClean="0"/>
              <a:t>(Snapshot </a:t>
            </a:r>
            <a:r>
              <a:rPr lang="en-US" sz="1200" dirty="0"/>
              <a:t>Date) is within the Product Enrollment Start Date (ME041) and Product Enrollment End Date (ME042) of </a:t>
            </a:r>
            <a:r>
              <a:rPr lang="en-US" sz="1200" dirty="0" smtClean="0"/>
              <a:t>the eligibility record  (i.e., ME041 ≤ Snapshot Date ≤ ME042).</a:t>
            </a:r>
            <a:r>
              <a:rPr lang="en-US" sz="1200" dirty="0"/>
              <a:t> </a:t>
            </a:r>
            <a:r>
              <a:rPr lang="en-US" sz="1200" dirty="0" smtClean="0"/>
              <a:t>A member record with NULL values for either ME041 or ME042 is considered actively enrolled. </a:t>
            </a:r>
          </a:p>
          <a:p>
            <a:endParaRPr lang="en-US" sz="1200" dirty="0" smtClean="0"/>
          </a:p>
          <a:p>
            <a:r>
              <a:rPr lang="en-US" sz="1200" dirty="0" smtClean="0"/>
              <a:t>Members are distinguished using the Hash Carrier Specific Unique Member ID (ME107) by Org ID (ME001).  A </a:t>
            </a:r>
            <a:r>
              <a:rPr lang="en-US" sz="1200" dirty="0"/>
              <a:t>unique member record is selected according to the following criteria, in order of significance</a:t>
            </a:r>
            <a:r>
              <a:rPr lang="en-US" sz="120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Subset </a:t>
            </a:r>
            <a:r>
              <a:rPr lang="en-US" sz="1200" dirty="0" smtClean="0"/>
              <a:t>records by </a:t>
            </a:r>
            <a:r>
              <a:rPr lang="en-US" sz="1200" dirty="0"/>
              <a:t>the following:</a:t>
            </a:r>
          </a:p>
          <a:p>
            <a:pPr marL="511175" lvl="2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resident (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ME016 = MA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1175" lvl="2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coverage (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ME018 = 1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1175" lvl="2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insurance</a:t>
            </a:r>
            <a:r>
              <a:rPr lang="en-US" sz="1200" baseline="30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ME028 = 1)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Where more than one record exists for a member, de-duplicate records in </a:t>
            </a:r>
            <a:r>
              <a:rPr lang="en-US" sz="1200" dirty="0"/>
              <a:t>the following order:</a:t>
            </a:r>
          </a:p>
          <a:p>
            <a:pPr marL="465138" indent="-298450">
              <a:buFont typeface="+mj-lt"/>
              <a:buAutoNum type="arabicPeriod"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n-US" sz="1200" baseline="30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(ME029)</a:t>
            </a:r>
          </a:p>
          <a:p>
            <a:pPr marL="796925" lvl="1" indent="-285750" algn="l">
              <a:buFont typeface="+mj-lt"/>
              <a:buAutoNum type="alphaLcPeriod"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ME029 = (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ASO, ASW) for Self-Insured</a:t>
            </a:r>
          </a:p>
          <a:p>
            <a:pPr marL="796925" lvl="1" indent="-285750" algn="l">
              <a:buFont typeface="+mj-lt"/>
              <a:buAutoNum type="alphaLcPeriod"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ME029 = (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UND) for Fully-Insured</a:t>
            </a:r>
          </a:p>
          <a:p>
            <a:pPr marL="796925" lvl="1" indent="-285750" algn="l">
              <a:buFont typeface="+mj-lt"/>
              <a:buAutoNum type="alphaLcPeriod"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ME029 = (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STN, OTH) for Other</a:t>
            </a:r>
          </a:p>
          <a:p>
            <a:pPr marL="465138" indent="-298450">
              <a:buFont typeface="+mj-lt"/>
              <a:buAutoNum type="arabicPeriod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activity date (ME056)</a:t>
            </a:r>
          </a:p>
          <a:p>
            <a:pPr marL="465138" indent="-298450">
              <a:buFont typeface="+mj-lt"/>
              <a:buAutoNum type="arabicPeriod"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Eligibility ID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(Derived-ME05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66688"/>
            <a:endParaRPr lang="en-US" sz="1100" dirty="0"/>
          </a:p>
          <a:p>
            <a:r>
              <a:rPr lang="en-US" sz="1000" baseline="30000" dirty="0"/>
              <a:t>1</a:t>
            </a:r>
            <a:r>
              <a:rPr lang="en-US" sz="1000" dirty="0"/>
              <a:t> Include ME028=(3, 4) if the payer stores primary insurance as such in its system.</a:t>
            </a:r>
          </a:p>
          <a:p>
            <a:r>
              <a:rPr lang="en-US" sz="1000" baseline="30000" dirty="0"/>
              <a:t>2 </a:t>
            </a:r>
            <a:r>
              <a:rPr lang="en-US" sz="1000" dirty="0"/>
              <a:t>This selection hierarchy is to ensure that self-insured plans are given preference over fully-insured plans for members with concurrent enrollment in both self-insured and fully-insured coverage.</a:t>
            </a:r>
          </a:p>
          <a:p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8474149" y="6570623"/>
            <a:ext cx="439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1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3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Application Issues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CHIA Enrollment Trends Presentation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User Questions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Groupings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773257"/>
            <a:ext cx="4076750" cy="4962501"/>
          </a:xfrm>
        </p:spPr>
        <p:txBody>
          <a:bodyPr/>
          <a:lstStyle/>
          <a:p>
            <a:pPr algn="ctr"/>
            <a:r>
              <a:rPr lang="en-US" sz="1200" b="1" dirty="0"/>
              <a:t>COMMERCIAL </a:t>
            </a:r>
            <a:r>
              <a:rPr lang="en-US" sz="1200" b="1" dirty="0" smtClean="0"/>
              <a:t>MARKET</a:t>
            </a:r>
          </a:p>
          <a:p>
            <a:endParaRPr lang="en-US" sz="1050" b="1" dirty="0"/>
          </a:p>
          <a:p>
            <a:r>
              <a:rPr lang="en-US" sz="1000" b="1" u="sng" dirty="0"/>
              <a:t>Market Sector</a:t>
            </a:r>
            <a:r>
              <a:rPr lang="en-US" sz="1000" b="1" dirty="0"/>
              <a:t>		</a:t>
            </a:r>
            <a:r>
              <a:rPr lang="en-US" sz="1000" b="1" dirty="0" smtClean="0"/>
              <a:t>	</a:t>
            </a:r>
            <a:r>
              <a:rPr lang="en-US" sz="1000" b="1" u="sng" dirty="0" smtClean="0"/>
              <a:t>APCD </a:t>
            </a:r>
            <a:r>
              <a:rPr lang="en-US" sz="1000" b="1" u="sng" dirty="0"/>
              <a:t>Code (ME030)</a:t>
            </a:r>
          </a:p>
          <a:p>
            <a:r>
              <a:rPr lang="en-US" sz="1000" dirty="0"/>
              <a:t>Individual		</a:t>
            </a:r>
            <a:r>
              <a:rPr lang="en-US" sz="1000" dirty="0" smtClean="0"/>
              <a:t>	ME030 </a:t>
            </a:r>
            <a:r>
              <a:rPr lang="en-US" sz="1000" dirty="0"/>
              <a:t>= “IND” or “ISCO” or “GCV”</a:t>
            </a:r>
          </a:p>
          <a:p>
            <a:r>
              <a:rPr lang="en-US" sz="1000" dirty="0"/>
              <a:t>Small Group (1-25)	</a:t>
            </a:r>
            <a:r>
              <a:rPr lang="en-US" sz="1000" dirty="0" smtClean="0"/>
              <a:t>	ME030 </a:t>
            </a:r>
            <a:r>
              <a:rPr lang="en-US" sz="1000" dirty="0"/>
              <a:t>= “GS1” or “GS2” or “GS3”</a:t>
            </a:r>
          </a:p>
          <a:p>
            <a:r>
              <a:rPr lang="en-US" sz="1000" dirty="0"/>
              <a:t>Small Group (26-50)	</a:t>
            </a:r>
            <a:r>
              <a:rPr lang="en-US" sz="1000" dirty="0" smtClean="0"/>
              <a:t>	ME030 </a:t>
            </a:r>
            <a:r>
              <a:rPr lang="en-US" sz="1000" dirty="0"/>
              <a:t>= “GS4”</a:t>
            </a:r>
          </a:p>
          <a:p>
            <a:r>
              <a:rPr lang="en-US" sz="1000" dirty="0"/>
              <a:t>Mid-Size Group (51-100)	</a:t>
            </a:r>
            <a:r>
              <a:rPr lang="en-US" sz="1000" dirty="0" smtClean="0"/>
              <a:t>ME030 </a:t>
            </a:r>
            <a:r>
              <a:rPr lang="en-US" sz="1000" dirty="0"/>
              <a:t>= “GLG1”</a:t>
            </a:r>
          </a:p>
          <a:p>
            <a:r>
              <a:rPr lang="en-US" sz="1000" dirty="0"/>
              <a:t>Large Group (101-500)	</a:t>
            </a:r>
            <a:r>
              <a:rPr lang="en-US" sz="1000" dirty="0" smtClean="0"/>
              <a:t>	ME030 </a:t>
            </a:r>
            <a:r>
              <a:rPr lang="en-US" sz="1000" dirty="0"/>
              <a:t>= “GLG2” or “GLG3”</a:t>
            </a:r>
          </a:p>
          <a:p>
            <a:r>
              <a:rPr lang="en-US" sz="1000" dirty="0"/>
              <a:t>Jumbo-Size Group (501+)	</a:t>
            </a:r>
            <a:r>
              <a:rPr lang="en-US" sz="1000" dirty="0" smtClean="0"/>
              <a:t>ME030 </a:t>
            </a:r>
            <a:r>
              <a:rPr lang="en-US" sz="1000" dirty="0"/>
              <a:t>= “GLG4”</a:t>
            </a:r>
          </a:p>
          <a:p>
            <a:r>
              <a:rPr lang="en-US" sz="1000" dirty="0"/>
              <a:t>Qualified Association	</a:t>
            </a:r>
            <a:r>
              <a:rPr lang="en-US" sz="1000" dirty="0" smtClean="0"/>
              <a:t>	ME030 </a:t>
            </a:r>
            <a:r>
              <a:rPr lang="en-US" sz="1000" dirty="0"/>
              <a:t>= “GSA”</a:t>
            </a:r>
          </a:p>
          <a:p>
            <a:r>
              <a:rPr lang="en-US" sz="1000" dirty="0"/>
              <a:t>Other		</a:t>
            </a:r>
            <a:r>
              <a:rPr lang="en-US" sz="1000" dirty="0" smtClean="0"/>
              <a:t>		ME030 </a:t>
            </a:r>
            <a:r>
              <a:rPr lang="en-US" sz="1000" dirty="0"/>
              <a:t>= “OTH” or “FCH”</a:t>
            </a:r>
          </a:p>
          <a:p>
            <a:endParaRPr lang="en-US" sz="1000" dirty="0"/>
          </a:p>
          <a:p>
            <a:r>
              <a:rPr lang="en-US" sz="1000" b="1" u="sng" dirty="0" smtClean="0"/>
              <a:t>Funding </a:t>
            </a:r>
            <a:r>
              <a:rPr lang="en-US" sz="1000" b="1" u="sng" dirty="0"/>
              <a:t>Type</a:t>
            </a:r>
            <a:r>
              <a:rPr lang="en-US" sz="1000" b="1" dirty="0"/>
              <a:t>		</a:t>
            </a:r>
            <a:r>
              <a:rPr lang="en-US" sz="1000" b="1" dirty="0" smtClean="0"/>
              <a:t>	</a:t>
            </a:r>
            <a:r>
              <a:rPr lang="en-US" sz="1000" b="1" u="sng" dirty="0" smtClean="0"/>
              <a:t>APCD </a:t>
            </a:r>
            <a:r>
              <a:rPr lang="en-US" sz="1000" b="1" u="sng" dirty="0"/>
              <a:t>Code (ME029)</a:t>
            </a:r>
          </a:p>
          <a:p>
            <a:r>
              <a:rPr lang="en-US" sz="1000" dirty="0"/>
              <a:t>Fully-Insured		</a:t>
            </a:r>
            <a:r>
              <a:rPr lang="en-US" sz="1000" dirty="0" smtClean="0"/>
              <a:t>	ME029 </a:t>
            </a:r>
            <a:r>
              <a:rPr lang="en-US" sz="1000" dirty="0"/>
              <a:t>= “UND”</a:t>
            </a:r>
          </a:p>
          <a:p>
            <a:r>
              <a:rPr lang="en-US" sz="1000" dirty="0"/>
              <a:t>Self-Insured		</a:t>
            </a:r>
            <a:r>
              <a:rPr lang="en-US" sz="1000" dirty="0" smtClean="0"/>
              <a:t>	ME029 </a:t>
            </a:r>
            <a:r>
              <a:rPr lang="en-US" sz="1000" dirty="0"/>
              <a:t>= “ASO” or “ASW”</a:t>
            </a:r>
          </a:p>
          <a:p>
            <a:r>
              <a:rPr lang="en-US" sz="1000" dirty="0"/>
              <a:t>Other		</a:t>
            </a:r>
            <a:r>
              <a:rPr lang="en-US" sz="1000" dirty="0" smtClean="0"/>
              <a:t>		ME029 </a:t>
            </a:r>
            <a:r>
              <a:rPr lang="en-US" sz="1000" dirty="0"/>
              <a:t>= “STN” or “OTH”</a:t>
            </a:r>
          </a:p>
          <a:p>
            <a:endParaRPr lang="en-US" sz="1000" dirty="0"/>
          </a:p>
          <a:p>
            <a:r>
              <a:rPr lang="en-US" sz="1000" b="1" u="sng" dirty="0"/>
              <a:t>Product Type</a:t>
            </a:r>
            <a:r>
              <a:rPr lang="en-US" sz="1000" b="1" dirty="0"/>
              <a:t>		</a:t>
            </a:r>
            <a:r>
              <a:rPr lang="en-US" sz="1000" b="1" dirty="0" smtClean="0"/>
              <a:t>	</a:t>
            </a:r>
            <a:r>
              <a:rPr lang="en-US" sz="1000" b="1" u="sng" dirty="0" smtClean="0"/>
              <a:t>APCD </a:t>
            </a:r>
            <a:r>
              <a:rPr lang="en-US" sz="1000" b="1" u="sng" dirty="0"/>
              <a:t>Code (ME003)</a:t>
            </a:r>
          </a:p>
          <a:p>
            <a:r>
              <a:rPr lang="en-US" sz="1000" dirty="0"/>
              <a:t>HMO		</a:t>
            </a:r>
            <a:r>
              <a:rPr lang="en-US" sz="1000" dirty="0" smtClean="0"/>
              <a:t>		ME003 </a:t>
            </a:r>
            <a:r>
              <a:rPr lang="en-US" sz="1000" dirty="0"/>
              <a:t>= “HM”</a:t>
            </a:r>
          </a:p>
          <a:p>
            <a:r>
              <a:rPr lang="en-US" sz="1000" dirty="0"/>
              <a:t>PPO		</a:t>
            </a:r>
            <a:r>
              <a:rPr lang="en-US" sz="1000" dirty="0" smtClean="0"/>
              <a:t>		ME003 </a:t>
            </a:r>
            <a:r>
              <a:rPr lang="en-US" sz="1000" dirty="0"/>
              <a:t>= “12”</a:t>
            </a:r>
          </a:p>
          <a:p>
            <a:r>
              <a:rPr lang="en-US" sz="1000" dirty="0"/>
              <a:t>POS		</a:t>
            </a:r>
            <a:r>
              <a:rPr lang="en-US" sz="1000" dirty="0" smtClean="0"/>
              <a:t>		ME003 </a:t>
            </a:r>
            <a:r>
              <a:rPr lang="en-US" sz="1000" dirty="0"/>
              <a:t>= “13”</a:t>
            </a:r>
          </a:p>
          <a:p>
            <a:r>
              <a:rPr lang="en-US" sz="1000" dirty="0"/>
              <a:t>Indemnity		</a:t>
            </a:r>
            <a:r>
              <a:rPr lang="en-US" sz="1000" dirty="0" smtClean="0"/>
              <a:t>	ME003 </a:t>
            </a:r>
            <a:r>
              <a:rPr lang="en-US" sz="1000" dirty="0"/>
              <a:t>= “15”</a:t>
            </a:r>
          </a:p>
          <a:p>
            <a:r>
              <a:rPr lang="en-US" sz="1000" dirty="0"/>
              <a:t>EPO		</a:t>
            </a:r>
            <a:r>
              <a:rPr lang="en-US" sz="1000" dirty="0" smtClean="0"/>
              <a:t>		ME003 </a:t>
            </a:r>
            <a:r>
              <a:rPr lang="en-US" sz="1000" dirty="0"/>
              <a:t>= “14”</a:t>
            </a:r>
          </a:p>
          <a:p>
            <a:r>
              <a:rPr lang="en-US" sz="1000" dirty="0"/>
              <a:t>Commonwealth Choice	</a:t>
            </a:r>
            <a:r>
              <a:rPr lang="en-US" sz="1000" dirty="0" smtClean="0"/>
              <a:t>	ME003 </a:t>
            </a:r>
            <a:r>
              <a:rPr lang="en-US" sz="1000" dirty="0"/>
              <a:t>= “CE”</a:t>
            </a:r>
          </a:p>
          <a:p>
            <a:r>
              <a:rPr lang="en-US" sz="1000" dirty="0"/>
              <a:t>Other		</a:t>
            </a:r>
            <a:r>
              <a:rPr lang="en-US" sz="1000" dirty="0" smtClean="0"/>
              <a:t>		ME003 </a:t>
            </a:r>
            <a:r>
              <a:rPr lang="en-US" sz="1000" dirty="0"/>
              <a:t>= All else not listed above </a:t>
            </a:r>
            <a:r>
              <a:rPr lang="en-US" sz="1000" dirty="0" smtClean="0"/>
              <a:t>or</a:t>
            </a:r>
          </a:p>
          <a:p>
            <a:pPr algn="r"/>
            <a:r>
              <a:rPr lang="en-US" sz="1000" dirty="0" smtClean="0"/>
              <a:t>in Public </a:t>
            </a:r>
            <a:r>
              <a:rPr lang="en-US" sz="1000" dirty="0"/>
              <a:t>Market Product </a:t>
            </a:r>
            <a:r>
              <a:rPr lang="en-US" sz="1000" dirty="0" smtClean="0"/>
              <a:t>Types</a:t>
            </a:r>
            <a:endParaRPr lang="en-US" sz="1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4816520" y="1773257"/>
            <a:ext cx="3995928" cy="461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0" i="0" kern="1200">
                <a:solidFill>
                  <a:srgbClr val="004178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/>
              <a:t>PUBLIC MARKET</a:t>
            </a:r>
          </a:p>
          <a:p>
            <a:endParaRPr lang="en-US" sz="1050" b="1" dirty="0" smtClean="0"/>
          </a:p>
          <a:p>
            <a:r>
              <a:rPr lang="en-US" sz="1000" b="1" u="sng" dirty="0" smtClean="0"/>
              <a:t>Product Type</a:t>
            </a:r>
            <a:r>
              <a:rPr lang="en-US" sz="1000" dirty="0" smtClean="0"/>
              <a:t>			</a:t>
            </a:r>
            <a:r>
              <a:rPr lang="en-US" sz="1000" b="1" u="sng" dirty="0" smtClean="0"/>
              <a:t>APCD Code (ME003)</a:t>
            </a:r>
          </a:p>
          <a:p>
            <a:r>
              <a:rPr lang="en-US" sz="1000" dirty="0" smtClean="0"/>
              <a:t>Commonwealth Care		ME003 = “CC”</a:t>
            </a:r>
          </a:p>
          <a:p>
            <a:r>
              <a:rPr lang="en-US" sz="1000" dirty="0" smtClean="0"/>
              <a:t>Medicare (Advantage)		ME003 = “16” or “20” or “HN”</a:t>
            </a:r>
          </a:p>
          <a:p>
            <a:r>
              <a:rPr lang="en-US" sz="1000" dirty="0" smtClean="0"/>
              <a:t>Medicaid 			ME003 = “MC” or “MO”</a:t>
            </a:r>
          </a:p>
          <a:p>
            <a:r>
              <a:rPr lang="en-US" sz="1000" dirty="0" smtClean="0"/>
              <a:t>Senior Care Options		ME003 = “SC”</a:t>
            </a:r>
            <a:endParaRPr lang="en-US" sz="1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562166" y="1773257"/>
            <a:ext cx="0" cy="48045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16520" y="5716007"/>
            <a:ext cx="2460808" cy="86177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u="sng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Legend</a:t>
            </a:r>
            <a:r>
              <a:rPr lang="en-US" sz="1000" b="1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000" b="1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b="1" dirty="0" smtClean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ME003 	Insurance Type Code/Product</a:t>
            </a:r>
          </a:p>
          <a:p>
            <a:r>
              <a:rPr lang="en-US" sz="100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ME029 	Coverage Type</a:t>
            </a:r>
          </a:p>
          <a:p>
            <a:r>
              <a:rPr lang="en-US" sz="100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ME030 	Market Category Code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74149" y="6570623"/>
            <a:ext cx="439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1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93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of methodology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APCD data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lement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Subset and de-duplication criteria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individual payer submissions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resident (ME016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coverage (ME018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insurance (ME028 = 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Manual payer-specific </a:t>
            </a:r>
            <a:r>
              <a:rPr lang="en-US" dirty="0"/>
              <a:t>modifications / accommodations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Type classifications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codes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4149" y="6570623"/>
            <a:ext cx="439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1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75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10438"/>
            <a:ext cx="7761815" cy="481010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market sector (ME030) changes over time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 group size changes may not be reflected in 24-month rollback</a:t>
            </a:r>
          </a:p>
          <a:p>
            <a:pPr lvl="1" algn="l"/>
            <a:endParaRPr lang="en-US" sz="20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groups which may </a:t>
            </a:r>
            <a:r>
              <a:rPr lang="en-US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be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reported to MA APCD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membership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self-insured membership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public managed care membership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4149" y="6570623"/>
            <a:ext cx="439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1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17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321" y="1895499"/>
            <a:ext cx="3944678" cy="3686595"/>
          </a:xfrm>
        </p:spPr>
        <p:txBody>
          <a:bodyPr anchor="ctr"/>
          <a:lstStyle/>
          <a:p>
            <a:pPr algn="ctr"/>
            <a:r>
              <a:rPr lang="en-US" dirty="0" smtClean="0"/>
              <a:t>Ashley </a:t>
            </a:r>
            <a:r>
              <a:rPr lang="en-US" dirty="0"/>
              <a:t>Storms</a:t>
            </a:r>
          </a:p>
          <a:p>
            <a:pPr algn="ctr"/>
            <a:r>
              <a:rPr lang="en-US" sz="1600" dirty="0"/>
              <a:t>Health System Policy Analyst</a:t>
            </a:r>
          </a:p>
          <a:p>
            <a:pPr algn="ctr"/>
            <a:r>
              <a:rPr lang="en-US" sz="1600" dirty="0"/>
              <a:t>CHIA Health System Performance Analytic Team</a:t>
            </a:r>
          </a:p>
          <a:p>
            <a:pPr algn="ctr"/>
            <a:r>
              <a:rPr lang="en-US" sz="1600" dirty="0">
                <a:hlinkClick r:id="rId3"/>
              </a:rPr>
              <a:t>Ashley.Storms@state.ma.us</a:t>
            </a:r>
            <a:endParaRPr lang="en-US" sz="1600" dirty="0"/>
          </a:p>
          <a:p>
            <a:pPr algn="ctr"/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4572001" y="1895498"/>
            <a:ext cx="3912780" cy="368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0" i="0" kern="1200">
                <a:solidFill>
                  <a:srgbClr val="004178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Cathy Ho</a:t>
            </a:r>
          </a:p>
          <a:p>
            <a:pPr algn="ctr"/>
            <a:r>
              <a:rPr lang="en-US" sz="1600" dirty="0"/>
              <a:t>Senior Health Informatics Analyst</a:t>
            </a:r>
          </a:p>
          <a:p>
            <a:pPr algn="ctr"/>
            <a:r>
              <a:rPr lang="en-US" sz="1600" dirty="0"/>
              <a:t>CHIA Health System Performance Analytic Team</a:t>
            </a:r>
          </a:p>
          <a:p>
            <a:pPr algn="ctr"/>
            <a:r>
              <a:rPr lang="en-US" sz="1600" dirty="0">
                <a:hlinkClick r:id="rId4"/>
              </a:rPr>
              <a:t>Cathy.Ho@state.ma.us</a:t>
            </a:r>
            <a:endParaRPr lang="en-US" sz="1600" dirty="0"/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" y="589324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Health Care Coverage: Enrollment Trends</a:t>
            </a:r>
            <a:endParaRPr lang="en-US" sz="1600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  <a:hlinkClick r:id=""/>
            </a:endParaRPr>
          </a:p>
          <a:p>
            <a:pPr algn="ctr"/>
            <a:r>
              <a:rPr lang="en-US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"/>
              </a:rPr>
              <a:t>http</a:t>
            </a:r>
            <a:r>
              <a:rPr lang="en-US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://www.chiamass.gov/enrollment-in-health-insurance</a:t>
            </a:r>
            <a:r>
              <a:rPr lang="en-US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</a:t>
            </a:r>
            <a:endParaRPr lang="en-US" sz="1600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3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Questions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16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-76200" y="-228600"/>
            <a:ext cx="9220200" cy="1143000"/>
          </a:xfrm>
        </p:spPr>
        <p:txBody>
          <a:bodyPr/>
          <a:lstStyle/>
          <a:p>
            <a:r>
              <a:rPr lang="en-US" altLang="en-US" sz="2000" b="1" smtClean="0"/>
              <a:t>Question:  When analyzing inpatient acute care hospital admissions, the APCD inpatient admission fields do not appear to be well populated.  What should I do? 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9525" y="762000"/>
            <a:ext cx="9144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prstClr val="black"/>
                </a:solidFill>
                <a:ea typeface="+mn-ea"/>
                <a:cs typeface="Arial" charset="0"/>
              </a:rPr>
              <a:t>Answer: </a:t>
            </a:r>
            <a:r>
              <a:rPr lang="en-US" altLang="en-US" sz="1400" smtClean="0">
                <a:solidFill>
                  <a:prstClr val="black"/>
                </a:solidFill>
                <a:ea typeface="+mn-ea"/>
                <a:cs typeface="Arial" charset="0"/>
              </a:rPr>
              <a:t>Filtering by </a:t>
            </a:r>
            <a:r>
              <a:rPr lang="en-US" altLang="en-US" sz="1400" b="1" smtClean="0">
                <a:solidFill>
                  <a:prstClr val="black"/>
                </a:solidFill>
                <a:ea typeface="+mn-ea"/>
                <a:cs typeface="Arial" charset="0"/>
              </a:rPr>
              <a:t>MC036</a:t>
            </a:r>
            <a:r>
              <a:rPr lang="en-US" altLang="en-US" sz="1400" smtClean="0">
                <a:solidFill>
                  <a:prstClr val="black"/>
                </a:solidFill>
                <a:ea typeface="+mn-ea"/>
                <a:cs typeface="Arial" charset="0"/>
              </a:rPr>
              <a:t> Type of Bill on Facility Claims = ‘11’ for  Inpatient Facility, and  </a:t>
            </a:r>
            <a:r>
              <a:rPr lang="en-US" altLang="en-US" sz="1400" b="1" smtClean="0">
                <a:solidFill>
                  <a:prstClr val="black"/>
                </a:solidFill>
                <a:ea typeface="+mn-ea"/>
                <a:cs typeface="Arial" charset="0"/>
              </a:rPr>
              <a:t>MC094</a:t>
            </a:r>
            <a:r>
              <a:rPr lang="en-US" altLang="en-US" sz="1400" smtClean="0">
                <a:solidFill>
                  <a:prstClr val="black"/>
                </a:solidFill>
                <a:ea typeface="+mn-ea"/>
                <a:cs typeface="Arial" charset="0"/>
              </a:rPr>
              <a:t> Type of Claim  = ‘002’ for Facility and </a:t>
            </a:r>
            <a:r>
              <a:rPr lang="en-US" altLang="en-US" sz="1400" b="1" smtClean="0">
                <a:solidFill>
                  <a:prstClr val="black"/>
                </a:solidFill>
                <a:ea typeface="+mn-ea"/>
                <a:cs typeface="Arial" charset="0"/>
              </a:rPr>
              <a:t>MC027</a:t>
            </a:r>
            <a:r>
              <a:rPr lang="en-US" altLang="en-US" sz="1400" smtClean="0">
                <a:solidFill>
                  <a:prstClr val="black"/>
                </a:solidFill>
                <a:ea typeface="+mn-ea"/>
                <a:cs typeface="Arial" charset="0"/>
              </a:rPr>
              <a:t> Entity Type  = ‘2’ for non-person entity  improves the accuracy in identifying an inpatient admissions.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33600" y="2057400"/>
          <a:ext cx="5181601" cy="327660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447800"/>
                <a:gridCol w="1828800"/>
                <a:gridCol w="1905001"/>
              </a:tblGrid>
              <a:tr h="36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Code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Description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Completeness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MC018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Admission Date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MC018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Admission Year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MC018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Admission Month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MC023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Discharge Status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99.3%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MC020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Admission Type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98.5%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MC022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Discharge Hour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93.3%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MC021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Admission Source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91.7%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MC019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Admission Hour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79.7%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94" name="TextBox 5"/>
          <p:cNvSpPr txBox="1">
            <a:spLocks noChangeArrowheads="1"/>
          </p:cNvSpPr>
          <p:nvPr/>
        </p:nvSpPr>
        <p:spPr bwMode="auto">
          <a:xfrm>
            <a:off x="1524000" y="1371600"/>
            <a:ext cx="62944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4400"/>
            <a:r>
              <a:rPr lang="en-US" altLang="en-US" b="1" smtClean="0">
                <a:solidFill>
                  <a:srgbClr val="0070C0"/>
                </a:solidFill>
                <a:ea typeface="+mn-ea"/>
                <a:cs typeface="Arial" charset="0"/>
              </a:rPr>
              <a:t>Completeness of Inpatient  Acute Care Hospital Admission </a:t>
            </a:r>
          </a:p>
          <a:p>
            <a:pPr algn="ctr" defTabSz="914400"/>
            <a:r>
              <a:rPr lang="en-US" altLang="en-US" b="1" smtClean="0">
                <a:solidFill>
                  <a:srgbClr val="0070C0"/>
                </a:solidFill>
                <a:ea typeface="+mn-ea"/>
                <a:cs typeface="Arial" charset="0"/>
              </a:rPr>
              <a:t>Related Fields after applying  MC036, MC094, and MC027 Filters</a:t>
            </a:r>
          </a:p>
        </p:txBody>
      </p:sp>
      <p:sp>
        <p:nvSpPr>
          <p:cNvPr id="2095" name="Rectangle 6"/>
          <p:cNvSpPr>
            <a:spLocks noChangeArrowheads="1"/>
          </p:cNvSpPr>
          <p:nvPr/>
        </p:nvSpPr>
        <p:spPr bwMode="auto">
          <a:xfrm>
            <a:off x="838200" y="5638800"/>
            <a:ext cx="807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/>
            <a:r>
              <a:rPr lang="en-US" altLang="en-US" sz="1400" i="1" smtClean="0">
                <a:solidFill>
                  <a:prstClr val="black"/>
                </a:solidFill>
                <a:ea typeface="+mn-ea"/>
                <a:cs typeface="Arial" charset="0"/>
              </a:rPr>
              <a:t>Also when linking to the provider file by MC076 Billing Provider, the provider attributes can be filtered by  PV013 – Entity Code  = ’12’ for acute hospital  and PV034 Provider ID Code  = ‘2’ for Facility)</a:t>
            </a:r>
          </a:p>
        </p:txBody>
      </p:sp>
    </p:spTree>
    <p:extLst>
      <p:ext uri="{BB962C8B-B14F-4D97-AF65-F5344CB8AC3E}">
        <p14:creationId xmlns:p14="http://schemas.microsoft.com/office/powerpoint/2010/main" val="2185096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757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9"/>
          <p:cNvSpPr txBox="1">
            <a:spLocks/>
          </p:cNvSpPr>
          <p:nvPr/>
        </p:nvSpPr>
        <p:spPr bwMode="auto">
          <a:xfrm>
            <a:off x="-1447800" y="-228600"/>
            <a:ext cx="12573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smtClean="0">
                <a:solidFill>
                  <a:prstClr val="black"/>
                </a:solidFill>
                <a:ea typeface="+mn-ea"/>
                <a:cs typeface="Arial" charset="0"/>
              </a:rPr>
              <a:t>United States Geographic Distribution of Release 3.0 Eligibility Record Volume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800" smtClean="0">
                <a:solidFill>
                  <a:prstClr val="black"/>
                </a:solidFill>
                <a:ea typeface="+mn-ea"/>
                <a:cs typeface="Arial" charset="0"/>
              </a:rPr>
              <a:t/>
            </a:r>
            <a:br>
              <a:rPr lang="en-US" altLang="en-US" sz="800" smtClean="0">
                <a:solidFill>
                  <a:prstClr val="black"/>
                </a:solidFill>
                <a:ea typeface="+mn-ea"/>
                <a:cs typeface="Arial" charset="0"/>
              </a:rPr>
            </a:br>
            <a:r>
              <a:rPr lang="en-US" altLang="en-US" sz="1800" i="1" smtClean="0">
                <a:solidFill>
                  <a:srgbClr val="FF0000"/>
                </a:solidFill>
                <a:ea typeface="+mn-ea"/>
                <a:cs typeface="Arial" charset="0"/>
              </a:rPr>
              <a:t>Filter by State if your Project Focuses only on those who Reside in Massachusetts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1200" b="1" i="1" smtClean="0">
                <a:solidFill>
                  <a:prstClr val="black"/>
                </a:solidFill>
                <a:ea typeface="+mn-ea"/>
                <a:cs typeface="Arial" charset="0"/>
              </a:rPr>
              <a:t>(9.8% of Eligibility Records (24 million) are Outside of Massachusetts)</a:t>
            </a:r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6781800" y="5410200"/>
            <a:ext cx="2224088" cy="12001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>
              <a:spcBef>
                <a:spcPct val="0"/>
              </a:spcBef>
              <a:buFontTx/>
              <a:buNone/>
            </a:pPr>
            <a:r>
              <a:rPr lang="en-US" altLang="en-US" sz="1200" smtClean="0">
                <a:solidFill>
                  <a:prstClr val="black"/>
                </a:solidFill>
                <a:ea typeface="+mn-ea"/>
                <a:cs typeface="Arial" charset="0"/>
              </a:rPr>
              <a:t>Count of States  = 51</a:t>
            </a: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en-US" altLang="en-US" sz="1200" b="1" u="sng" smtClean="0">
                <a:solidFill>
                  <a:prstClr val="black"/>
                </a:solidFill>
                <a:ea typeface="+mn-ea"/>
                <a:cs typeface="Arial" charset="0"/>
              </a:rPr>
              <a:t>Number of Records</a:t>
            </a: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en-US" altLang="en-US" sz="1200" smtClean="0">
                <a:solidFill>
                  <a:prstClr val="black"/>
                </a:solidFill>
                <a:ea typeface="+mn-ea"/>
                <a:cs typeface="Arial" charset="0"/>
              </a:rPr>
              <a:t>Minimum = 13,479 (AK)</a:t>
            </a: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en-US" altLang="en-US" sz="1200" smtClean="0">
                <a:solidFill>
                  <a:prstClr val="black"/>
                </a:solidFill>
                <a:ea typeface="+mn-ea"/>
                <a:cs typeface="Arial" charset="0"/>
              </a:rPr>
              <a:t>Maximum =  227,867,403 (MA)</a:t>
            </a:r>
          </a:p>
          <a:p>
            <a:pPr defTabSz="914400">
              <a:spcBef>
                <a:spcPct val="0"/>
              </a:spcBef>
              <a:buFontTx/>
              <a:buNone/>
            </a:pPr>
            <a:r>
              <a:rPr lang="en-US" altLang="en-US" sz="1200" b="1" smtClean="0">
                <a:solidFill>
                  <a:prstClr val="black"/>
                </a:solidFill>
                <a:ea typeface="+mn-ea"/>
                <a:cs typeface="Arial" charset="0"/>
              </a:rPr>
              <a:t>Total Eligibility Records in Release 3.0 = 252,462,501</a:t>
            </a:r>
          </a:p>
        </p:txBody>
      </p:sp>
    </p:spTree>
    <p:extLst>
      <p:ext uri="{BB962C8B-B14F-4D97-AF65-F5344CB8AC3E}">
        <p14:creationId xmlns:p14="http://schemas.microsoft.com/office/powerpoint/2010/main" val="37652939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General questions about the APCD:</a:t>
            </a:r>
          </a:p>
          <a:p>
            <a:pPr marL="457200" lvl="0" indent="-457200" fontAlgn="auto">
              <a:spcAft>
                <a:spcPts val="0"/>
              </a:spcAft>
            </a:pPr>
            <a:r>
              <a:rPr lang="en-US" sz="3200" dirty="0">
                <a:latin typeface="+mn-lt"/>
              </a:rPr>
              <a:t>	(</a:t>
            </a:r>
            <a:r>
              <a:rPr lang="en-US" sz="3200" u="sng" dirty="0">
                <a:latin typeface="+mn-lt"/>
                <a:hlinkClick r:id="rId3"/>
              </a:rPr>
              <a:t>CHIA-APCD@state.ma.us</a:t>
            </a:r>
            <a:r>
              <a:rPr lang="en-US" sz="3200" dirty="0">
                <a:latin typeface="+mn-lt"/>
              </a:rPr>
              <a:t>)  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APCD applications: (</a:t>
            </a:r>
            <a:r>
              <a:rPr lang="en-US" sz="3200" dirty="0">
                <a:latin typeface="+mn-lt"/>
                <a:hlinkClick r:id="rId4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</a:t>
            </a:r>
            <a:r>
              <a:rPr lang="en-US" sz="3200" dirty="0" smtClean="0">
                <a:latin typeface="+mn-lt"/>
              </a:rPr>
              <a:t>Case Mix</a:t>
            </a:r>
            <a:r>
              <a:rPr lang="en-US" sz="3200" dirty="0">
                <a:latin typeface="+mn-lt"/>
              </a:rPr>
              <a:t>: (</a:t>
            </a:r>
            <a:r>
              <a:rPr lang="en-US" sz="3200" dirty="0">
                <a:latin typeface="+mn-lt"/>
                <a:hlinkClick r:id="rId5"/>
              </a:rPr>
              <a:t>casemix.data@state.ma.us</a:t>
            </a:r>
            <a:r>
              <a:rPr lang="en-US" sz="3200" dirty="0" smtClean="0">
                <a:latin typeface="+mn-lt"/>
              </a:rPr>
              <a:t>)</a:t>
            </a:r>
          </a:p>
          <a:p>
            <a:pPr lvl="0" fontAlgn="auto">
              <a:spcAft>
                <a:spcPts val="0"/>
              </a:spcAft>
            </a:pPr>
            <a:r>
              <a:rPr lang="en-US" sz="3200" u="sng" dirty="0" smtClean="0">
                <a:latin typeface="+mn-lt"/>
              </a:rPr>
              <a:t>REMINDER</a:t>
            </a:r>
            <a:r>
              <a:rPr lang="en-US" sz="3200" dirty="0" smtClean="0">
                <a:latin typeface="+mn-lt"/>
              </a:rPr>
              <a:t>: Please include your </a:t>
            </a:r>
            <a:r>
              <a:rPr lang="en-US" sz="3200" b="1" dirty="0" smtClean="0">
                <a:latin typeface="+mn-lt"/>
              </a:rPr>
              <a:t>IRBNet ID#</a:t>
            </a:r>
            <a:r>
              <a:rPr lang="en-US" sz="3200" dirty="0" smtClean="0">
                <a:latin typeface="+mn-lt"/>
              </a:rPr>
              <a:t>, if you currently have a project using CHIA data</a:t>
            </a:r>
            <a:endParaRPr lang="en-US" sz="3200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August 25 – Next MA APCD / Case Mix User Workgroup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August 27 – Data Release Committee Meeting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78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Announcement</a:t>
            </a:r>
            <a:br>
              <a:rPr lang="en-US" sz="3200" dirty="0" smtClean="0"/>
            </a:br>
            <a:r>
              <a:rPr lang="en-US" sz="3200" dirty="0" smtClean="0"/>
              <a:t>2014 Case Mix Availability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Inpatient</a:t>
            </a:r>
            <a:r>
              <a:rPr lang="en-US" sz="2400" dirty="0" smtClean="0"/>
              <a:t> data is available now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Emergency Department</a:t>
            </a:r>
            <a:r>
              <a:rPr lang="en-US" sz="2400" b="1" dirty="0" smtClean="0"/>
              <a:t> </a:t>
            </a:r>
            <a:r>
              <a:rPr lang="en-US" sz="2400" dirty="0" smtClean="0"/>
              <a:t>data is scheduled for August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Outpatient</a:t>
            </a:r>
            <a:r>
              <a:rPr lang="en-US" sz="2400" dirty="0" smtClean="0"/>
              <a:t> data is schedule for September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You may apply for ALL files now and CHIA will fulfill requests for the unavailable files as they become available.</a:t>
            </a:r>
          </a:p>
        </p:txBody>
      </p:sp>
    </p:spTree>
    <p:extLst>
      <p:ext uri="{BB962C8B-B14F-4D97-AF65-F5344CB8AC3E}">
        <p14:creationId xmlns:p14="http://schemas.microsoft.com/office/powerpoint/2010/main" val="5780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Announcement</a:t>
            </a:r>
            <a:br>
              <a:rPr lang="en-US" sz="3200" dirty="0" smtClean="0"/>
            </a:br>
            <a:r>
              <a:rPr lang="en-US" sz="3200" dirty="0" smtClean="0"/>
              <a:t>New Fee Waiver Provision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As of </a:t>
            </a:r>
            <a:r>
              <a:rPr lang="en-US" sz="2400" dirty="0"/>
              <a:t>June 1, </a:t>
            </a:r>
            <a:r>
              <a:rPr lang="en-US" sz="2400" dirty="0" smtClean="0"/>
              <a:t>2015: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ayers</a:t>
            </a:r>
            <a:r>
              <a:rPr lang="en-US" sz="2400" dirty="0"/>
              <a:t>, providers, and provider organizations that are required to file data with the Center pursuant to MGL c. 12C and are current with all such data filings and reporting </a:t>
            </a:r>
            <a:r>
              <a:rPr lang="en-US" sz="2400" dirty="0" smtClean="0"/>
              <a:t>requirements</a:t>
            </a:r>
            <a:r>
              <a:rPr lang="en-US" sz="2400" dirty="0"/>
              <a:t> </a:t>
            </a:r>
            <a:r>
              <a:rPr lang="en-US" sz="2400" dirty="0" smtClean="0"/>
              <a:t>may </a:t>
            </a:r>
            <a:r>
              <a:rPr lang="en-US" sz="2400" dirty="0"/>
              <a:t>qualify for a Full or Partial </a:t>
            </a:r>
            <a:r>
              <a:rPr lang="en-US" sz="2400" dirty="0" smtClean="0"/>
              <a:t>Waiver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57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Announcement</a:t>
            </a:r>
            <a:br>
              <a:rPr lang="en-US" sz="3200" dirty="0" smtClean="0"/>
            </a:br>
            <a:r>
              <a:rPr lang="en-US" sz="3200" dirty="0" smtClean="0"/>
              <a:t>New Fee Waiver Provision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6" y="1895499"/>
            <a:ext cx="3899772" cy="411880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Revised the </a:t>
            </a:r>
            <a:r>
              <a:rPr lang="en-US" dirty="0" smtClean="0">
                <a:solidFill>
                  <a:schemeClr val="tx2"/>
                </a:solidFill>
                <a:hlinkClick r:id="rId3"/>
              </a:rPr>
              <a:t>Application Fee Remittance Form </a:t>
            </a:r>
            <a:r>
              <a:rPr lang="en-US" dirty="0" smtClean="0">
                <a:solidFill>
                  <a:schemeClr val="tx2"/>
                </a:solidFill>
              </a:rPr>
              <a:t>for APCD and Case Mix.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Request fee waivers on Page 2 of this form. The new provision is listed under Question #6.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Updated fee schedules:</a:t>
            </a:r>
          </a:p>
          <a:p>
            <a:r>
              <a:rPr lang="en-US" dirty="0" smtClean="0">
                <a:solidFill>
                  <a:schemeClr val="tx2"/>
                </a:solidFill>
                <a:hlinkClick r:id="rId4"/>
              </a:rPr>
              <a:t>APCD Fee Schedule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  <a:hlinkClick r:id="rId5"/>
              </a:rPr>
              <a:t>Case Mix Fee Schedule</a:t>
            </a:r>
            <a:endParaRPr lang="en-US" dirty="0" smtClean="0">
              <a:solidFill>
                <a:schemeClr val="tx2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3" t="9303" r="51550" b="9347"/>
          <a:stretch/>
        </p:blipFill>
        <p:spPr bwMode="auto">
          <a:xfrm>
            <a:off x="4306530" y="2011680"/>
            <a:ext cx="4581832" cy="466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19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Reminder</a:t>
            </a:r>
            <a:br>
              <a:rPr lang="en-US" sz="3200" dirty="0" smtClean="0"/>
            </a:br>
            <a:r>
              <a:rPr lang="en-US" sz="3200" dirty="0" smtClean="0"/>
              <a:t>MA APCD Application Processing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CHIA will only be accepting applications for MA APCD from Massachusetts payers and providers that submit APCD and Case Mix data, as well as Massachusetts-based students and researchers.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Applications from all others will not be accepted until November 1,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Applications submitted prior to May 13, 2015 will be processed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Case Mix is not impacted</a:t>
            </a:r>
          </a:p>
        </p:txBody>
      </p:sp>
    </p:spTree>
    <p:extLst>
      <p:ext uri="{BB962C8B-B14F-4D97-AF65-F5344CB8AC3E}">
        <p14:creationId xmlns:p14="http://schemas.microsoft.com/office/powerpoint/2010/main" val="335819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Application Issues and Questions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7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Amendments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 amendment request for additional MA APCD data elements must contain the following documents:</a:t>
            </a:r>
          </a:p>
          <a:p>
            <a:pPr marL="971550" lvl="1" indent="-514350" algn="l">
              <a:buFont typeface="+mj-lt"/>
              <a:buAutoNum type="arabicParenR"/>
            </a:pPr>
            <a:r>
              <a:rPr lang="en-US" sz="1800" u="sng" dirty="0" smtClean="0">
                <a:solidFill>
                  <a:schemeClr val="tx2"/>
                </a:solidFill>
              </a:rPr>
              <a:t>Amendment Request Form </a:t>
            </a:r>
            <a:r>
              <a:rPr lang="en-US" sz="1800" dirty="0" smtClean="0">
                <a:solidFill>
                  <a:schemeClr val="tx2"/>
                </a:solidFill>
              </a:rPr>
              <a:t>(which you can request from Adam Tapply)</a:t>
            </a:r>
          </a:p>
          <a:p>
            <a:pPr marL="971550" lvl="1" indent="-514350" algn="l">
              <a:buFont typeface="+mj-lt"/>
              <a:buAutoNum type="arabicParenR"/>
            </a:pPr>
            <a:r>
              <a:rPr lang="en-US" sz="1800" u="sng" dirty="0" smtClean="0">
                <a:solidFill>
                  <a:schemeClr val="tx2"/>
                </a:solidFill>
              </a:rPr>
              <a:t>Specification Workbook</a:t>
            </a:r>
            <a:r>
              <a:rPr lang="en-US" sz="1800" dirty="0" smtClean="0">
                <a:solidFill>
                  <a:schemeClr val="tx2"/>
                </a:solidFill>
              </a:rPr>
              <a:t> showing which elements you need and your justifications for each element</a:t>
            </a:r>
          </a:p>
          <a:p>
            <a:pPr marL="971550" lvl="1" indent="-514350" algn="l">
              <a:buFont typeface="+mj-lt"/>
              <a:buAutoNum type="arabicParenR"/>
            </a:pPr>
            <a:endParaRPr lang="en-US" sz="1800" dirty="0">
              <a:solidFill>
                <a:schemeClr val="tx2"/>
              </a:solidFill>
            </a:endParaRPr>
          </a:p>
          <a:p>
            <a:pPr lvl="1" algn="l"/>
            <a:r>
              <a:rPr lang="en-US" sz="1800" dirty="0" smtClean="0">
                <a:solidFill>
                  <a:schemeClr val="tx2"/>
                </a:solidFill>
              </a:rPr>
              <a:t>REMINDER:  The specification workbook you submit must be from the same release of the data that you received</a:t>
            </a:r>
          </a:p>
          <a:p>
            <a:pPr lvl="1" algn="l"/>
            <a:r>
              <a:rPr lang="en-US" sz="1800" dirty="0" smtClean="0">
                <a:solidFill>
                  <a:schemeClr val="tx2"/>
                </a:solidFill>
              </a:rPr>
              <a:t>(if you received Release 2.1, you must submit a 2.1 worksheet)</a:t>
            </a:r>
          </a:p>
          <a:p>
            <a:pPr lvl="1" algn="l"/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MEIDs for Subsequent Data Requests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you currently have data and are applying for a new year of data, you should request refreshes of all previous years of data that you received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New MEIDs are generated for each release</a:t>
            </a:r>
          </a:p>
          <a:p>
            <a:pPr lvl="1" algn="l"/>
            <a:r>
              <a:rPr lang="en-US" sz="1800" dirty="0" smtClean="0">
                <a:solidFill>
                  <a:schemeClr val="tx2"/>
                </a:solidFill>
              </a:rPr>
              <a:t>(example: if you get Release 3.0 with MEIDs for 2010-2013, those MEIDs will not match the MEIDs in Release 4.0 for the same years)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Some data may also be more </a:t>
            </a:r>
            <a:r>
              <a:rPr lang="en-US" sz="1800" dirty="0" smtClean="0">
                <a:solidFill>
                  <a:schemeClr val="tx2"/>
                </a:solidFill>
              </a:rPr>
              <a:t>complete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No additional cost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54328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10698</TotalTime>
  <Words>1541</Words>
  <Application>Microsoft Office PowerPoint</Application>
  <PresentationFormat>On-screen Show (4:3)</PresentationFormat>
  <Paragraphs>312</Paragraphs>
  <Slides>28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content option A</vt:lpstr>
      <vt:lpstr>HIT January 2014</vt:lpstr>
      <vt:lpstr>1_HIT January 2014</vt:lpstr>
      <vt:lpstr>Office Theme</vt:lpstr>
      <vt:lpstr>1_Office Theme</vt:lpstr>
      <vt:lpstr>Monthly MA APCD / Case Mix User Workgroup Webinar</vt:lpstr>
      <vt:lpstr>Agenda</vt:lpstr>
      <vt:lpstr>Announcement 2014 Case Mix Availability</vt:lpstr>
      <vt:lpstr>Announcement New Fee Waiver Provision</vt:lpstr>
      <vt:lpstr>Announcement New Fee Waiver Provision</vt:lpstr>
      <vt:lpstr>Reminder MA APCD Application Processing</vt:lpstr>
      <vt:lpstr>Common Application Issues and Questions</vt:lpstr>
      <vt:lpstr>APCD Amendments</vt:lpstr>
      <vt:lpstr>MEIDs for Subsequent Data Requests</vt:lpstr>
      <vt:lpstr>Application Fees</vt:lpstr>
      <vt:lpstr>Application Revisions</vt:lpstr>
      <vt:lpstr>Hard Drives</vt:lpstr>
      <vt:lpstr>CHIA Enrollment Trends  Sourced from the MA APCD  Member Eligibility File</vt:lpstr>
      <vt:lpstr>Agenda</vt:lpstr>
      <vt:lpstr>Enrollment Trends Overview</vt:lpstr>
      <vt:lpstr>Enrollment Trends Overview</vt:lpstr>
      <vt:lpstr>Enrollment Trends Overview</vt:lpstr>
      <vt:lpstr>Data Specifications</vt:lpstr>
      <vt:lpstr>Methodology</vt:lpstr>
      <vt:lpstr>Data Groupings</vt:lpstr>
      <vt:lpstr>Challenges</vt:lpstr>
      <vt:lpstr>Challenges</vt:lpstr>
      <vt:lpstr>Questions?</vt:lpstr>
      <vt:lpstr>User Questions</vt:lpstr>
      <vt:lpstr>Question:  When analyzing inpatient acute care hospital admissions, the APCD inpatient admission fields do not appear to be well populated.  What should I do? </vt:lpstr>
      <vt:lpstr>PowerPoint Presentation</vt:lpstr>
      <vt:lpstr>Questions?</vt:lpstr>
      <vt:lpstr>Calendar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sysadmin</cp:lastModifiedBy>
  <cp:revision>281</cp:revision>
  <cp:lastPrinted>2015-06-23T18:10:59Z</cp:lastPrinted>
  <dcterms:created xsi:type="dcterms:W3CDTF">2014-04-22T00:14:56Z</dcterms:created>
  <dcterms:modified xsi:type="dcterms:W3CDTF">2015-07-28T18:47:58Z</dcterms:modified>
</cp:coreProperties>
</file>