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25" r:id="rId2"/>
    <p:sldId id="324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87" autoAdjust="0"/>
  </p:normalViewPr>
  <p:slideViewPr>
    <p:cSldViewPr>
      <p:cViewPr>
        <p:scale>
          <a:sx n="60" d="100"/>
          <a:sy n="60" d="100"/>
        </p:scale>
        <p:origin x="-2382" y="-1152"/>
      </p:cViewPr>
      <p:guideLst>
        <p:guide orient="horz" pos="2880"/>
        <p:guide orient="horz" pos="1440"/>
        <p:guide pos="384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notesMaster" Target="notesMasters/notesMaster1.xml"/>
  <Relationship Id="rId13" Type="http://schemas.openxmlformats.org/officeDocument/2006/relationships/handoutMaster" Target="handoutMasters/handoutMaster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heme" Target="theme/theme1.xml"/>
  <Relationship Id="rId17" Type="http://schemas.openxmlformats.org/officeDocument/2006/relationships/tableStyles" Target="tableStyles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AF76DEC9-2E90-4CA0-86AE-A3E3E62880A7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48632405-BDB1-46BF-8535-4F93D5B34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0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20841F4B-C6DE-4104-9A43-D8667AF4F0F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8"/>
            <a:ext cx="5486400" cy="4156233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A0D83355-8149-4970-ABB5-216C115AE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3355-8149-4970-ABB5-216C115AE2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72530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emf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3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54" y="1901864"/>
            <a:ext cx="8229600" cy="411243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004178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004178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004178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0041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bulleted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2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416290" y="1905356"/>
            <a:ext cx="6314317" cy="32369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156" y="57074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417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a slide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1692669"/>
            <a:ext cx="7767638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165" y="6179616"/>
            <a:ext cx="45770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E00E6504-0678-4484-AFD9-7612865C634A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296025"/>
            <a:ext cx="2133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AEA1-C3C1-4BC6-A472-E47291B03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260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 userDrawn="1"/>
        </p:nvSpPr>
        <p:spPr bwMode="auto">
          <a:xfrm>
            <a:off x="0" y="1790700"/>
            <a:ext cx="9144000" cy="3771900"/>
          </a:xfrm>
          <a:prstGeom prst="rect">
            <a:avLst/>
          </a:prstGeom>
          <a:solidFill>
            <a:srgbClr val="EAEAEA"/>
          </a:solidFill>
          <a:ln w="19050" algn="ctr">
            <a:noFill/>
            <a:miter lim="800000"/>
            <a:headEnd/>
            <a:tailEnd/>
          </a:ln>
        </p:spPr>
        <p:txBody>
          <a:bodyPr wrap="square" lIns="274320" tIns="46493" rIns="92985" bIns="46493" anchor="ctr"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274320" tIns="46493" rIns="92985" bIns="46493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76463"/>
            <a:ext cx="9144000" cy="1438275"/>
          </a:xfrm>
          <a:prstGeom prst="rect">
            <a:avLst/>
          </a:prstGeom>
          <a:noFill/>
        </p:spPr>
        <p:txBody>
          <a:bodyPr wrap="square" lIns="457200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940175"/>
            <a:ext cx="4343400" cy="6096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IS Slide wtbg 7_1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8382000"/>
            <a:ext cx="13512800" cy="10134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2745" y="274320"/>
            <a:ext cx="1782255" cy="10972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theme" Target="../theme/theme1.xml"/>
  <Relationship Id="rId8" Type="http://schemas.openxmlformats.org/officeDocument/2006/relationships/image" Target="../media/image1.emf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Slide wtbg 7_15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2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comm-pass.com/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irbnetresources.org/tresources/training.html"/>
  <Relationship Id="rId3" Type="http://schemas.openxmlformats.org/officeDocument/2006/relationships/image" Target="../media/image3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mass.gov/chia/apcd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mailto:CHIA-APCD@state.ma.us"/>
  <Relationship Id="rId3" Type="http://schemas.openxmlformats.org/officeDocument/2006/relationships/hyperlink" TargetMode="External" Target="mailto:apcd.data@state.ma.us"/>
  <Relationship Id="rId4" Type="http://schemas.openxmlformats.org/officeDocument/2006/relationships/hyperlink" TargetMode="External" Target="mailto:casemix.data@state.ma.us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2438400"/>
            <a:ext cx="685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3200" b="1" dirty="0" smtClean="0">
                <a:solidFill>
                  <a:srgbClr val="990000"/>
                </a:solidFill>
              </a:rPr>
              <a:t>APCD User Workgroup Webinar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September 24, 2013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7412" name="Picture 6" descr="http://www.mass.gov/resources/images/template/header-se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371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465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9/26 – Data Release Committee Meeting</a:t>
            </a:r>
          </a:p>
          <a:p>
            <a:r>
              <a:rPr lang="en-US" dirty="0" smtClean="0"/>
              <a:t>9/30 – Last day to submit APCD applications </a:t>
            </a:r>
            <a:r>
              <a:rPr lang="en-US" smtClean="0"/>
              <a:t>via email</a:t>
            </a:r>
            <a:endParaRPr lang="en-US" dirty="0" smtClean="0"/>
          </a:p>
          <a:p>
            <a:r>
              <a:rPr lang="en-US" dirty="0" smtClean="0"/>
              <a:t>10/1 – IRBNet goes live</a:t>
            </a:r>
          </a:p>
          <a:p>
            <a:r>
              <a:rPr lang="en-US" dirty="0" smtClean="0"/>
              <a:t>10/8 – Monthly TAG Meeting</a:t>
            </a:r>
          </a:p>
          <a:p>
            <a:r>
              <a:rPr lang="en-US" dirty="0" smtClean="0"/>
              <a:t>10/22 – October User Workgroup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Announcements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IRBNet Training Videos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Q&amp;A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462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CHIA posted RFI on </a:t>
            </a:r>
            <a:r>
              <a:rPr lang="en-US" dirty="0" err="1" smtClean="0"/>
              <a:t>Comm</a:t>
            </a:r>
            <a:r>
              <a:rPr lang="en-US" dirty="0" smtClean="0"/>
              <a:t>-PASS: Massachusetts APCD Product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/>
              <a:t>Purpose</a:t>
            </a:r>
            <a:r>
              <a:rPr lang="en-US" sz="2400" dirty="0" smtClean="0"/>
              <a:t>: to </a:t>
            </a:r>
            <a:r>
              <a:rPr lang="en-US" sz="2400" dirty="0"/>
              <a:t>engage researchers, health information technology firms/experts, health analytics consultants/firms, and others as CHIA plans for the APCD Enterprise Data </a:t>
            </a:r>
            <a:r>
              <a:rPr lang="en-US" sz="2400" dirty="0" smtClean="0"/>
              <a:t>Warehouse</a:t>
            </a:r>
          </a:p>
          <a:p>
            <a:r>
              <a:rPr lang="en-US" sz="2400" b="1" u="sng" dirty="0" smtClean="0"/>
              <a:t>Topics</a:t>
            </a:r>
            <a:r>
              <a:rPr lang="en-US" sz="2400" dirty="0" smtClean="0"/>
              <a:t>: include </a:t>
            </a:r>
            <a:r>
              <a:rPr lang="en-US" sz="2400" dirty="0"/>
              <a:t>a wide range of questions related </a:t>
            </a:r>
            <a:r>
              <a:rPr lang="en-US" sz="2400" dirty="0" smtClean="0"/>
              <a:t>to: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validation, standardization and enhancement; </a:t>
            </a:r>
            <a:endParaRPr lang="en-US" sz="2000" dirty="0" smtClean="0"/>
          </a:p>
          <a:p>
            <a:pPr lvl="1"/>
            <a:r>
              <a:rPr lang="en-US" sz="2000" dirty="0" smtClean="0"/>
              <a:t>Master </a:t>
            </a:r>
            <a:r>
              <a:rPr lang="en-US" sz="2000" dirty="0"/>
              <a:t>Physician Index and other Master Data Management issues; </a:t>
            </a:r>
            <a:endParaRPr lang="en-US" sz="2000" dirty="0" smtClean="0"/>
          </a:p>
          <a:p>
            <a:pPr lvl="1"/>
            <a:r>
              <a:rPr lang="en-US" sz="2000" dirty="0" smtClean="0"/>
              <a:t>benchmarking </a:t>
            </a:r>
            <a:r>
              <a:rPr lang="en-US" sz="2000" dirty="0"/>
              <a:t>and “best practices” from other multi-payer databases; </a:t>
            </a:r>
            <a:endParaRPr lang="en-US" sz="2000" dirty="0" smtClean="0"/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movement; and tool 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0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CHIA posted RFI on </a:t>
            </a:r>
            <a:r>
              <a:rPr lang="en-US" dirty="0" err="1"/>
              <a:t>Comm</a:t>
            </a:r>
            <a:r>
              <a:rPr lang="en-US" dirty="0"/>
              <a:t>-PASS: Massachusetts APCD Product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Complete background and documentation can be found on the Commonwealth of Massachusetts procurement website </a:t>
            </a:r>
            <a:r>
              <a:rPr lang="en-US" sz="2400" dirty="0" err="1"/>
              <a:t>Comm</a:t>
            </a:r>
            <a:r>
              <a:rPr lang="en-US" sz="2400" dirty="0"/>
              <a:t>-PASS (</a:t>
            </a:r>
            <a:r>
              <a:rPr lang="en-US" sz="2400" u="sng" dirty="0">
                <a:hlinkClick r:id="rId2"/>
              </a:rPr>
              <a:t>http://www.comm-pass.com/</a:t>
            </a:r>
            <a:r>
              <a:rPr lang="en-US" sz="2400" dirty="0"/>
              <a:t> ).</a:t>
            </a:r>
          </a:p>
          <a:p>
            <a:pPr lvl="1"/>
            <a:r>
              <a:rPr lang="en-US" sz="2400" dirty="0" smtClean="0"/>
              <a:t>Title</a:t>
            </a:r>
            <a:r>
              <a:rPr lang="en-US" sz="2400" dirty="0"/>
              <a:t>: RFI: Massachusetts All-Payer Claims Database Product </a:t>
            </a:r>
          </a:p>
          <a:p>
            <a:pPr lvl="1"/>
            <a:r>
              <a:rPr lang="en-US" sz="2400" dirty="0"/>
              <a:t>Related Solicitation Number: </a:t>
            </a:r>
            <a:r>
              <a:rPr lang="en-US" sz="2400" dirty="0" smtClean="0"/>
              <a:t>2014-002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Responses are due by October 15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1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IRBNet: Researcher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1: New Project Submission</a:t>
            </a:r>
          </a:p>
          <a:p>
            <a:pPr lvl="1"/>
            <a:r>
              <a:rPr lang="en-US" dirty="0" smtClean="0"/>
              <a:t>This</a:t>
            </a:r>
            <a:r>
              <a:rPr lang="en-US" dirty="0"/>
              <a:t> instructional video (9 min.) walks researchers and study coordinators through the five </a:t>
            </a:r>
            <a:r>
              <a:rPr lang="en-US" dirty="0" smtClean="0"/>
              <a:t>steps of </a:t>
            </a:r>
            <a:r>
              <a:rPr lang="en-US" dirty="0"/>
              <a:t>submitting a new project.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88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IRBNet: Researcher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2: Post-Submission Advanced Topics</a:t>
            </a:r>
          </a:p>
          <a:p>
            <a:pPr lvl="1"/>
            <a:r>
              <a:rPr lang="en-US" dirty="0" smtClean="0"/>
              <a:t>This</a:t>
            </a:r>
            <a:r>
              <a:rPr lang="en-US" dirty="0"/>
              <a:t> instructional video (7 min.) demonstrates the IRBNet messaging structure, how to successfully update project documents and submit a subsequent (ex. Modifications Required) package to a committee and other advanced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0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IRBNet: Researcher Training</a:t>
            </a:r>
            <a:br>
              <a:rPr lang="en-US" dirty="0" smtClean="0"/>
            </a:br>
            <a:r>
              <a:rPr lang="en-US" sz="2200" u="sng" dirty="0">
                <a:hlinkClick r:id="rId2"/>
              </a:rPr>
              <a:t>http://www.irbnetresources.org/tresources/training.html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332" y="1901864"/>
            <a:ext cx="3516322" cy="4112439"/>
          </a:xfrm>
        </p:spPr>
        <p:txBody>
          <a:bodyPr/>
          <a:lstStyle/>
          <a:p>
            <a:r>
              <a:rPr lang="en-US" sz="2400" dirty="0" smtClean="0"/>
              <a:t>Username: </a:t>
            </a:r>
            <a:r>
              <a:rPr lang="en-US" sz="2400" dirty="0" err="1" smtClean="0"/>
              <a:t>machia</a:t>
            </a:r>
            <a:endParaRPr lang="en-US" sz="2400" dirty="0" smtClean="0"/>
          </a:p>
          <a:p>
            <a:r>
              <a:rPr lang="en-US" sz="2400" dirty="0" smtClean="0"/>
              <a:t>Password: training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r="18467" b="12156"/>
          <a:stretch/>
        </p:blipFill>
        <p:spPr bwMode="auto">
          <a:xfrm>
            <a:off x="457200" y="1905000"/>
            <a:ext cx="473213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3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additional training session will be held in October (date TBD).</a:t>
            </a:r>
          </a:p>
          <a:p>
            <a:r>
              <a:rPr lang="en-US" dirty="0" smtClean="0"/>
              <a:t>IRBNet goes live October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Specific instructions on how to submit your application to CHIA will be posted to our website (</a:t>
            </a:r>
            <a:r>
              <a:rPr lang="en-US" dirty="0" smtClean="0">
                <a:hlinkClick r:id="rId2"/>
              </a:rPr>
              <a:t>www.mass.gov/chia/apcd</a:t>
            </a:r>
            <a:r>
              <a:rPr lang="en-US" dirty="0" smtClean="0"/>
              <a:t>) on the “Accessing the APCD” portion on Oct.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1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General questions about the APCD:</a:t>
            </a:r>
          </a:p>
          <a:p>
            <a:pPr marL="457200" indent="-457200">
              <a:buNone/>
            </a:pPr>
            <a:r>
              <a:rPr lang="en-US" dirty="0"/>
              <a:t>	(</a:t>
            </a:r>
            <a:r>
              <a:rPr lang="en-US" u="sng" dirty="0">
                <a:hlinkClick r:id="rId2"/>
              </a:rPr>
              <a:t>CHIA-APCD@state.ma.us</a:t>
            </a:r>
            <a:r>
              <a:rPr lang="en-US" dirty="0"/>
              <a:t>)  </a:t>
            </a:r>
          </a:p>
          <a:p>
            <a:pPr marL="457200" indent="-457200"/>
            <a:r>
              <a:rPr lang="en-US" dirty="0"/>
              <a:t>Questions related to APCD applications: (</a:t>
            </a:r>
            <a:r>
              <a:rPr lang="en-US" dirty="0">
                <a:hlinkClick r:id="rId3"/>
              </a:rPr>
              <a:t>apcd.data@state.ma.us</a:t>
            </a:r>
            <a:r>
              <a:rPr lang="en-US" dirty="0"/>
              <a:t>)</a:t>
            </a:r>
          </a:p>
          <a:p>
            <a:pPr marL="457200" indent="-457200"/>
            <a:r>
              <a:rPr lang="en-US" dirty="0"/>
              <a:t>Questions related to Casemix: (</a:t>
            </a:r>
            <a:r>
              <a:rPr lang="en-US" dirty="0">
                <a:hlinkClick r:id="rId4"/>
              </a:rPr>
              <a:t>casemix.data@state.ma.us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0800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276</Words>
  <Application>Microsoft Office PowerPoint</Application>
  <PresentationFormat>On-screen Show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Content Slide</vt:lpstr>
      <vt:lpstr>PowerPoint Presentation</vt:lpstr>
      <vt:lpstr>Agenda</vt:lpstr>
      <vt:lpstr>CHIA posted RFI on Comm-PASS: Massachusetts APCD Product Planning</vt:lpstr>
      <vt:lpstr>CHIA posted RFI on Comm-PASS: Massachusetts APCD Product Planning</vt:lpstr>
      <vt:lpstr>IRBNet: Researcher Training</vt:lpstr>
      <vt:lpstr>IRBNet: Researcher Training</vt:lpstr>
      <vt:lpstr>IRBNet: Researcher Training http://www.irbnetresources.org/tresources/training.html </vt:lpstr>
      <vt:lpstr>Questions?</vt:lpstr>
      <vt:lpstr>Questions?</vt:lpstr>
      <vt:lpstr>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2013-09-12T20:35:16Z</dcterms:created>
  <dc:creator>Center for Health Information and Analysis (CHIA) | Commonwealth of Massachusetts</dc:creator>
  <lastModifiedBy>Andrew Jackmauh</lastModifiedBy>
  <lastPrinted>2013-09-23T14:59:59Z</lastPrinted>
  <dcterms:modified xsi:type="dcterms:W3CDTF">2013-09-26T15:42:38Z</dcterms:modified>
  <revision>57</revision>
  <dc:title>PowerPoint Presentation</dc:title>
</coreProperties>
</file>