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85" r:id="rId3"/>
    <p:sldMasterId id="2147483698" r:id="rId4"/>
  </p:sldMasterIdLst>
  <p:notesMasterIdLst>
    <p:notesMasterId r:id="rId28"/>
  </p:notesMasterIdLst>
  <p:handoutMasterIdLst>
    <p:handoutMasterId r:id="rId29"/>
  </p:handoutMasterIdLst>
  <p:sldIdLst>
    <p:sldId id="259" r:id="rId5"/>
    <p:sldId id="282" r:id="rId6"/>
    <p:sldId id="317" r:id="rId7"/>
    <p:sldId id="302" r:id="rId8"/>
    <p:sldId id="305" r:id="rId9"/>
    <p:sldId id="307" r:id="rId10"/>
    <p:sldId id="308" r:id="rId11"/>
    <p:sldId id="284" r:id="rId12"/>
    <p:sldId id="318" r:id="rId13"/>
    <p:sldId id="319" r:id="rId14"/>
    <p:sldId id="320" r:id="rId15"/>
    <p:sldId id="321" r:id="rId16"/>
    <p:sldId id="309" r:id="rId17"/>
    <p:sldId id="310" r:id="rId18"/>
    <p:sldId id="311" r:id="rId19"/>
    <p:sldId id="323" r:id="rId20"/>
    <p:sldId id="315" r:id="rId21"/>
    <p:sldId id="316" r:id="rId22"/>
    <p:sldId id="285" r:id="rId23"/>
    <p:sldId id="306" r:id="rId24"/>
    <p:sldId id="322" r:id="rId25"/>
    <p:sldId id="287" r:id="rId26"/>
    <p:sldId id="280" r:id="rId27"/>
  </p:sldIdLst>
  <p:sldSz cx="9144000" cy="6858000" type="screen4x3"/>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defTabSz="457200"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defTabSz="457200"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defTabSz="457200"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defTabSz="457200"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598"/>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Grid="0" snapToObjects="1">
      <p:cViewPr varScale="1">
        <p:scale>
          <a:sx n="115" d="100"/>
          <a:sy n="115" d="100"/>
        </p:scale>
        <p:origin x="-1362" y="-96"/>
      </p:cViewPr>
      <p:guideLst>
        <p:guide orient="horz" pos="2160"/>
        <p:guide pos="299"/>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image" Target="../media/image4.emf"/><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2173" tIns="46086" rIns="92173" bIns="46086"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2173" tIns="46086" rIns="92173" bIns="46086" rtlCol="0"/>
          <a:lstStyle>
            <a:lvl1pPr algn="r" eaLnBrk="1" fontAlgn="auto" hangingPunct="1">
              <a:spcBef>
                <a:spcPts val="0"/>
              </a:spcBef>
              <a:spcAft>
                <a:spcPts val="0"/>
              </a:spcAft>
              <a:defRPr sz="1200">
                <a:latin typeface="+mn-lt"/>
                <a:cs typeface="+mn-cs"/>
              </a:defRPr>
            </a:lvl1pPr>
          </a:lstStyle>
          <a:p>
            <a:pPr>
              <a:defRPr/>
            </a:pPr>
            <a:fld id="{A6BA1A58-A3BF-47CE-A182-7AC85B4EB9DB}" type="datetimeFigureOut">
              <a:rPr lang="en-US"/>
              <a:pPr>
                <a:defRPr/>
              </a:pPr>
              <a:t>2/26/2013</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2173" tIns="46086" rIns="92173" bIns="46086"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2173" tIns="46086" rIns="92173" bIns="46086" numCol="1" anchor="b" anchorCtr="0" compatLnSpc="1">
            <a:prstTxWarp prst="textNoShape">
              <a:avLst/>
            </a:prstTxWarp>
          </a:bodyPr>
          <a:lstStyle>
            <a:lvl1pPr algn="r" eaLnBrk="1" hangingPunct="1">
              <a:defRPr sz="1200"/>
            </a:lvl1pPr>
          </a:lstStyle>
          <a:p>
            <a:pPr>
              <a:defRPr/>
            </a:pPr>
            <a:fld id="{11297DBB-CCAA-40B0-A50E-ECD949F80F67}" type="slidenum">
              <a:rPr lang="en-US"/>
              <a:pPr>
                <a:defRPr/>
              </a:pPr>
              <a:t>‹#›</a:t>
            </a:fld>
            <a:endParaRPr lang="en-US"/>
          </a:p>
        </p:txBody>
      </p:sp>
    </p:spTree>
    <p:extLst>
      <p:ext uri="{BB962C8B-B14F-4D97-AF65-F5344CB8AC3E}">
        <p14:creationId xmlns:p14="http://schemas.microsoft.com/office/powerpoint/2010/main" val="6945086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68" tIns="46584" rIns="93168" bIns="46584"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68" tIns="46584" rIns="93168" bIns="46584" rtlCol="0"/>
          <a:lstStyle>
            <a:lvl1pPr algn="r" eaLnBrk="1" fontAlgn="auto" hangingPunct="1">
              <a:spcBef>
                <a:spcPts val="0"/>
              </a:spcBef>
              <a:spcAft>
                <a:spcPts val="0"/>
              </a:spcAft>
              <a:defRPr sz="1200">
                <a:latin typeface="+mn-lt"/>
                <a:cs typeface="+mn-cs"/>
              </a:defRPr>
            </a:lvl1pPr>
          </a:lstStyle>
          <a:p>
            <a:pPr>
              <a:defRPr/>
            </a:pPr>
            <a:fld id="{4F79D35E-FEB6-445E-A545-97C17C747F9D}" type="datetimeFigureOut">
              <a:rPr lang="en-US"/>
              <a:pPr>
                <a:defRPr/>
              </a:pPr>
              <a:t>2/26/2013</a:t>
            </a:fld>
            <a:endParaRPr lang="en-US" dirty="0"/>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3168" tIns="46584" rIns="93168" bIns="46584" rtlCol="0" anchor="ctr"/>
          <a:lstStyle/>
          <a:p>
            <a:pPr lvl="0"/>
            <a:endParaRPr lang="en-US" noProof="0" dirty="0"/>
          </a:p>
        </p:txBody>
      </p:sp>
      <p:sp>
        <p:nvSpPr>
          <p:cNvPr id="5" name="Notes Placeholder 4"/>
          <p:cNvSpPr>
            <a:spLocks noGrp="1"/>
          </p:cNvSpPr>
          <p:nvPr>
            <p:ph type="body" sz="quarter" idx="3"/>
          </p:nvPr>
        </p:nvSpPr>
        <p:spPr>
          <a:xfrm>
            <a:off x="701675" y="4414838"/>
            <a:ext cx="5607050" cy="4184650"/>
          </a:xfrm>
          <a:prstGeom prst="rect">
            <a:avLst/>
          </a:prstGeom>
        </p:spPr>
        <p:txBody>
          <a:bodyPr vert="horz" lIns="93168" tIns="46584" rIns="93168" bIns="46584"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68" tIns="46584" rIns="93168" bIns="46584"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68" tIns="46584" rIns="93168" bIns="46584" numCol="1" anchor="b" anchorCtr="0" compatLnSpc="1">
            <a:prstTxWarp prst="textNoShape">
              <a:avLst/>
            </a:prstTxWarp>
          </a:bodyPr>
          <a:lstStyle>
            <a:lvl1pPr algn="r" eaLnBrk="1" hangingPunct="1">
              <a:defRPr sz="1200"/>
            </a:lvl1pPr>
          </a:lstStyle>
          <a:p>
            <a:pPr>
              <a:defRPr/>
            </a:pPr>
            <a:fld id="{67746CA9-D8BC-4A5D-AF38-94E5FD16FC20}" type="slidenum">
              <a:rPr lang="en-US"/>
              <a:pPr>
                <a:defRPr/>
              </a:pPr>
              <a:t>‹#›</a:t>
            </a:fld>
            <a:endParaRPr lang="en-US"/>
          </a:p>
        </p:txBody>
      </p:sp>
    </p:spTree>
    <p:extLst>
      <p:ext uri="{BB962C8B-B14F-4D97-AF65-F5344CB8AC3E}">
        <p14:creationId xmlns:p14="http://schemas.microsoft.com/office/powerpoint/2010/main" val="30098337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fld id="{2FB0E56A-BA74-4AFD-B7E7-52628136C85F}"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fld id="{BB401764-8484-476D-AD7D-52C42078BC88}" type="slidenum">
              <a:rPr lang="en-US" smtClean="0"/>
              <a:pPr/>
              <a:t>19</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fld id="{9FCDB633-E1E8-4752-B039-65E8C9BD15F3}" type="slidenum">
              <a:rPr lang="en-US" smtClean="0"/>
              <a:pPr/>
              <a:t>20</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fld id="{F7E7AB5D-0738-40C4-BDE3-16E190526D4C}" type="slidenum">
              <a:rPr lang="en-US" smtClean="0"/>
              <a:pPr/>
              <a:t>22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fld id="{7BB10096-84A0-4716-A199-90EFC661C200}" type="slidenum">
              <a:rPr lang="en-US" smtClean="0"/>
              <a:pPr/>
              <a:t>23</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fld id="{2CA291F1-83AE-48CF-BB63-16DD5B502766}"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fld id="{3F764BB4-91A7-44F7-A48C-B3489A3DA993}"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fld id="{90BF49F8-D0A0-4E0C-95E1-D1B8FFBCCD2D}"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fld id="{36A89585-53EC-4C38-857B-8DB4C1BBB2E7}"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fld id="{C3603C9C-DACA-4711-B03E-02BBC8B63C69}"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fld id="{D9F6A1D4-9924-447E-8868-0D6D4B22D2BF}"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fld id="{7B726DD7-5B38-4CF3-9672-B58CE8132520}"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fld id="{AD37ACAB-2296-4AE8-9596-BAA182E2D088}"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4EB6C3D-BCA9-4A25-8B02-7BE964781815}" type="datetime1">
              <a:rPr lang="en-US"/>
              <a:pPr>
                <a:defRPr/>
              </a:pPr>
              <a:t>2/26/2013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E5244A9-11D4-4029-A603-F20B7AA71C52}" type="slidenum">
              <a:rPr lang="en-US"/>
              <a:pPr>
                <a:defRPr/>
              </a:pPr>
              <a:t>‹#›</a:t>
            </a:fld>
            <a:endParaRPr lang="en-US"/>
          </a:p>
        </p:txBody>
      </p:sp>
    </p:spTree>
    <p:extLst>
      <p:ext uri="{BB962C8B-B14F-4D97-AF65-F5344CB8AC3E}">
        <p14:creationId xmlns:p14="http://schemas.microsoft.com/office/powerpoint/2010/main" val="2873809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06F6742-503C-4C99-B1C3-3061C4B39B3D}" type="datetime1">
              <a:rPr lang="en-US"/>
              <a:pPr>
                <a:defRPr/>
              </a:pPr>
              <a:t>2/26/2013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C97539D-E951-46A3-8838-1CE8268F449F}" type="slidenum">
              <a:rPr lang="en-US"/>
              <a:pPr>
                <a:defRPr/>
              </a:pPr>
              <a:t>‹#›</a:t>
            </a:fld>
            <a:endParaRPr lang="en-US"/>
          </a:p>
        </p:txBody>
      </p:sp>
    </p:spTree>
    <p:extLst>
      <p:ext uri="{BB962C8B-B14F-4D97-AF65-F5344CB8AC3E}">
        <p14:creationId xmlns:p14="http://schemas.microsoft.com/office/powerpoint/2010/main" val="493723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4767CC0-E5F5-4BDD-BE1E-ADE68178B42E}" type="datetime1">
              <a:rPr lang="en-US"/>
              <a:pPr>
                <a:defRPr/>
              </a:pPr>
              <a:t>2/26/2013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80387FC-D565-4CE6-85AD-0E6F0E4C05F7}" type="slidenum">
              <a:rPr lang="en-US"/>
              <a:pPr>
                <a:defRPr/>
              </a:pPr>
              <a:t>‹#›</a:t>
            </a:fld>
            <a:endParaRPr lang="en-US"/>
          </a:p>
        </p:txBody>
      </p:sp>
    </p:spTree>
    <p:extLst>
      <p:ext uri="{BB962C8B-B14F-4D97-AF65-F5344CB8AC3E}">
        <p14:creationId xmlns:p14="http://schemas.microsoft.com/office/powerpoint/2010/main" val="3762352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p:txBody>
          <a:bodyPr/>
          <a:lstStyle>
            <a:lvl1pPr>
              <a:defRPr/>
            </a:lvl1pPr>
          </a:lstStyle>
          <a:p>
            <a:pPr>
              <a:defRPr/>
            </a:pPr>
            <a:fld id="{B221BA07-5265-4A1B-90A2-854AD4868308}" type="slidenum">
              <a:rPr lang="en-US"/>
              <a:pPr>
                <a:defRPr/>
              </a:pPr>
              <a:t>‹#›</a:t>
            </a:fld>
            <a:endParaRPr lang="en-US"/>
          </a:p>
        </p:txBody>
      </p:sp>
    </p:spTree>
    <p:extLst>
      <p:ext uri="{BB962C8B-B14F-4D97-AF65-F5344CB8AC3E}">
        <p14:creationId xmlns:p14="http://schemas.microsoft.com/office/powerpoint/2010/main" val="3340245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5C2170E9-1DB6-45B3-873B-9ED5440F084C}" type="slidenum">
              <a:rPr lang="en-US"/>
              <a:pPr>
                <a:defRPr/>
              </a:pPr>
              <a:t>‹#›</a:t>
            </a:fld>
            <a:endParaRPr lang="en-US"/>
          </a:p>
        </p:txBody>
      </p:sp>
    </p:spTree>
    <p:extLst>
      <p:ext uri="{BB962C8B-B14F-4D97-AF65-F5344CB8AC3E}">
        <p14:creationId xmlns:p14="http://schemas.microsoft.com/office/powerpoint/2010/main" val="37440563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BB8E8B31-EFD9-409C-A42F-060921401F33}" type="slidenum">
              <a:rPr lang="en-US"/>
              <a:pPr>
                <a:defRPr/>
              </a:pPr>
              <a:t>‹#›</a:t>
            </a:fld>
            <a:endParaRPr lang="en-US"/>
          </a:p>
        </p:txBody>
      </p:sp>
    </p:spTree>
    <p:extLst>
      <p:ext uri="{BB962C8B-B14F-4D97-AF65-F5344CB8AC3E}">
        <p14:creationId xmlns:p14="http://schemas.microsoft.com/office/powerpoint/2010/main" val="19920048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3075" y="125888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4075" y="125888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pPr>
              <a:defRPr/>
            </a:pPr>
            <a:fld id="{0517C78C-3945-438A-90D7-3F57C0CCBEBF}" type="slidenum">
              <a:rPr lang="en-US"/>
              <a:pPr>
                <a:defRPr/>
              </a:pPr>
              <a:t>‹#›</a:t>
            </a:fld>
            <a:endParaRPr lang="en-US"/>
          </a:p>
        </p:txBody>
      </p:sp>
    </p:spTree>
    <p:extLst>
      <p:ext uri="{BB962C8B-B14F-4D97-AF65-F5344CB8AC3E}">
        <p14:creationId xmlns:p14="http://schemas.microsoft.com/office/powerpoint/2010/main" val="11161091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p:txBody>
          <a:bodyPr/>
          <a:lstStyle>
            <a:lvl1pPr>
              <a:defRPr/>
            </a:lvl1pPr>
          </a:lstStyle>
          <a:p>
            <a:pPr>
              <a:defRPr/>
            </a:pPr>
            <a:fld id="{04911CB8-CD55-4153-A867-FE5FAEC11441}" type="slidenum">
              <a:rPr lang="en-US"/>
              <a:pPr>
                <a:defRPr/>
              </a:pPr>
              <a:t>‹#›</a:t>
            </a:fld>
            <a:endParaRPr lang="en-US"/>
          </a:p>
        </p:txBody>
      </p:sp>
    </p:spTree>
    <p:extLst>
      <p:ext uri="{BB962C8B-B14F-4D97-AF65-F5344CB8AC3E}">
        <p14:creationId xmlns:p14="http://schemas.microsoft.com/office/powerpoint/2010/main" val="2937133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FDC0172D-3CBB-4946-81C8-B2FFF9C96A44}" type="slidenum">
              <a:rPr lang="en-US"/>
              <a:pPr>
                <a:defRPr/>
              </a:pPr>
              <a:t>‹#›</a:t>
            </a:fld>
            <a:endParaRPr lang="en-US"/>
          </a:p>
        </p:txBody>
      </p:sp>
    </p:spTree>
    <p:extLst>
      <p:ext uri="{BB962C8B-B14F-4D97-AF65-F5344CB8AC3E}">
        <p14:creationId xmlns:p14="http://schemas.microsoft.com/office/powerpoint/2010/main" val="34361911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9073C422-90CF-490A-905C-1817722F2C15}" type="slidenum">
              <a:rPr lang="en-US"/>
              <a:pPr>
                <a:defRPr/>
              </a:pPr>
              <a:t>‹#›</a:t>
            </a:fld>
            <a:endParaRPr lang="en-US"/>
          </a:p>
        </p:txBody>
      </p:sp>
    </p:spTree>
    <p:extLst>
      <p:ext uri="{BB962C8B-B14F-4D97-AF65-F5344CB8AC3E}">
        <p14:creationId xmlns:p14="http://schemas.microsoft.com/office/powerpoint/2010/main" val="32005953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745D5BA6-0704-4A1B-AA17-6CE1B986D76B}" type="slidenum">
              <a:rPr lang="en-US"/>
              <a:pPr>
                <a:defRPr/>
              </a:pPr>
              <a:t>‹#›</a:t>
            </a:fld>
            <a:endParaRPr lang="en-US"/>
          </a:p>
        </p:txBody>
      </p:sp>
    </p:spTree>
    <p:extLst>
      <p:ext uri="{BB962C8B-B14F-4D97-AF65-F5344CB8AC3E}">
        <p14:creationId xmlns:p14="http://schemas.microsoft.com/office/powerpoint/2010/main" val="2131313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28AF735-13D2-43B4-B96C-E33B4C6E0B1E}" type="datetime1">
              <a:rPr lang="en-US"/>
              <a:pPr>
                <a:defRPr/>
              </a:pPr>
              <a:t>2/26/2013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97308E0-08EC-46A5-9A04-65D7DDF056E0}" type="slidenum">
              <a:rPr lang="en-US"/>
              <a:pPr>
                <a:defRPr/>
              </a:pPr>
              <a:t>‹#›</a:t>
            </a:fld>
            <a:endParaRPr lang="en-US"/>
          </a:p>
        </p:txBody>
      </p:sp>
    </p:spTree>
    <p:extLst>
      <p:ext uri="{BB962C8B-B14F-4D97-AF65-F5344CB8AC3E}">
        <p14:creationId xmlns:p14="http://schemas.microsoft.com/office/powerpoint/2010/main" val="24384975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624D8122-6977-4142-9BFA-B2E5D66C8654}" type="slidenum">
              <a:rPr lang="en-US"/>
              <a:pPr>
                <a:defRPr/>
              </a:pPr>
              <a:t>‹#›</a:t>
            </a:fld>
            <a:endParaRPr lang="en-US"/>
          </a:p>
        </p:txBody>
      </p:sp>
    </p:spTree>
    <p:extLst>
      <p:ext uri="{BB962C8B-B14F-4D97-AF65-F5344CB8AC3E}">
        <p14:creationId xmlns:p14="http://schemas.microsoft.com/office/powerpoint/2010/main" val="24975494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6D8798B4-FAC6-4D81-9D48-61A8181A62CB}" type="slidenum">
              <a:rPr lang="en-US"/>
              <a:pPr>
                <a:defRPr/>
              </a:pPr>
              <a:t>‹#›</a:t>
            </a:fld>
            <a:endParaRPr lang="en-US"/>
          </a:p>
        </p:txBody>
      </p:sp>
    </p:spTree>
    <p:extLst>
      <p:ext uri="{BB962C8B-B14F-4D97-AF65-F5344CB8AC3E}">
        <p14:creationId xmlns:p14="http://schemas.microsoft.com/office/powerpoint/2010/main" val="10653019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5275" y="52388"/>
            <a:ext cx="2057400" cy="57324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3075" y="52388"/>
            <a:ext cx="6019800" cy="5732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539C5ABE-481D-41A7-95F6-13B209614193}" type="slidenum">
              <a:rPr lang="en-US"/>
              <a:pPr>
                <a:defRPr/>
              </a:pPr>
              <a:t>‹#›</a:t>
            </a:fld>
            <a:endParaRPr lang="en-US"/>
          </a:p>
        </p:txBody>
      </p:sp>
    </p:spTree>
    <p:extLst>
      <p:ext uri="{BB962C8B-B14F-4D97-AF65-F5344CB8AC3E}">
        <p14:creationId xmlns:p14="http://schemas.microsoft.com/office/powerpoint/2010/main" val="37530869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73075" y="5238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73075" y="1258888"/>
            <a:ext cx="8229600" cy="4525962"/>
          </a:xfrm>
        </p:spPr>
        <p:txBody>
          <a:bodyPr/>
          <a:lstStyle/>
          <a:p>
            <a:pPr lvl="0"/>
            <a:endParaRPr lang="en-US" noProof="0" dirty="0" smtClean="0"/>
          </a:p>
        </p:txBody>
      </p:sp>
      <p:sp>
        <p:nvSpPr>
          <p:cNvPr id="4" name="Slide Number Placeholder 5"/>
          <p:cNvSpPr>
            <a:spLocks noGrp="1"/>
          </p:cNvSpPr>
          <p:nvPr>
            <p:ph type="sldNum" sz="quarter" idx="10"/>
          </p:nvPr>
        </p:nvSpPr>
        <p:spPr/>
        <p:txBody>
          <a:bodyPr/>
          <a:lstStyle>
            <a:lvl1pPr>
              <a:defRPr/>
            </a:lvl1pPr>
          </a:lstStyle>
          <a:p>
            <a:pPr>
              <a:defRPr/>
            </a:pPr>
            <a:fld id="{8871647B-4C17-4138-B87C-04897EA7ED91}" type="slidenum">
              <a:rPr lang="en-US"/>
              <a:pPr>
                <a:defRPr/>
              </a:pPr>
              <a:t>‹#›</a:t>
            </a:fld>
            <a:endParaRPr lang="en-US"/>
          </a:p>
        </p:txBody>
      </p:sp>
    </p:spTree>
    <p:extLst>
      <p:ext uri="{BB962C8B-B14F-4D97-AF65-F5344CB8AC3E}">
        <p14:creationId xmlns:p14="http://schemas.microsoft.com/office/powerpoint/2010/main" val="30426229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3075" y="5238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73075" y="1258888"/>
            <a:ext cx="40386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4075" y="1258888"/>
            <a:ext cx="40386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lstStyle>
          <a:p>
            <a:pPr>
              <a:defRPr/>
            </a:pPr>
            <a:fld id="{F7F556DC-0C5C-43A2-BE91-84218C87F053}" type="slidenum">
              <a:rPr lang="en-US"/>
              <a:pPr>
                <a:defRPr/>
              </a:pPr>
              <a:t>‹#›</a:t>
            </a:fld>
            <a:endParaRPr lang="en-US"/>
          </a:p>
        </p:txBody>
      </p:sp>
    </p:spTree>
    <p:extLst>
      <p:ext uri="{BB962C8B-B14F-4D97-AF65-F5344CB8AC3E}">
        <p14:creationId xmlns:p14="http://schemas.microsoft.com/office/powerpoint/2010/main" val="22959766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defTabSz="45720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a:latin typeface="Calibri" pitchFamily="34" charset="0"/>
              </a:defRPr>
            </a:lvl1pPr>
          </a:lstStyle>
          <a:p>
            <a:pPr>
              <a:defRPr/>
            </a:pPr>
            <a:fld id="{35F4C627-962F-4B29-B764-42BD96A2CAFB}" type="slidenum">
              <a:rPr lang="en-US"/>
              <a:pPr>
                <a:defRPr/>
              </a:pPr>
              <a:t>‹#›</a:t>
            </a:fld>
            <a:endParaRPr lang="en-US"/>
          </a:p>
        </p:txBody>
      </p:sp>
    </p:spTree>
    <p:extLst>
      <p:ext uri="{BB962C8B-B14F-4D97-AF65-F5344CB8AC3E}">
        <p14:creationId xmlns:p14="http://schemas.microsoft.com/office/powerpoint/2010/main" val="28700317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defTabSz="45720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a:latin typeface="Calibri" pitchFamily="34" charset="0"/>
              </a:defRPr>
            </a:lvl1pPr>
          </a:lstStyle>
          <a:p>
            <a:pPr>
              <a:defRPr/>
            </a:pPr>
            <a:fld id="{86F15230-7DF7-415D-A591-461AFCB6F382}" type="slidenum">
              <a:rPr lang="en-US"/>
              <a:pPr>
                <a:defRPr/>
              </a:pPr>
              <a:t>‹#›</a:t>
            </a:fld>
            <a:endParaRPr lang="en-US"/>
          </a:p>
        </p:txBody>
      </p:sp>
    </p:spTree>
    <p:extLst>
      <p:ext uri="{BB962C8B-B14F-4D97-AF65-F5344CB8AC3E}">
        <p14:creationId xmlns:p14="http://schemas.microsoft.com/office/powerpoint/2010/main" val="39933757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defTabSz="45720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a:latin typeface="Calibri" pitchFamily="34" charset="0"/>
              </a:defRPr>
            </a:lvl1pPr>
          </a:lstStyle>
          <a:p>
            <a:pPr>
              <a:defRPr/>
            </a:pPr>
            <a:fld id="{1F2B55F9-5E53-4532-A977-E3C4DA8A222A}" type="slidenum">
              <a:rPr lang="en-US"/>
              <a:pPr>
                <a:defRPr/>
              </a:pPr>
              <a:t>‹#›</a:t>
            </a:fld>
            <a:endParaRPr lang="en-US"/>
          </a:p>
        </p:txBody>
      </p:sp>
    </p:spTree>
    <p:extLst>
      <p:ext uri="{BB962C8B-B14F-4D97-AF65-F5344CB8AC3E}">
        <p14:creationId xmlns:p14="http://schemas.microsoft.com/office/powerpoint/2010/main" val="40452643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defTabSz="457200">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a:defRPr>
                <a:latin typeface="Calibri" pitchFamily="34" charset="0"/>
              </a:defRPr>
            </a:lvl1pPr>
          </a:lstStyle>
          <a:p>
            <a:pPr>
              <a:defRPr/>
            </a:pPr>
            <a:fld id="{A5D37E2C-17AA-4895-9E61-6E409ED761ED}" type="slidenum">
              <a:rPr lang="en-US"/>
              <a:pPr>
                <a:defRPr/>
              </a:pPr>
              <a:t>‹#›</a:t>
            </a:fld>
            <a:endParaRPr lang="en-US"/>
          </a:p>
        </p:txBody>
      </p:sp>
    </p:spTree>
    <p:extLst>
      <p:ext uri="{BB962C8B-B14F-4D97-AF65-F5344CB8AC3E}">
        <p14:creationId xmlns:p14="http://schemas.microsoft.com/office/powerpoint/2010/main" val="40858683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defTabSz="457200">
              <a:defRPr/>
            </a:lvl1pPr>
          </a:lstStyle>
          <a:p>
            <a:pPr>
              <a:defRPr/>
            </a:pPr>
            <a:endParaRPr lang="en-US"/>
          </a:p>
        </p:txBody>
      </p:sp>
      <p:sp>
        <p:nvSpPr>
          <p:cNvPr id="8"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9" name="Rectangle 6"/>
          <p:cNvSpPr>
            <a:spLocks noGrp="1" noChangeArrowheads="1"/>
          </p:cNvSpPr>
          <p:nvPr>
            <p:ph type="sldNum" sz="quarter" idx="12"/>
          </p:nvPr>
        </p:nvSpPr>
        <p:spPr/>
        <p:txBody>
          <a:bodyPr/>
          <a:lstStyle>
            <a:lvl1pPr defTabSz="457200">
              <a:defRPr>
                <a:latin typeface="Calibri" pitchFamily="34" charset="0"/>
              </a:defRPr>
            </a:lvl1pPr>
          </a:lstStyle>
          <a:p>
            <a:pPr>
              <a:defRPr/>
            </a:pPr>
            <a:fld id="{C528C4A3-6EDD-4D3B-B96F-B4AE8A0462DB}" type="slidenum">
              <a:rPr lang="en-US"/>
              <a:pPr>
                <a:defRPr/>
              </a:pPr>
              <a:t>‹#›</a:t>
            </a:fld>
            <a:endParaRPr lang="en-US"/>
          </a:p>
        </p:txBody>
      </p:sp>
    </p:spTree>
    <p:extLst>
      <p:ext uri="{BB962C8B-B14F-4D97-AF65-F5344CB8AC3E}">
        <p14:creationId xmlns:p14="http://schemas.microsoft.com/office/powerpoint/2010/main" val="2828966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783A1D2-3F58-4CCC-8AF2-2AF516971250}" type="datetime1">
              <a:rPr lang="en-US"/>
              <a:pPr>
                <a:defRPr/>
              </a:pPr>
              <a:t>2/26/2013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521CA84-A9AC-4EBC-ABAF-B660972E8483}" type="slidenum">
              <a:rPr lang="en-US"/>
              <a:pPr>
                <a:defRPr/>
              </a:pPr>
              <a:t>‹#›</a:t>
            </a:fld>
            <a:endParaRPr lang="en-US"/>
          </a:p>
        </p:txBody>
      </p:sp>
    </p:spTree>
    <p:extLst>
      <p:ext uri="{BB962C8B-B14F-4D97-AF65-F5344CB8AC3E}">
        <p14:creationId xmlns:p14="http://schemas.microsoft.com/office/powerpoint/2010/main" val="7590373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defTabSz="457200">
              <a:defRPr/>
            </a:lvl1pPr>
          </a:lstStyle>
          <a:p>
            <a:pPr>
              <a:defRPr/>
            </a:pPr>
            <a:endParaRPr lang="en-US"/>
          </a:p>
        </p:txBody>
      </p:sp>
      <p:sp>
        <p:nvSpPr>
          <p:cNvPr id="4"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5" name="Rectangle 6"/>
          <p:cNvSpPr>
            <a:spLocks noGrp="1" noChangeArrowheads="1"/>
          </p:cNvSpPr>
          <p:nvPr>
            <p:ph type="sldNum" sz="quarter" idx="12"/>
          </p:nvPr>
        </p:nvSpPr>
        <p:spPr/>
        <p:txBody>
          <a:bodyPr/>
          <a:lstStyle>
            <a:lvl1pPr defTabSz="457200">
              <a:defRPr>
                <a:latin typeface="Calibri" pitchFamily="34" charset="0"/>
              </a:defRPr>
            </a:lvl1pPr>
          </a:lstStyle>
          <a:p>
            <a:pPr>
              <a:defRPr/>
            </a:pPr>
            <a:fld id="{442156D3-8566-4D4D-96CD-6216C990E892}" type="slidenum">
              <a:rPr lang="en-US"/>
              <a:pPr>
                <a:defRPr/>
              </a:pPr>
              <a:t>‹#›</a:t>
            </a:fld>
            <a:endParaRPr lang="en-US"/>
          </a:p>
        </p:txBody>
      </p:sp>
    </p:spTree>
    <p:extLst>
      <p:ext uri="{BB962C8B-B14F-4D97-AF65-F5344CB8AC3E}">
        <p14:creationId xmlns:p14="http://schemas.microsoft.com/office/powerpoint/2010/main" val="16293080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defTabSz="457200">
              <a:defRPr/>
            </a:lvl1pPr>
          </a:lstStyle>
          <a:p>
            <a:pPr>
              <a:defRPr/>
            </a:pPr>
            <a:endParaRPr lang="en-US"/>
          </a:p>
        </p:txBody>
      </p:sp>
      <p:sp>
        <p:nvSpPr>
          <p:cNvPr id="3"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4" name="Rectangle 6"/>
          <p:cNvSpPr>
            <a:spLocks noGrp="1" noChangeArrowheads="1"/>
          </p:cNvSpPr>
          <p:nvPr>
            <p:ph type="sldNum" sz="quarter" idx="12"/>
          </p:nvPr>
        </p:nvSpPr>
        <p:spPr/>
        <p:txBody>
          <a:bodyPr/>
          <a:lstStyle>
            <a:lvl1pPr defTabSz="457200">
              <a:defRPr>
                <a:latin typeface="Calibri" pitchFamily="34" charset="0"/>
              </a:defRPr>
            </a:lvl1pPr>
          </a:lstStyle>
          <a:p>
            <a:pPr>
              <a:defRPr/>
            </a:pPr>
            <a:fld id="{F8990309-4FB7-4458-BA40-076DD5BB3109}" type="slidenum">
              <a:rPr lang="en-US"/>
              <a:pPr>
                <a:defRPr/>
              </a:pPr>
              <a:t>‹#›</a:t>
            </a:fld>
            <a:endParaRPr lang="en-US"/>
          </a:p>
        </p:txBody>
      </p:sp>
    </p:spTree>
    <p:extLst>
      <p:ext uri="{BB962C8B-B14F-4D97-AF65-F5344CB8AC3E}">
        <p14:creationId xmlns:p14="http://schemas.microsoft.com/office/powerpoint/2010/main" val="37648066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defTabSz="457200">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a:defRPr>
                <a:latin typeface="Calibri" pitchFamily="34" charset="0"/>
              </a:defRPr>
            </a:lvl1pPr>
          </a:lstStyle>
          <a:p>
            <a:pPr>
              <a:defRPr/>
            </a:pPr>
            <a:fld id="{C705B58A-9E9C-4F69-BF36-0AC715C872DD}" type="slidenum">
              <a:rPr lang="en-US"/>
              <a:pPr>
                <a:defRPr/>
              </a:pPr>
              <a:t>‹#›</a:t>
            </a:fld>
            <a:endParaRPr lang="en-US"/>
          </a:p>
        </p:txBody>
      </p:sp>
    </p:spTree>
    <p:extLst>
      <p:ext uri="{BB962C8B-B14F-4D97-AF65-F5344CB8AC3E}">
        <p14:creationId xmlns:p14="http://schemas.microsoft.com/office/powerpoint/2010/main" val="20545137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defTabSz="457200">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a:defRPr>
                <a:latin typeface="Calibri" pitchFamily="34" charset="0"/>
              </a:defRPr>
            </a:lvl1pPr>
          </a:lstStyle>
          <a:p>
            <a:pPr>
              <a:defRPr/>
            </a:pPr>
            <a:fld id="{40BC40ED-B5EB-423D-9508-622A61E29EDE}" type="slidenum">
              <a:rPr lang="en-US"/>
              <a:pPr>
                <a:defRPr/>
              </a:pPr>
              <a:t>‹#›</a:t>
            </a:fld>
            <a:endParaRPr lang="en-US"/>
          </a:p>
        </p:txBody>
      </p:sp>
    </p:spTree>
    <p:extLst>
      <p:ext uri="{BB962C8B-B14F-4D97-AF65-F5344CB8AC3E}">
        <p14:creationId xmlns:p14="http://schemas.microsoft.com/office/powerpoint/2010/main" val="38645515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defTabSz="45720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a:latin typeface="Calibri" pitchFamily="34" charset="0"/>
              </a:defRPr>
            </a:lvl1pPr>
          </a:lstStyle>
          <a:p>
            <a:pPr>
              <a:defRPr/>
            </a:pPr>
            <a:fld id="{A7E57A33-0BA7-4C43-920A-F171C8279FEA}" type="slidenum">
              <a:rPr lang="en-US"/>
              <a:pPr>
                <a:defRPr/>
              </a:pPr>
              <a:t>‹#›</a:t>
            </a:fld>
            <a:endParaRPr lang="en-US"/>
          </a:p>
        </p:txBody>
      </p:sp>
    </p:spTree>
    <p:extLst>
      <p:ext uri="{BB962C8B-B14F-4D97-AF65-F5344CB8AC3E}">
        <p14:creationId xmlns:p14="http://schemas.microsoft.com/office/powerpoint/2010/main" val="2673332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defTabSz="45720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a:latin typeface="Calibri" pitchFamily="34" charset="0"/>
              </a:defRPr>
            </a:lvl1pPr>
          </a:lstStyle>
          <a:p>
            <a:pPr>
              <a:defRPr/>
            </a:pPr>
            <a:fld id="{3A3C8F78-A308-440F-96FD-DE778FA2EF03}" type="slidenum">
              <a:rPr lang="en-US"/>
              <a:pPr>
                <a:defRPr/>
              </a:pPr>
              <a:t>‹#›</a:t>
            </a:fld>
            <a:endParaRPr lang="en-US"/>
          </a:p>
        </p:txBody>
      </p:sp>
    </p:spTree>
    <p:extLst>
      <p:ext uri="{BB962C8B-B14F-4D97-AF65-F5344CB8AC3E}">
        <p14:creationId xmlns:p14="http://schemas.microsoft.com/office/powerpoint/2010/main" val="17954442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defTabSz="45720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a:latin typeface="Calibri" pitchFamily="34" charset="0"/>
              </a:defRPr>
            </a:lvl1pPr>
          </a:lstStyle>
          <a:p>
            <a:pPr>
              <a:defRPr/>
            </a:pPr>
            <a:fld id="{1F283870-D380-4870-9C85-01B5DA469747}" type="slidenum">
              <a:rPr lang="en-US"/>
              <a:pPr>
                <a:defRPr/>
              </a:pPr>
              <a:t>‹#›</a:t>
            </a:fld>
            <a:endParaRPr lang="en-US"/>
          </a:p>
        </p:txBody>
      </p:sp>
    </p:spTree>
    <p:extLst>
      <p:ext uri="{BB962C8B-B14F-4D97-AF65-F5344CB8AC3E}">
        <p14:creationId xmlns:p14="http://schemas.microsoft.com/office/powerpoint/2010/main" val="37883581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defTabSz="45720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a:latin typeface="Calibri" pitchFamily="34" charset="0"/>
              </a:defRPr>
            </a:lvl1pPr>
          </a:lstStyle>
          <a:p>
            <a:pPr>
              <a:defRPr/>
            </a:pPr>
            <a:fld id="{FA69E2B3-F439-4AB6-8B8B-7A17896B5309}" type="slidenum">
              <a:rPr lang="en-US"/>
              <a:pPr>
                <a:defRPr/>
              </a:pPr>
              <a:t>‹#›</a:t>
            </a:fld>
            <a:endParaRPr lang="en-US"/>
          </a:p>
        </p:txBody>
      </p:sp>
    </p:spTree>
    <p:extLst>
      <p:ext uri="{BB962C8B-B14F-4D97-AF65-F5344CB8AC3E}">
        <p14:creationId xmlns:p14="http://schemas.microsoft.com/office/powerpoint/2010/main" val="19605701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defTabSz="45720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a:latin typeface="Calibri" pitchFamily="34" charset="0"/>
              </a:defRPr>
            </a:lvl1pPr>
          </a:lstStyle>
          <a:p>
            <a:pPr>
              <a:defRPr/>
            </a:pPr>
            <a:fld id="{F8BA7940-7495-401E-8583-4CB7CC417A85}" type="slidenum">
              <a:rPr lang="en-US"/>
              <a:pPr>
                <a:defRPr/>
              </a:pPr>
              <a:t>‹#›</a:t>
            </a:fld>
            <a:endParaRPr lang="en-US"/>
          </a:p>
        </p:txBody>
      </p:sp>
    </p:spTree>
    <p:extLst>
      <p:ext uri="{BB962C8B-B14F-4D97-AF65-F5344CB8AC3E}">
        <p14:creationId xmlns:p14="http://schemas.microsoft.com/office/powerpoint/2010/main" val="31496070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defTabSz="45720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a:latin typeface="Calibri" pitchFamily="34" charset="0"/>
              </a:defRPr>
            </a:lvl1pPr>
          </a:lstStyle>
          <a:p>
            <a:pPr>
              <a:defRPr/>
            </a:pPr>
            <a:fld id="{7BF31478-982C-4AE5-9AF1-136F09F53766}" type="slidenum">
              <a:rPr lang="en-US"/>
              <a:pPr>
                <a:defRPr/>
              </a:pPr>
              <a:t>‹#›</a:t>
            </a:fld>
            <a:endParaRPr lang="en-US"/>
          </a:p>
        </p:txBody>
      </p:sp>
    </p:spTree>
    <p:extLst>
      <p:ext uri="{BB962C8B-B14F-4D97-AF65-F5344CB8AC3E}">
        <p14:creationId xmlns:p14="http://schemas.microsoft.com/office/powerpoint/2010/main" val="3070102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F3777B1-859D-47E9-9358-F82F1AD0A16A}" type="datetime1">
              <a:rPr lang="en-US"/>
              <a:pPr>
                <a:defRPr/>
              </a:pPr>
              <a:t>2/26/2013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B160AD6-9995-480D-918F-0ABCFE8658BE}" type="slidenum">
              <a:rPr lang="en-US"/>
              <a:pPr>
                <a:defRPr/>
              </a:pPr>
              <a:t>‹#›</a:t>
            </a:fld>
            <a:endParaRPr lang="en-US"/>
          </a:p>
        </p:txBody>
      </p:sp>
    </p:spTree>
    <p:extLst>
      <p:ext uri="{BB962C8B-B14F-4D97-AF65-F5344CB8AC3E}">
        <p14:creationId xmlns:p14="http://schemas.microsoft.com/office/powerpoint/2010/main" val="12226837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defTabSz="457200">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a:defRPr>
                <a:latin typeface="Calibri" pitchFamily="34" charset="0"/>
              </a:defRPr>
            </a:lvl1pPr>
          </a:lstStyle>
          <a:p>
            <a:pPr>
              <a:defRPr/>
            </a:pPr>
            <a:fld id="{BF35DA35-974B-41A7-8DE2-B8DB512FEFC5}" type="slidenum">
              <a:rPr lang="en-US"/>
              <a:pPr>
                <a:defRPr/>
              </a:pPr>
              <a:t>‹#›</a:t>
            </a:fld>
            <a:endParaRPr lang="en-US"/>
          </a:p>
        </p:txBody>
      </p:sp>
    </p:spTree>
    <p:extLst>
      <p:ext uri="{BB962C8B-B14F-4D97-AF65-F5344CB8AC3E}">
        <p14:creationId xmlns:p14="http://schemas.microsoft.com/office/powerpoint/2010/main" val="653707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defTabSz="457200">
              <a:defRPr/>
            </a:lvl1pPr>
          </a:lstStyle>
          <a:p>
            <a:pPr>
              <a:defRPr/>
            </a:pPr>
            <a:endParaRPr lang="en-US"/>
          </a:p>
        </p:txBody>
      </p:sp>
      <p:sp>
        <p:nvSpPr>
          <p:cNvPr id="8"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9" name="Rectangle 6"/>
          <p:cNvSpPr>
            <a:spLocks noGrp="1" noChangeArrowheads="1"/>
          </p:cNvSpPr>
          <p:nvPr>
            <p:ph type="sldNum" sz="quarter" idx="12"/>
          </p:nvPr>
        </p:nvSpPr>
        <p:spPr/>
        <p:txBody>
          <a:bodyPr/>
          <a:lstStyle>
            <a:lvl1pPr defTabSz="457200">
              <a:defRPr>
                <a:latin typeface="Calibri" pitchFamily="34" charset="0"/>
              </a:defRPr>
            </a:lvl1pPr>
          </a:lstStyle>
          <a:p>
            <a:pPr>
              <a:defRPr/>
            </a:pPr>
            <a:fld id="{D943D283-6E1F-48A8-B7EE-69BB01DF0B7F}" type="slidenum">
              <a:rPr lang="en-US"/>
              <a:pPr>
                <a:defRPr/>
              </a:pPr>
              <a:t>‹#›</a:t>
            </a:fld>
            <a:endParaRPr lang="en-US"/>
          </a:p>
        </p:txBody>
      </p:sp>
    </p:spTree>
    <p:extLst>
      <p:ext uri="{BB962C8B-B14F-4D97-AF65-F5344CB8AC3E}">
        <p14:creationId xmlns:p14="http://schemas.microsoft.com/office/powerpoint/2010/main" val="24486972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defTabSz="457200">
              <a:defRPr/>
            </a:lvl1pPr>
          </a:lstStyle>
          <a:p>
            <a:pPr>
              <a:defRPr/>
            </a:pPr>
            <a:endParaRPr lang="en-US"/>
          </a:p>
        </p:txBody>
      </p:sp>
      <p:sp>
        <p:nvSpPr>
          <p:cNvPr id="4"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5" name="Rectangle 6"/>
          <p:cNvSpPr>
            <a:spLocks noGrp="1" noChangeArrowheads="1"/>
          </p:cNvSpPr>
          <p:nvPr>
            <p:ph type="sldNum" sz="quarter" idx="12"/>
          </p:nvPr>
        </p:nvSpPr>
        <p:spPr/>
        <p:txBody>
          <a:bodyPr/>
          <a:lstStyle>
            <a:lvl1pPr defTabSz="457200">
              <a:defRPr>
                <a:latin typeface="Calibri" pitchFamily="34" charset="0"/>
              </a:defRPr>
            </a:lvl1pPr>
          </a:lstStyle>
          <a:p>
            <a:pPr>
              <a:defRPr/>
            </a:pPr>
            <a:fld id="{E068D9AA-F2C6-44A9-951D-2B59BF9919BA}" type="slidenum">
              <a:rPr lang="en-US"/>
              <a:pPr>
                <a:defRPr/>
              </a:pPr>
              <a:t>‹#›</a:t>
            </a:fld>
            <a:endParaRPr lang="en-US"/>
          </a:p>
        </p:txBody>
      </p:sp>
    </p:spTree>
    <p:extLst>
      <p:ext uri="{BB962C8B-B14F-4D97-AF65-F5344CB8AC3E}">
        <p14:creationId xmlns:p14="http://schemas.microsoft.com/office/powerpoint/2010/main" val="33218299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defTabSz="457200">
              <a:defRPr/>
            </a:lvl1pPr>
          </a:lstStyle>
          <a:p>
            <a:pPr>
              <a:defRPr/>
            </a:pPr>
            <a:endParaRPr lang="en-US"/>
          </a:p>
        </p:txBody>
      </p:sp>
      <p:sp>
        <p:nvSpPr>
          <p:cNvPr id="3"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4" name="Rectangle 6"/>
          <p:cNvSpPr>
            <a:spLocks noGrp="1" noChangeArrowheads="1"/>
          </p:cNvSpPr>
          <p:nvPr>
            <p:ph type="sldNum" sz="quarter" idx="12"/>
          </p:nvPr>
        </p:nvSpPr>
        <p:spPr/>
        <p:txBody>
          <a:bodyPr/>
          <a:lstStyle>
            <a:lvl1pPr defTabSz="457200">
              <a:defRPr>
                <a:latin typeface="Calibri" pitchFamily="34" charset="0"/>
              </a:defRPr>
            </a:lvl1pPr>
          </a:lstStyle>
          <a:p>
            <a:pPr>
              <a:defRPr/>
            </a:pPr>
            <a:fld id="{E150BFC9-2F62-4A4F-81AD-2B8815E35AD0}" type="slidenum">
              <a:rPr lang="en-US"/>
              <a:pPr>
                <a:defRPr/>
              </a:pPr>
              <a:t>‹#›</a:t>
            </a:fld>
            <a:endParaRPr lang="en-US"/>
          </a:p>
        </p:txBody>
      </p:sp>
    </p:spTree>
    <p:extLst>
      <p:ext uri="{BB962C8B-B14F-4D97-AF65-F5344CB8AC3E}">
        <p14:creationId xmlns:p14="http://schemas.microsoft.com/office/powerpoint/2010/main" val="15359807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defTabSz="457200">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a:defRPr>
                <a:latin typeface="Calibri" pitchFamily="34" charset="0"/>
              </a:defRPr>
            </a:lvl1pPr>
          </a:lstStyle>
          <a:p>
            <a:pPr>
              <a:defRPr/>
            </a:pPr>
            <a:fld id="{A06DD3C0-3A82-4B65-93AB-EA6BF50A3575}" type="slidenum">
              <a:rPr lang="en-US"/>
              <a:pPr>
                <a:defRPr/>
              </a:pPr>
              <a:t>‹#›</a:t>
            </a:fld>
            <a:endParaRPr lang="en-US"/>
          </a:p>
        </p:txBody>
      </p:sp>
    </p:spTree>
    <p:extLst>
      <p:ext uri="{BB962C8B-B14F-4D97-AF65-F5344CB8AC3E}">
        <p14:creationId xmlns:p14="http://schemas.microsoft.com/office/powerpoint/2010/main" val="10870574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defTabSz="457200">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a:defRPr>
                <a:latin typeface="Calibri" pitchFamily="34" charset="0"/>
              </a:defRPr>
            </a:lvl1pPr>
          </a:lstStyle>
          <a:p>
            <a:pPr>
              <a:defRPr/>
            </a:pPr>
            <a:fld id="{4A9904CB-4927-46A0-8D10-DD8A3C7E3987}" type="slidenum">
              <a:rPr lang="en-US"/>
              <a:pPr>
                <a:defRPr/>
              </a:pPr>
              <a:t>‹#›</a:t>
            </a:fld>
            <a:endParaRPr lang="en-US"/>
          </a:p>
        </p:txBody>
      </p:sp>
    </p:spTree>
    <p:extLst>
      <p:ext uri="{BB962C8B-B14F-4D97-AF65-F5344CB8AC3E}">
        <p14:creationId xmlns:p14="http://schemas.microsoft.com/office/powerpoint/2010/main" val="18188122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defTabSz="45720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a:latin typeface="Calibri" pitchFamily="34" charset="0"/>
              </a:defRPr>
            </a:lvl1pPr>
          </a:lstStyle>
          <a:p>
            <a:pPr>
              <a:defRPr/>
            </a:pPr>
            <a:fld id="{830B557E-B8FC-4BE6-A847-34CFEA75CB28}" type="slidenum">
              <a:rPr lang="en-US"/>
              <a:pPr>
                <a:defRPr/>
              </a:pPr>
              <a:t>‹#›</a:t>
            </a:fld>
            <a:endParaRPr lang="en-US"/>
          </a:p>
        </p:txBody>
      </p:sp>
    </p:spTree>
    <p:extLst>
      <p:ext uri="{BB962C8B-B14F-4D97-AF65-F5344CB8AC3E}">
        <p14:creationId xmlns:p14="http://schemas.microsoft.com/office/powerpoint/2010/main" val="4185463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defTabSz="45720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a:latin typeface="Calibri" pitchFamily="34" charset="0"/>
              </a:defRPr>
            </a:lvl1pPr>
          </a:lstStyle>
          <a:p>
            <a:pPr>
              <a:defRPr/>
            </a:pPr>
            <a:fld id="{01354F54-B8A3-40C8-9F2D-3732FA7EDCDD}" type="slidenum">
              <a:rPr lang="en-US"/>
              <a:pPr>
                <a:defRPr/>
              </a:pPr>
              <a:t>‹#›</a:t>
            </a:fld>
            <a:endParaRPr lang="en-US"/>
          </a:p>
        </p:txBody>
      </p:sp>
    </p:spTree>
    <p:extLst>
      <p:ext uri="{BB962C8B-B14F-4D97-AF65-F5344CB8AC3E}">
        <p14:creationId xmlns:p14="http://schemas.microsoft.com/office/powerpoint/2010/main" val="24234544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defTabSz="45720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a:latin typeface="Calibri" pitchFamily="34" charset="0"/>
              </a:defRPr>
            </a:lvl1pPr>
          </a:lstStyle>
          <a:p>
            <a:pPr>
              <a:defRPr/>
            </a:pPr>
            <a:fld id="{F94D4FA3-41E2-408E-BB31-A1BCD169342C}" type="slidenum">
              <a:rPr lang="en-US"/>
              <a:pPr>
                <a:defRPr/>
              </a:pPr>
              <a:t>‹#›</a:t>
            </a:fld>
            <a:endParaRPr lang="en-US"/>
          </a:p>
        </p:txBody>
      </p:sp>
    </p:spTree>
    <p:extLst>
      <p:ext uri="{BB962C8B-B14F-4D97-AF65-F5344CB8AC3E}">
        <p14:creationId xmlns:p14="http://schemas.microsoft.com/office/powerpoint/2010/main" val="2178334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F07F37D-5F3E-456C-8182-55229A76233C}" type="datetime1">
              <a:rPr lang="en-US"/>
              <a:pPr>
                <a:defRPr/>
              </a:pPr>
              <a:t>2/26/2013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5958EC4-4A4A-4B70-89C5-70C34BD2E147}" type="slidenum">
              <a:rPr lang="en-US"/>
              <a:pPr>
                <a:defRPr/>
              </a:pPr>
              <a:t>‹#›</a:t>
            </a:fld>
            <a:endParaRPr lang="en-US"/>
          </a:p>
        </p:txBody>
      </p:sp>
    </p:spTree>
    <p:extLst>
      <p:ext uri="{BB962C8B-B14F-4D97-AF65-F5344CB8AC3E}">
        <p14:creationId xmlns:p14="http://schemas.microsoft.com/office/powerpoint/2010/main" val="1918378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0668D88-5342-42D4-9803-138415F2A7E3}" type="datetime1">
              <a:rPr lang="en-US"/>
              <a:pPr>
                <a:defRPr/>
              </a:pPr>
              <a:t>2/26/2013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A3A269C-B85D-456E-9AC6-1678239A18F2}" type="slidenum">
              <a:rPr lang="en-US"/>
              <a:pPr>
                <a:defRPr/>
              </a:pPr>
              <a:t>‹#›</a:t>
            </a:fld>
            <a:endParaRPr lang="en-US"/>
          </a:p>
        </p:txBody>
      </p:sp>
    </p:spTree>
    <p:extLst>
      <p:ext uri="{BB962C8B-B14F-4D97-AF65-F5344CB8AC3E}">
        <p14:creationId xmlns:p14="http://schemas.microsoft.com/office/powerpoint/2010/main" val="2765755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3A3DF35-3AB5-4F4B-933E-74302853DD49}" type="datetime1">
              <a:rPr lang="en-US"/>
              <a:pPr>
                <a:defRPr/>
              </a:pPr>
              <a:t>2/26/2013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4A30536-6D5B-4A5A-8179-8260AEBB6F11}" type="slidenum">
              <a:rPr lang="en-US"/>
              <a:pPr>
                <a:defRPr/>
              </a:pPr>
              <a:t>‹#›</a:t>
            </a:fld>
            <a:endParaRPr lang="en-US"/>
          </a:p>
        </p:txBody>
      </p:sp>
    </p:spTree>
    <p:extLst>
      <p:ext uri="{BB962C8B-B14F-4D97-AF65-F5344CB8AC3E}">
        <p14:creationId xmlns:p14="http://schemas.microsoft.com/office/powerpoint/2010/main" val="3535951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E2148F6-E4DD-4A24-A414-870FEB31636B}" type="datetime1">
              <a:rPr lang="en-US"/>
              <a:pPr>
                <a:defRPr/>
              </a:pPr>
              <a:t>2/26/2013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BFE8639-B778-4D94-8EB7-AD85151EA8C8}" type="slidenum">
              <a:rPr lang="en-US"/>
              <a:pPr>
                <a:defRPr/>
              </a:pPr>
              <a:t>‹#›</a:t>
            </a:fld>
            <a:endParaRPr lang="en-US"/>
          </a:p>
        </p:txBody>
      </p:sp>
    </p:spTree>
    <p:extLst>
      <p:ext uri="{BB962C8B-B14F-4D97-AF65-F5344CB8AC3E}">
        <p14:creationId xmlns:p14="http://schemas.microsoft.com/office/powerpoint/2010/main" val="3471714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7AB9332-C794-4639-89F4-044D84A6F51C}" type="datetime1">
              <a:rPr lang="en-US"/>
              <a:pPr>
                <a:defRPr/>
              </a:pPr>
              <a:t>2/26/2013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E63D86D-FBFE-405A-94CE-21CAD1580D7F}" type="slidenum">
              <a:rPr lang="en-US"/>
              <a:pPr>
                <a:defRPr/>
              </a:pPr>
              <a:t>‹#›</a:t>
            </a:fld>
            <a:endParaRPr lang="en-US"/>
          </a:p>
        </p:txBody>
      </p:sp>
    </p:spTree>
    <p:extLst>
      <p:ext uri="{BB962C8B-B14F-4D97-AF65-F5344CB8AC3E}">
        <p14:creationId xmlns:p14="http://schemas.microsoft.com/office/powerpoint/2010/main" val="97259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F766214B-648D-44CB-A3A3-DE51231BF9EA}" type="datetime1">
              <a:rPr lang="en-US"/>
              <a:pPr>
                <a:defRPr/>
              </a:pPr>
              <a:t>2/26/2013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0C3A93D3-21AB-46AB-9B3A-3371316EACF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39" r:id="rId1"/>
    <p:sldLayoutId id="2147484240" r:id="rId2"/>
    <p:sldLayoutId id="2147484241" r:id="rId3"/>
    <p:sldLayoutId id="2147484242" r:id="rId4"/>
    <p:sldLayoutId id="2147484243" r:id="rId5"/>
    <p:sldLayoutId id="2147484244" r:id="rId6"/>
    <p:sldLayoutId id="2147484245" r:id="rId7"/>
    <p:sldLayoutId id="2147484246" r:id="rId8"/>
    <p:sldLayoutId id="2147484247" r:id="rId9"/>
    <p:sldLayoutId id="2147484248" r:id="rId10"/>
    <p:sldLayoutId id="2147484249"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0" descr="339DH_PPT_Template_Inn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7932738" y="6291263"/>
            <a:ext cx="588962"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000">
                <a:solidFill>
                  <a:srgbClr val="595959"/>
                </a:solidFill>
                <a:latin typeface="Times New Roman" pitchFamily="18" charset="0"/>
                <a:cs typeface="Times New Roman" pitchFamily="18" charset="0"/>
              </a:defRPr>
            </a:lvl1pPr>
          </a:lstStyle>
          <a:p>
            <a:pPr>
              <a:defRPr/>
            </a:pPr>
            <a:fld id="{A46A5F52-5689-4F88-920A-7748133F2F6A}" type="slidenum">
              <a:rPr lang="en-US"/>
              <a:pPr>
                <a:defRPr/>
              </a:pPr>
              <a:t>‹#›</a:t>
            </a:fld>
            <a:endParaRPr lang="en-US"/>
          </a:p>
        </p:txBody>
      </p:sp>
      <p:sp>
        <p:nvSpPr>
          <p:cNvPr id="2052" name="Rectangle 4"/>
          <p:cNvSpPr>
            <a:spLocks noGrp="1" noChangeArrowheads="1"/>
          </p:cNvSpPr>
          <p:nvPr>
            <p:ph type="title"/>
          </p:nvPr>
        </p:nvSpPr>
        <p:spPr bwMode="auto">
          <a:xfrm>
            <a:off x="473075" y="5238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3" name="Rectangle 5"/>
          <p:cNvSpPr>
            <a:spLocks noGrp="1" noChangeArrowheads="1"/>
          </p:cNvSpPr>
          <p:nvPr>
            <p:ph type="body" idx="1"/>
          </p:nvPr>
        </p:nvSpPr>
        <p:spPr bwMode="auto">
          <a:xfrm>
            <a:off x="473075" y="125888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4250" r:id="rId1"/>
    <p:sldLayoutId id="2147484251" r:id="rId2"/>
    <p:sldLayoutId id="2147484252" r:id="rId3"/>
    <p:sldLayoutId id="2147484253" r:id="rId4"/>
    <p:sldLayoutId id="2147484254" r:id="rId5"/>
    <p:sldLayoutId id="2147484255" r:id="rId6"/>
    <p:sldLayoutId id="2147484256" r:id="rId7"/>
    <p:sldLayoutId id="2147484257" r:id="rId8"/>
    <p:sldLayoutId id="2147484258" r:id="rId9"/>
    <p:sldLayoutId id="2147484259" r:id="rId10"/>
    <p:sldLayoutId id="2147484260" r:id="rId11"/>
    <p:sldLayoutId id="2147484261" r:id="rId12"/>
    <p:sldLayoutId id="2147484262" r:id="rId13"/>
  </p:sldLayoutIdLst>
  <p:hf hdr="0" ftr="0" dt="0"/>
  <p:txStyles>
    <p:titleStyle>
      <a:lvl1pPr algn="l" defTabSz="457200" rtl="0" eaLnBrk="0" fontAlgn="base" hangingPunct="0">
        <a:spcBef>
          <a:spcPct val="0"/>
        </a:spcBef>
        <a:spcAft>
          <a:spcPct val="0"/>
        </a:spcAft>
        <a:defRPr sz="3600">
          <a:solidFill>
            <a:srgbClr val="FFFFFF"/>
          </a:solidFill>
          <a:latin typeface="+mj-lt"/>
          <a:ea typeface="+mj-ea"/>
          <a:cs typeface="+mj-cs"/>
        </a:defRPr>
      </a:lvl1pPr>
      <a:lvl2pPr algn="l" defTabSz="457200" rtl="0" eaLnBrk="0" fontAlgn="base" hangingPunct="0">
        <a:spcBef>
          <a:spcPct val="0"/>
        </a:spcBef>
        <a:spcAft>
          <a:spcPct val="0"/>
        </a:spcAft>
        <a:defRPr sz="3600">
          <a:solidFill>
            <a:srgbClr val="FFFFFF"/>
          </a:solidFill>
          <a:latin typeface="Times New Roman" pitchFamily="18" charset="0"/>
          <a:cs typeface="Times New Roman" pitchFamily="18" charset="0"/>
        </a:defRPr>
      </a:lvl2pPr>
      <a:lvl3pPr algn="l" defTabSz="457200" rtl="0" eaLnBrk="0" fontAlgn="base" hangingPunct="0">
        <a:spcBef>
          <a:spcPct val="0"/>
        </a:spcBef>
        <a:spcAft>
          <a:spcPct val="0"/>
        </a:spcAft>
        <a:defRPr sz="3600">
          <a:solidFill>
            <a:srgbClr val="FFFFFF"/>
          </a:solidFill>
          <a:latin typeface="Times New Roman" pitchFamily="18" charset="0"/>
          <a:cs typeface="Times New Roman" pitchFamily="18" charset="0"/>
        </a:defRPr>
      </a:lvl3pPr>
      <a:lvl4pPr algn="l" defTabSz="457200" rtl="0" eaLnBrk="0" fontAlgn="base" hangingPunct="0">
        <a:spcBef>
          <a:spcPct val="0"/>
        </a:spcBef>
        <a:spcAft>
          <a:spcPct val="0"/>
        </a:spcAft>
        <a:defRPr sz="3600">
          <a:solidFill>
            <a:srgbClr val="FFFFFF"/>
          </a:solidFill>
          <a:latin typeface="Times New Roman" pitchFamily="18" charset="0"/>
          <a:cs typeface="Times New Roman" pitchFamily="18" charset="0"/>
        </a:defRPr>
      </a:lvl4pPr>
      <a:lvl5pPr algn="l" defTabSz="457200" rtl="0" eaLnBrk="0" fontAlgn="base" hangingPunct="0">
        <a:spcBef>
          <a:spcPct val="0"/>
        </a:spcBef>
        <a:spcAft>
          <a:spcPct val="0"/>
        </a:spcAft>
        <a:defRPr sz="3600">
          <a:solidFill>
            <a:srgbClr val="FFFFFF"/>
          </a:solidFill>
          <a:latin typeface="Times New Roman" pitchFamily="18" charset="0"/>
          <a:cs typeface="Times New Roman" pitchFamily="18" charset="0"/>
        </a:defRPr>
      </a:lvl5pPr>
      <a:lvl6pPr marL="457200" algn="l" defTabSz="457200" rtl="0" fontAlgn="base">
        <a:spcBef>
          <a:spcPct val="0"/>
        </a:spcBef>
        <a:spcAft>
          <a:spcPct val="0"/>
        </a:spcAft>
        <a:defRPr sz="3600">
          <a:solidFill>
            <a:srgbClr val="FFFFFF"/>
          </a:solidFill>
          <a:latin typeface="Times New Roman" pitchFamily="18" charset="0"/>
          <a:cs typeface="Times New Roman" pitchFamily="18" charset="0"/>
        </a:defRPr>
      </a:lvl6pPr>
      <a:lvl7pPr marL="914400" algn="l" defTabSz="457200" rtl="0" fontAlgn="base">
        <a:spcBef>
          <a:spcPct val="0"/>
        </a:spcBef>
        <a:spcAft>
          <a:spcPct val="0"/>
        </a:spcAft>
        <a:defRPr sz="3600">
          <a:solidFill>
            <a:srgbClr val="FFFFFF"/>
          </a:solidFill>
          <a:latin typeface="Times New Roman" pitchFamily="18" charset="0"/>
          <a:cs typeface="Times New Roman" pitchFamily="18" charset="0"/>
        </a:defRPr>
      </a:lvl7pPr>
      <a:lvl8pPr marL="1371600" algn="l" defTabSz="457200" rtl="0" fontAlgn="base">
        <a:spcBef>
          <a:spcPct val="0"/>
        </a:spcBef>
        <a:spcAft>
          <a:spcPct val="0"/>
        </a:spcAft>
        <a:defRPr sz="3600">
          <a:solidFill>
            <a:srgbClr val="FFFFFF"/>
          </a:solidFill>
          <a:latin typeface="Times New Roman" pitchFamily="18" charset="0"/>
          <a:cs typeface="Times New Roman" pitchFamily="18" charset="0"/>
        </a:defRPr>
      </a:lvl8pPr>
      <a:lvl9pPr marL="1828800" algn="l" defTabSz="457200" rtl="0" fontAlgn="base">
        <a:spcBef>
          <a:spcPct val="0"/>
        </a:spcBef>
        <a:spcAft>
          <a:spcPct val="0"/>
        </a:spcAft>
        <a:defRPr sz="3600">
          <a:solidFill>
            <a:srgbClr val="FFFFFF"/>
          </a:solidFill>
          <a:latin typeface="Times New Roman" pitchFamily="18" charset="0"/>
          <a:cs typeface="Times New Roman" pitchFamily="18" charset="0"/>
        </a:defRPr>
      </a:lvl9pPr>
    </p:titleStyle>
    <p:bodyStyle>
      <a:lvl1pPr marL="342900" indent="-342900" algn="l" defTabSz="457200" rtl="0" eaLnBrk="0" fontAlgn="base" hangingPunct="0">
        <a:spcBef>
          <a:spcPct val="20000"/>
        </a:spcBef>
        <a:spcAft>
          <a:spcPct val="30000"/>
        </a:spcAft>
        <a:buFont typeface="Arial" charset="0"/>
        <a:defRPr sz="3200">
          <a:solidFill>
            <a:srgbClr val="5D833B"/>
          </a:solidFill>
          <a:latin typeface="+mn-lt"/>
          <a:ea typeface="+mn-ea"/>
          <a:cs typeface="+mn-cs"/>
        </a:defRPr>
      </a:lvl1pPr>
      <a:lvl2pPr marL="742950" indent="-285750" algn="l" defTabSz="457200" rtl="0" eaLnBrk="0" fontAlgn="base" hangingPunct="0">
        <a:spcBef>
          <a:spcPct val="20000"/>
        </a:spcBef>
        <a:spcAft>
          <a:spcPct val="30000"/>
        </a:spcAft>
        <a:buClr>
          <a:srgbClr val="595959"/>
        </a:buClr>
        <a:buFont typeface="Arial" charset="0"/>
        <a:defRPr>
          <a:solidFill>
            <a:srgbClr val="595959"/>
          </a:solidFill>
          <a:latin typeface="+mn-lt"/>
          <a:cs typeface="Arial" charset="0"/>
        </a:defRPr>
      </a:lvl2pPr>
      <a:lvl3pPr marL="1143000" indent="-228600" algn="l" defTabSz="457200" rtl="0" eaLnBrk="0" fontAlgn="base" hangingPunct="0">
        <a:spcBef>
          <a:spcPct val="20000"/>
        </a:spcBef>
        <a:spcAft>
          <a:spcPct val="30000"/>
        </a:spcAft>
        <a:buClr>
          <a:srgbClr val="595959"/>
        </a:buClr>
        <a:buFont typeface="Arial" charset="0"/>
        <a:defRPr sz="1600">
          <a:solidFill>
            <a:srgbClr val="595959"/>
          </a:solidFill>
          <a:latin typeface="+mn-lt"/>
          <a:cs typeface="Arial" charset="0"/>
        </a:defRPr>
      </a:lvl3pPr>
      <a:lvl4pPr marL="1600200" indent="-228600" algn="l" defTabSz="457200" rtl="0" eaLnBrk="0" fontAlgn="base" hangingPunct="0">
        <a:spcBef>
          <a:spcPct val="20000"/>
        </a:spcBef>
        <a:spcAft>
          <a:spcPct val="30000"/>
        </a:spcAft>
        <a:buClr>
          <a:srgbClr val="595959"/>
        </a:buClr>
        <a:buFont typeface="Arial" charset="0"/>
        <a:defRPr sz="1400">
          <a:solidFill>
            <a:srgbClr val="595959"/>
          </a:solidFill>
          <a:latin typeface="+mn-lt"/>
          <a:cs typeface="Arial" charset="0"/>
        </a:defRPr>
      </a:lvl4pPr>
      <a:lvl5pPr marL="2057400" indent="-228600" algn="l" defTabSz="457200" rtl="0" eaLnBrk="0" fontAlgn="base" hangingPunct="0">
        <a:spcBef>
          <a:spcPct val="20000"/>
        </a:spcBef>
        <a:spcAft>
          <a:spcPct val="30000"/>
        </a:spcAft>
        <a:buClr>
          <a:srgbClr val="595959"/>
        </a:buClr>
        <a:buFont typeface="Arial" charset="0"/>
        <a:defRPr sz="1200">
          <a:solidFill>
            <a:srgbClr val="595959"/>
          </a:solidFill>
          <a:latin typeface="+mn-lt"/>
          <a:cs typeface="Arial" charset="0"/>
        </a:defRPr>
      </a:lvl5pPr>
      <a:lvl6pPr marL="2514600" indent="-228600" algn="l" defTabSz="457200" rtl="0" fontAlgn="base">
        <a:spcBef>
          <a:spcPct val="20000"/>
        </a:spcBef>
        <a:spcAft>
          <a:spcPct val="30000"/>
        </a:spcAft>
        <a:buClr>
          <a:srgbClr val="595959"/>
        </a:buClr>
        <a:buFont typeface="Arial" charset="0"/>
        <a:defRPr sz="1200">
          <a:solidFill>
            <a:srgbClr val="595959"/>
          </a:solidFill>
          <a:latin typeface="+mn-lt"/>
          <a:cs typeface="Arial" charset="0"/>
        </a:defRPr>
      </a:lvl6pPr>
      <a:lvl7pPr marL="2971800" indent="-228600" algn="l" defTabSz="457200" rtl="0" fontAlgn="base">
        <a:spcBef>
          <a:spcPct val="20000"/>
        </a:spcBef>
        <a:spcAft>
          <a:spcPct val="30000"/>
        </a:spcAft>
        <a:buClr>
          <a:srgbClr val="595959"/>
        </a:buClr>
        <a:buFont typeface="Arial" charset="0"/>
        <a:defRPr sz="1200">
          <a:solidFill>
            <a:srgbClr val="595959"/>
          </a:solidFill>
          <a:latin typeface="+mn-lt"/>
          <a:cs typeface="Arial" charset="0"/>
        </a:defRPr>
      </a:lvl7pPr>
      <a:lvl8pPr marL="3429000" indent="-228600" algn="l" defTabSz="457200" rtl="0" fontAlgn="base">
        <a:spcBef>
          <a:spcPct val="20000"/>
        </a:spcBef>
        <a:spcAft>
          <a:spcPct val="30000"/>
        </a:spcAft>
        <a:buClr>
          <a:srgbClr val="595959"/>
        </a:buClr>
        <a:buFont typeface="Arial" charset="0"/>
        <a:defRPr sz="1200">
          <a:solidFill>
            <a:srgbClr val="595959"/>
          </a:solidFill>
          <a:latin typeface="+mn-lt"/>
          <a:cs typeface="Arial" charset="0"/>
        </a:defRPr>
      </a:lvl8pPr>
      <a:lvl9pPr marL="3886200" indent="-228600" algn="l" defTabSz="457200" rtl="0" fontAlgn="base">
        <a:spcBef>
          <a:spcPct val="20000"/>
        </a:spcBef>
        <a:spcAft>
          <a:spcPct val="30000"/>
        </a:spcAft>
        <a:buClr>
          <a:srgbClr val="595959"/>
        </a:buClr>
        <a:buFont typeface="Arial" charset="0"/>
        <a:defRPr sz="1200">
          <a:solidFill>
            <a:srgbClr val="595959"/>
          </a:solidFill>
          <a:latin typeface="+mn-lt"/>
          <a:cs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defTabSz="914400" eaLnBrk="1" hangingPunct="1">
              <a:defRPr sz="1400">
                <a:solidFill>
                  <a:srgbClr val="000000"/>
                </a:solidFill>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defTabSz="914400" eaLnBrk="1" hangingPunct="1">
              <a:defRPr sz="1400">
                <a:solidFill>
                  <a:srgbClr val="000000"/>
                </a:solidFill>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defTabSz="914400" eaLnBrk="1" hangingPunct="1">
              <a:defRPr sz="1400">
                <a:solidFill>
                  <a:srgbClr val="000000"/>
                </a:solidFill>
                <a:latin typeface="Arial" charset="0"/>
              </a:defRPr>
            </a:lvl1pPr>
          </a:lstStyle>
          <a:p>
            <a:pPr>
              <a:defRPr/>
            </a:pPr>
            <a:fld id="{2AE2D803-A8DA-4CFB-A66F-2C0B1C70C4F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63" r:id="rId1"/>
    <p:sldLayoutId id="2147484264" r:id="rId2"/>
    <p:sldLayoutId id="2147484265" r:id="rId3"/>
    <p:sldLayoutId id="2147484266" r:id="rId4"/>
    <p:sldLayoutId id="2147484267" r:id="rId5"/>
    <p:sldLayoutId id="2147484268" r:id="rId6"/>
    <p:sldLayoutId id="2147484269" r:id="rId7"/>
    <p:sldLayoutId id="2147484270" r:id="rId8"/>
    <p:sldLayoutId id="2147484271" r:id="rId9"/>
    <p:sldLayoutId id="2147484272" r:id="rId10"/>
    <p:sldLayoutId id="2147484273" r:id="rId11"/>
    <p:sldLayoutId id="214748427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defTabSz="914400" eaLnBrk="1" hangingPunct="1">
              <a:defRPr sz="1400">
                <a:solidFill>
                  <a:srgbClr val="000000"/>
                </a:solidFill>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defTabSz="914400" eaLnBrk="1" hangingPunct="1">
              <a:defRPr sz="1400">
                <a:solidFill>
                  <a:srgbClr val="000000"/>
                </a:solidFill>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defTabSz="914400" eaLnBrk="1" hangingPunct="1">
              <a:defRPr sz="1400">
                <a:solidFill>
                  <a:srgbClr val="000000"/>
                </a:solidFill>
                <a:latin typeface="Arial" charset="0"/>
              </a:defRPr>
            </a:lvl1pPr>
          </a:lstStyle>
          <a:p>
            <a:pPr>
              <a:defRPr/>
            </a:pPr>
            <a:fld id="{B9E13B25-981E-460D-A0EA-DDFA10C332F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75" r:id="rId1"/>
    <p:sldLayoutId id="2147484276" r:id="rId2"/>
    <p:sldLayoutId id="2147484277" r:id="rId3"/>
    <p:sldLayoutId id="2147484278" r:id="rId4"/>
    <p:sldLayoutId id="2147484279" r:id="rId5"/>
    <p:sldLayoutId id="2147484280" r:id="rId6"/>
    <p:sldLayoutId id="2147484281" r:id="rId7"/>
    <p:sldLayoutId id="2147484282" r:id="rId8"/>
    <p:sldLayoutId id="2147484283" r:id="rId9"/>
    <p:sldLayoutId id="2147484284" r:id="rId10"/>
    <p:sldLayoutId id="2147484285" r:id="rId11"/>
    <p:sldLayoutId id="214748428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innovation.cms.gov/initiatives/State-Innovations-Model-Testing/index.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sabine.hedberg@state.ma.u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oleObject" Target="file:///\\HCF06\Groups\ALLDHCFP\HDAG\All%20Payer%20Claims%20Database%20Project\APCD%20Data%20WorkGrp\Analytic%20Workgroup%20-%203rd%20Tuesday%20of%20each%20month\APCD%20Overview.vsd\Drawing\~Page-1\Lined%20document.6" TargetMode="External"/><Relationship Id="rId13" Type="http://schemas.openxmlformats.org/officeDocument/2006/relationships/oleObject" Target="file:///\\HCF06\Groups\ALLDHCFP\HDAG\All%20Payer%20Claims%20Database%20Project\APCD%20Data%20WorkGrp\Analytic%20Workgroup%20-%203rd%20Tuesday%20of%20each%20month\APCD%20Overview.vsd\Drawing\~Page-1\Manual%20operation" TargetMode="External"/><Relationship Id="rId18" Type="http://schemas.openxmlformats.org/officeDocument/2006/relationships/image" Target="../media/image12.png"/><Relationship Id="rId3" Type="http://schemas.openxmlformats.org/officeDocument/2006/relationships/notesSlide" Target="../notesSlides/notesSlide9.xml"/><Relationship Id="rId7" Type="http://schemas.openxmlformats.org/officeDocument/2006/relationships/image" Target="../media/image5.emf"/><Relationship Id="rId12" Type="http://schemas.openxmlformats.org/officeDocument/2006/relationships/image" Target="../media/image10.png"/><Relationship Id="rId17" Type="http://schemas.openxmlformats.org/officeDocument/2006/relationships/image" Target="../media/image9.emf"/><Relationship Id="rId2" Type="http://schemas.openxmlformats.org/officeDocument/2006/relationships/slideLayout" Target="../slideLayouts/slideLayout2.xml"/><Relationship Id="rId16" Type="http://schemas.openxmlformats.org/officeDocument/2006/relationships/oleObject" Target="file:///\\HCF06\Groups\ALLDHCFP\HDAG\All%20Payer%20Claims%20Database%20Project\APCD%20Data%20WorkGrp\Analytic%20Workgroup%20-%203rd%20Tuesday%20of%20each%20month\APCD%20Overview.vsd\Drawing\~Page-1\Database.30" TargetMode="External"/><Relationship Id="rId1" Type="http://schemas.openxmlformats.org/officeDocument/2006/relationships/vmlDrawing" Target="../drawings/vmlDrawing1.vml"/><Relationship Id="rId6" Type="http://schemas.openxmlformats.org/officeDocument/2006/relationships/oleObject" Target="file:///\\HCF06\Groups\ALLDHCFP\HDAG\All%20Payer%20Claims%20Database%20Project\APCD%20Data%20WorkGrp\Analytic%20Workgroup%20-%203rd%20Tuesday%20of%20each%20month\APCD%20Overview.vsd\Drawing\~Page-1\Database" TargetMode="External"/><Relationship Id="rId11" Type="http://schemas.openxmlformats.org/officeDocument/2006/relationships/image" Target="../media/image7.emf"/><Relationship Id="rId5" Type="http://schemas.openxmlformats.org/officeDocument/2006/relationships/image" Target="../media/image4.emf"/><Relationship Id="rId15" Type="http://schemas.openxmlformats.org/officeDocument/2006/relationships/image" Target="../media/image11.png"/><Relationship Id="rId10" Type="http://schemas.openxmlformats.org/officeDocument/2006/relationships/oleObject" Target="file:///\\HCF06\Groups\ALLDHCFP\HDAG\All%20Payer%20Claims%20Database%20Project\APCD%20Data%20WorkGrp\Analytic%20Workgroup%20-%203rd%20Tuesday%20of%20each%20month\APCD%20Overview.vsd\Drawing\~Page-1\Database.8" TargetMode="External"/><Relationship Id="rId4" Type="http://schemas.openxmlformats.org/officeDocument/2006/relationships/oleObject" Target="file:///\\HCF06\Groups\ALLDHCFP\HDAG\All%20Payer%20Claims%20Database%20Project\APCD%20Data%20WorkGrp\Analytic%20Workgroup%20-%203rd%20Tuesday%20of%20each%20month\APCD%20Overview.vsd\Drawing\~Page-1\Data%20transmission" TargetMode="External"/><Relationship Id="rId9" Type="http://schemas.openxmlformats.org/officeDocument/2006/relationships/image" Target="../media/image6.emf"/><Relationship Id="rId1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481263" y="4511675"/>
            <a:ext cx="4325937" cy="830263"/>
          </a:xfrm>
          <a:prstGeom prst="rect">
            <a:avLst/>
          </a:prstGeom>
          <a:noFill/>
        </p:spPr>
        <p:txBody>
          <a:bodyPr wrap="none">
            <a:spAutoFit/>
          </a:bodyPr>
          <a:lstStyle/>
          <a:p>
            <a:pPr algn="ctr" eaLnBrk="1" fontAlgn="auto" hangingPunct="1">
              <a:spcBef>
                <a:spcPts val="0"/>
              </a:spcBef>
              <a:spcAft>
                <a:spcPts val="0"/>
              </a:spcAft>
              <a:defRPr/>
            </a:pPr>
            <a:r>
              <a:rPr lang="en-US" sz="2800" b="1" dirty="0">
                <a:solidFill>
                  <a:schemeClr val="accent6">
                    <a:lumMod val="75000"/>
                  </a:schemeClr>
                </a:solidFill>
                <a:latin typeface="+mn-lt"/>
                <a:cs typeface="+mn-cs"/>
              </a:rPr>
              <a:t>APCD Analytical Workgroup</a:t>
            </a:r>
          </a:p>
          <a:p>
            <a:pPr algn="ctr" eaLnBrk="1" fontAlgn="auto" hangingPunct="1">
              <a:spcBef>
                <a:spcPts val="0"/>
              </a:spcBef>
              <a:spcAft>
                <a:spcPts val="0"/>
              </a:spcAft>
              <a:defRPr/>
            </a:pPr>
            <a:r>
              <a:rPr lang="en-US" sz="2000" b="1" dirty="0">
                <a:solidFill>
                  <a:schemeClr val="accent6">
                    <a:lumMod val="75000"/>
                  </a:schemeClr>
                </a:solidFill>
                <a:latin typeface="+mn-lt"/>
                <a:cs typeface="+mn-cs"/>
              </a:rPr>
              <a:t>February 26, 2013</a:t>
            </a:r>
          </a:p>
        </p:txBody>
      </p:sp>
      <p:sp>
        <p:nvSpPr>
          <p:cNvPr id="2969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fld id="{59110A47-03B0-4EE8-A491-68E3907A179F}" type="slidenum">
              <a:rPr lang="en-US" smtClean="0">
                <a:solidFill>
                  <a:srgbClr val="898989"/>
                </a:solidFill>
              </a:rPr>
              <a:pPr/>
              <a:t>1</a:t>
            </a:fld>
            <a:endParaRPr lang="en-US" smtClean="0">
              <a:solidFill>
                <a:srgbClr val="898989"/>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81013" y="687388"/>
            <a:ext cx="8229600" cy="1143000"/>
          </a:xfrm>
        </p:spPr>
        <p:txBody>
          <a:bodyPr/>
          <a:lstStyle/>
          <a:p>
            <a:pPr algn="l"/>
            <a:r>
              <a:rPr lang="en-US" sz="3600" dirty="0" smtClean="0">
                <a:solidFill>
                  <a:schemeClr val="tx2"/>
                </a:solidFill>
              </a:rPr>
              <a:t>Edits</a:t>
            </a:r>
          </a:p>
        </p:txBody>
      </p:sp>
      <p:sp>
        <p:nvSpPr>
          <p:cNvPr id="38915" name="Content Placeholder 2"/>
          <p:cNvSpPr>
            <a:spLocks noGrp="1"/>
          </p:cNvSpPr>
          <p:nvPr>
            <p:ph idx="1"/>
          </p:nvPr>
        </p:nvSpPr>
        <p:spPr>
          <a:xfrm>
            <a:off x="457200" y="1830388"/>
            <a:ext cx="8229600" cy="4525962"/>
          </a:xfrm>
        </p:spPr>
        <p:txBody>
          <a:bodyPr/>
          <a:lstStyle/>
          <a:p>
            <a:r>
              <a:rPr lang="en-US" dirty="0" smtClean="0"/>
              <a:t>Edits run on each file submission</a:t>
            </a:r>
          </a:p>
          <a:p>
            <a:pPr lvl="1"/>
            <a:r>
              <a:rPr lang="en-US" sz="2400" dirty="0" smtClean="0"/>
              <a:t>Expected format (alpha </a:t>
            </a:r>
            <a:r>
              <a:rPr lang="en-US" sz="2400" dirty="0" err="1" smtClean="0"/>
              <a:t>vs</a:t>
            </a:r>
            <a:r>
              <a:rPr lang="en-US" sz="2400" dirty="0" smtClean="0"/>
              <a:t> numeric, etc.)</a:t>
            </a:r>
          </a:p>
          <a:p>
            <a:pPr lvl="1"/>
            <a:r>
              <a:rPr lang="en-US" sz="2400" dirty="0" smtClean="0"/>
              <a:t>Invalid characters (negative values, future dates)</a:t>
            </a:r>
          </a:p>
          <a:p>
            <a:pPr lvl="1"/>
            <a:r>
              <a:rPr lang="en-US" sz="2400" dirty="0" smtClean="0"/>
              <a:t>Missing values (nulls)</a:t>
            </a:r>
          </a:p>
          <a:p>
            <a:pPr lvl="1"/>
            <a:r>
              <a:rPr lang="en-US" sz="2400" dirty="0" smtClean="0"/>
              <a:t>Data type errors will fail a file automatically</a:t>
            </a:r>
          </a:p>
          <a:p>
            <a:pPr lvl="1"/>
            <a:r>
              <a:rPr lang="en-US" sz="2400" dirty="0" smtClean="0"/>
              <a:t>Levels reflect relative analytic value</a:t>
            </a:r>
          </a:p>
          <a:p>
            <a:pPr lvl="1"/>
            <a:r>
              <a:rPr lang="en-US" sz="2400" dirty="0" smtClean="0"/>
              <a:t>Documentation Guide (on CHIA website) lists edit level by data element</a:t>
            </a:r>
          </a:p>
          <a:p>
            <a:pPr lvl="1"/>
            <a:endParaRPr lang="en-US" dirty="0" smtClean="0"/>
          </a:p>
        </p:txBody>
      </p:sp>
      <p:sp>
        <p:nvSpPr>
          <p:cNvPr id="3891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fld id="{4595679A-CBB5-43C6-95E3-DFD993DCDE49}" type="slidenum">
              <a:rPr lang="en-US" smtClean="0">
                <a:solidFill>
                  <a:srgbClr val="898989"/>
                </a:solidFill>
              </a:rPr>
              <a:pPr/>
              <a:t>10</a:t>
            </a:fld>
            <a:endParaRPr lang="en-US" smtClean="0">
              <a:solidFill>
                <a:srgbClr val="898989"/>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642938" y="719138"/>
            <a:ext cx="8229600" cy="1143000"/>
          </a:xfrm>
        </p:spPr>
        <p:txBody>
          <a:bodyPr/>
          <a:lstStyle/>
          <a:p>
            <a:pPr algn="l"/>
            <a:r>
              <a:rPr lang="en-US" sz="3200" dirty="0" smtClean="0">
                <a:solidFill>
                  <a:schemeClr val="tx2"/>
                </a:solidFill>
              </a:rPr>
              <a:t>Reporting Thresholds</a:t>
            </a:r>
          </a:p>
        </p:txBody>
      </p:sp>
      <p:sp>
        <p:nvSpPr>
          <p:cNvPr id="39939" name="Content Placeholder 2"/>
          <p:cNvSpPr>
            <a:spLocks noGrp="1"/>
          </p:cNvSpPr>
          <p:nvPr>
            <p:ph idx="1"/>
          </p:nvPr>
        </p:nvSpPr>
        <p:spPr>
          <a:xfrm>
            <a:off x="565150" y="1862138"/>
            <a:ext cx="7380288" cy="3325812"/>
          </a:xfrm>
        </p:spPr>
        <p:txBody>
          <a:bodyPr/>
          <a:lstStyle/>
          <a:p>
            <a:pPr>
              <a:defRPr/>
            </a:pPr>
            <a:r>
              <a:rPr lang="en-US" sz="2400" dirty="0" smtClean="0"/>
              <a:t>Levels of edits reflect relative analytic value</a:t>
            </a:r>
          </a:p>
          <a:p>
            <a:pPr marL="0" indent="0">
              <a:buFont typeface="Arial" charset="0"/>
              <a:buNone/>
              <a:defRPr/>
            </a:pPr>
            <a:r>
              <a:rPr lang="en-US" sz="2400" dirty="0" smtClean="0"/>
              <a:t>	-  </a:t>
            </a:r>
            <a:r>
              <a:rPr lang="en-US" sz="2000" dirty="0" smtClean="0"/>
              <a:t>A Levels – must meet APCD Threshold (within 2%)</a:t>
            </a:r>
          </a:p>
          <a:p>
            <a:pPr marL="0" indent="0">
              <a:buFont typeface="Arial" charset="0"/>
              <a:buNone/>
              <a:defRPr/>
            </a:pPr>
            <a:r>
              <a:rPr lang="en-US" sz="2000" dirty="0"/>
              <a:t>	</a:t>
            </a:r>
            <a:r>
              <a:rPr lang="en-US" sz="2000" dirty="0" smtClean="0"/>
              <a:t>-   Other levels – monitored but not enforced</a:t>
            </a:r>
          </a:p>
          <a:p>
            <a:pPr>
              <a:defRPr/>
            </a:pPr>
            <a:r>
              <a:rPr lang="en-US" sz="2400" dirty="0" smtClean="0"/>
              <a:t>Assigned to each data element </a:t>
            </a:r>
          </a:p>
          <a:p>
            <a:pPr lvl="1">
              <a:defRPr/>
            </a:pPr>
            <a:r>
              <a:rPr lang="en-US" sz="2000" dirty="0" smtClean="0"/>
              <a:t>Expected level of completion</a:t>
            </a:r>
          </a:p>
          <a:p>
            <a:pPr lvl="1">
              <a:defRPr/>
            </a:pPr>
            <a:r>
              <a:rPr lang="en-US" sz="2000" dirty="0" smtClean="0"/>
              <a:t>2% (Service Provider Middle Name) to 100%</a:t>
            </a:r>
          </a:p>
          <a:p>
            <a:pPr>
              <a:defRPr/>
            </a:pPr>
            <a:r>
              <a:rPr lang="en-US" sz="2400" dirty="0" smtClean="0"/>
              <a:t>CHIA works cooperatively with payers</a:t>
            </a:r>
          </a:p>
          <a:p>
            <a:pPr lvl="1">
              <a:defRPr/>
            </a:pPr>
            <a:r>
              <a:rPr lang="en-US" sz="2000" dirty="0" smtClean="0"/>
              <a:t>Annual variances</a:t>
            </a:r>
          </a:p>
          <a:p>
            <a:pPr lvl="1">
              <a:defRPr/>
            </a:pPr>
            <a:r>
              <a:rPr lang="en-US" sz="2000" dirty="0" smtClean="0"/>
              <a:t>Goal more complete data in the future</a:t>
            </a:r>
          </a:p>
          <a:p>
            <a:pPr>
              <a:defRPr/>
            </a:pPr>
            <a:r>
              <a:rPr lang="en-US" sz="2400" dirty="0" smtClean="0"/>
              <a:t>Documentation Guide (on CHIA website) has details of variances by data element</a:t>
            </a:r>
          </a:p>
          <a:p>
            <a:pPr>
              <a:defRPr/>
            </a:pPr>
            <a:endParaRPr lang="en-US" sz="2000" dirty="0" smtClean="0"/>
          </a:p>
        </p:txBody>
      </p:sp>
      <p:sp>
        <p:nvSpPr>
          <p:cNvPr id="399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fld id="{71183771-BADB-472A-885A-2A0A53EEBAE7}" type="slidenum">
              <a:rPr lang="en-US" smtClean="0">
                <a:solidFill>
                  <a:srgbClr val="898989"/>
                </a:solidFill>
              </a:rPr>
              <a:pPr/>
              <a:t>11</a:t>
            </a:fld>
            <a:endParaRPr lang="en-US" smtClean="0">
              <a:solidFill>
                <a:srgbClr val="898989"/>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ctrTitle"/>
          </p:nvPr>
        </p:nvSpPr>
        <p:spPr/>
        <p:txBody>
          <a:bodyPr/>
          <a:lstStyle/>
          <a:p>
            <a:r>
              <a:rPr lang="en-US" sz="3600" dirty="0" smtClean="0"/>
              <a:t>Insights from the QA Team</a:t>
            </a:r>
          </a:p>
        </p:txBody>
      </p:sp>
      <p:sp>
        <p:nvSpPr>
          <p:cNvPr id="3" name="Subtitle 2"/>
          <p:cNvSpPr>
            <a:spLocks noGrp="1"/>
          </p:cNvSpPr>
          <p:nvPr>
            <p:ph type="subTitle" idx="1"/>
          </p:nvPr>
        </p:nvSpPr>
        <p:spPr/>
        <p:txBody>
          <a:bodyPr/>
          <a:lstStyle/>
          <a:p>
            <a:pPr>
              <a:defRPr/>
            </a:pPr>
            <a:r>
              <a:rPr lang="en-US" sz="2800" dirty="0" smtClean="0">
                <a:solidFill>
                  <a:schemeClr val="accent1">
                    <a:lumMod val="75000"/>
                  </a:schemeClr>
                </a:solidFill>
              </a:rPr>
              <a:t>Member Language Preference</a:t>
            </a:r>
          </a:p>
          <a:p>
            <a:pPr>
              <a:defRPr/>
            </a:pPr>
            <a:r>
              <a:rPr lang="en-US" sz="2800" dirty="0" smtClean="0">
                <a:solidFill>
                  <a:schemeClr val="accent1">
                    <a:lumMod val="75000"/>
                  </a:schemeClr>
                </a:solidFill>
              </a:rPr>
              <a:t>Behavioral Health Benefit Flag</a:t>
            </a:r>
          </a:p>
          <a:p>
            <a:pPr>
              <a:defRPr/>
            </a:pPr>
            <a:r>
              <a:rPr lang="en-US" sz="2800" dirty="0" smtClean="0">
                <a:solidFill>
                  <a:schemeClr val="accent1">
                    <a:lumMod val="75000"/>
                  </a:schemeClr>
                </a:solidFill>
              </a:rPr>
              <a:t>APCD Data Dictionary Update</a:t>
            </a:r>
            <a:endParaRPr lang="en-US" sz="2800" dirty="0">
              <a:solidFill>
                <a:schemeClr val="accent1">
                  <a:lumMod val="75000"/>
                </a:schemeClr>
              </a:solidFill>
            </a:endParaRPr>
          </a:p>
        </p:txBody>
      </p:sp>
      <p:sp>
        <p:nvSpPr>
          <p:cNvPr id="4096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fld id="{1074D6D5-3065-415C-98D8-71EA0BDE2DBC}" type="slidenum">
              <a:rPr lang="en-US" smtClean="0">
                <a:solidFill>
                  <a:srgbClr val="898989"/>
                </a:solidFill>
              </a:rPr>
              <a:pPr/>
              <a:t>12</a:t>
            </a:fld>
            <a:endParaRPr lang="en-US" smtClean="0">
              <a:solidFill>
                <a:srgbClr val="898989"/>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34" name="Group 986"/>
          <p:cNvGraphicFramePr>
            <a:graphicFrameLocks noGrp="1"/>
          </p:cNvGraphicFramePr>
          <p:nvPr/>
        </p:nvGraphicFramePr>
        <p:xfrm>
          <a:off x="334963" y="1909763"/>
          <a:ext cx="8575675" cy="3200400"/>
        </p:xfrm>
        <a:graphic>
          <a:graphicData uri="http://schemas.openxmlformats.org/drawingml/2006/table">
            <a:tbl>
              <a:tblPr/>
              <a:tblGrid>
                <a:gridCol w="828675"/>
                <a:gridCol w="1550987"/>
                <a:gridCol w="1058863"/>
                <a:gridCol w="871537"/>
                <a:gridCol w="71438"/>
                <a:gridCol w="842962"/>
                <a:gridCol w="1479550"/>
                <a:gridCol w="982663"/>
                <a:gridCol w="889000"/>
              </a:tblGrid>
              <a:tr h="492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333399"/>
                          </a:solidFill>
                          <a:effectLst/>
                          <a:latin typeface="Calibri" pitchFamily="34" charset="0"/>
                          <a:cs typeface="Calibri" pitchFamily="34" charset="0"/>
                        </a:rPr>
                        <a:t>Frequency Ranking</a:t>
                      </a:r>
                      <a:endParaRPr kumimoji="0" lang="en-US" sz="1400" b="0" i="0" u="none" strike="noStrike" cap="none" normalizeH="0" baseline="0" dirty="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333399"/>
                          </a:solidFill>
                          <a:effectLst/>
                          <a:latin typeface="Calibri" pitchFamily="34" charset="0"/>
                          <a:cs typeface="Calibri" pitchFamily="34" charset="0"/>
                        </a:rPr>
                        <a:t>Language </a:t>
                      </a:r>
                    </a:p>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333399"/>
                          </a:solidFill>
                          <a:effectLst/>
                          <a:latin typeface="Calibri" pitchFamily="34" charset="0"/>
                          <a:cs typeface="Calibri" pitchFamily="34" charset="0"/>
                        </a:rPr>
                        <a:t>Preference</a:t>
                      </a: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333399"/>
                          </a:solidFill>
                          <a:effectLst/>
                          <a:latin typeface="Calibri" pitchFamily="34" charset="0"/>
                          <a:cs typeface="Calibri" pitchFamily="34" charset="0"/>
                        </a:rPr>
                        <a:t>Eligibility Records</a:t>
                      </a: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333399"/>
                          </a:solidFill>
                          <a:effectLst/>
                          <a:latin typeface="Calibri" pitchFamily="34" charset="0"/>
                          <a:cs typeface="Calibri" pitchFamily="34" charset="0"/>
                        </a:rPr>
                        <a:t>Frequency</a:t>
                      </a: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333399"/>
                          </a:solidFill>
                          <a:effectLst/>
                          <a:latin typeface="Calibri" pitchFamily="34" charset="0"/>
                          <a:cs typeface="Calibri" pitchFamily="34" charset="0"/>
                        </a:rPr>
                        <a:t>Frequency Ranking</a:t>
                      </a: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333399"/>
                          </a:solidFill>
                          <a:effectLst/>
                          <a:latin typeface="Calibri" pitchFamily="34" charset="0"/>
                          <a:cs typeface="Calibri" pitchFamily="34" charset="0"/>
                        </a:rPr>
                        <a:t>Language Preference</a:t>
                      </a: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333399"/>
                          </a:solidFill>
                          <a:effectLst/>
                          <a:latin typeface="Calibri" pitchFamily="34" charset="0"/>
                          <a:cs typeface="Calibri" pitchFamily="34" charset="0"/>
                        </a:rPr>
                        <a:t>Eligibility Records</a:t>
                      </a:r>
                      <a:endParaRPr kumimoji="0" lang="en-US" sz="1400" b="0" i="0" u="none" strike="noStrike" cap="none" normalizeH="0" baseline="0" dirty="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333399"/>
                          </a:solidFill>
                          <a:effectLst/>
                          <a:latin typeface="Calibri" pitchFamily="34" charset="0"/>
                          <a:cs typeface="Calibri" pitchFamily="34" charset="0"/>
                        </a:rPr>
                        <a:t>Frequency</a:t>
                      </a: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333399"/>
                          </a:solidFill>
                          <a:effectLst/>
                          <a:latin typeface="Calibri" pitchFamily="34" charset="0"/>
                          <a:cs typeface="Calibri" pitchFamily="34" charset="0"/>
                        </a:rPr>
                        <a:t>1</a:t>
                      </a: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3399"/>
                          </a:solidFill>
                          <a:effectLst/>
                          <a:latin typeface="Calibri" pitchFamily="34" charset="0"/>
                          <a:cs typeface="Calibri" pitchFamily="34" charset="0"/>
                        </a:rPr>
                        <a:t>Unknown / not specified</a:t>
                      </a: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3399"/>
                          </a:solidFill>
                          <a:effectLst/>
                          <a:latin typeface="Calibri" pitchFamily="34" charset="0"/>
                          <a:cs typeface="Calibri" pitchFamily="34" charset="0"/>
                        </a:rPr>
                        <a:t>  18,653,628 </a:t>
                      </a: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3399"/>
                          </a:solidFill>
                          <a:effectLst/>
                          <a:latin typeface="Calibri" pitchFamily="34" charset="0"/>
                          <a:cs typeface="Calibri" pitchFamily="34" charset="0"/>
                        </a:rPr>
                        <a:t>48.719%</a:t>
                      </a: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333399"/>
                          </a:solidFill>
                          <a:effectLst/>
                          <a:latin typeface="Calibri" pitchFamily="34" charset="0"/>
                          <a:cs typeface="Calibri" pitchFamily="34" charset="0"/>
                        </a:rPr>
                        <a:t>13</a:t>
                      </a: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3399"/>
                          </a:solidFill>
                          <a:effectLst/>
                          <a:latin typeface="Calibri" pitchFamily="34" charset="0"/>
                          <a:cs typeface="Calibri" pitchFamily="34" charset="0"/>
                        </a:rPr>
                        <a:t>Korean</a:t>
                      </a: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333399"/>
                          </a:solidFill>
                          <a:effectLst/>
                          <a:latin typeface="Calibri" pitchFamily="34" charset="0"/>
                          <a:cs typeface="Calibri" pitchFamily="34" charset="0"/>
                        </a:rPr>
                        <a:t>          5,682 </a:t>
                      </a:r>
                      <a:endParaRPr kumimoji="0" lang="en-US" sz="1400" b="0" i="0" u="none" strike="noStrike" cap="none" normalizeH="0" baseline="0" dirty="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333399"/>
                          </a:solidFill>
                          <a:effectLst/>
                          <a:latin typeface="Calibri" pitchFamily="34" charset="0"/>
                          <a:cs typeface="Calibri" pitchFamily="34" charset="0"/>
                        </a:rPr>
                        <a:t>0.015%</a:t>
                      </a:r>
                      <a:endParaRPr kumimoji="0" lang="en-US" sz="1400" b="0" i="0" u="none" strike="noStrike" cap="none" normalizeH="0" baseline="0" dirty="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492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333399"/>
                          </a:solidFill>
                          <a:effectLst/>
                          <a:latin typeface="Calibri" pitchFamily="34" charset="0"/>
                          <a:cs typeface="Calibri" pitchFamily="34" charset="0"/>
                        </a:rPr>
                        <a:t>2</a:t>
                      </a: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333399"/>
                          </a:solidFill>
                          <a:effectLst/>
                          <a:latin typeface="Calibri" pitchFamily="34" charset="0"/>
                          <a:cs typeface="Calibri" pitchFamily="34" charset="0"/>
                        </a:rPr>
                        <a:t>English</a:t>
                      </a:r>
                      <a:endParaRPr kumimoji="0" lang="en-US" sz="1400" b="0" i="0" u="none" strike="noStrike" cap="none" normalizeH="0" baseline="0" dirty="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3399"/>
                          </a:solidFill>
                          <a:effectLst/>
                          <a:latin typeface="Calibri" pitchFamily="34" charset="0"/>
                          <a:cs typeface="Calibri" pitchFamily="34" charset="0"/>
                        </a:rPr>
                        <a:t>  18,264,490 </a:t>
                      </a: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3399"/>
                          </a:solidFill>
                          <a:effectLst/>
                          <a:latin typeface="Calibri" pitchFamily="34" charset="0"/>
                          <a:cs typeface="Calibri" pitchFamily="34" charset="0"/>
                        </a:rPr>
                        <a:t>47.702%</a:t>
                      </a: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333399"/>
                          </a:solidFill>
                          <a:effectLst/>
                          <a:latin typeface="Calibri" pitchFamily="34" charset="0"/>
                          <a:cs typeface="Calibri" pitchFamily="34" charset="0"/>
                        </a:rPr>
                        <a:t>14</a:t>
                      </a: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3399"/>
                          </a:solidFill>
                          <a:effectLst/>
                          <a:latin typeface="Calibri" pitchFamily="34" charset="0"/>
                          <a:cs typeface="Calibri" pitchFamily="34" charset="0"/>
                        </a:rPr>
                        <a:t>Hindi</a:t>
                      </a: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3399"/>
                          </a:solidFill>
                          <a:effectLst/>
                          <a:latin typeface="Calibri" pitchFamily="34" charset="0"/>
                          <a:cs typeface="Calibri" pitchFamily="34" charset="0"/>
                        </a:rPr>
                        <a:t>          5,221 </a:t>
                      </a: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3399"/>
                          </a:solidFill>
                          <a:effectLst/>
                          <a:latin typeface="Calibri" pitchFamily="34" charset="0"/>
                          <a:cs typeface="Calibri" pitchFamily="34" charset="0"/>
                        </a:rPr>
                        <a:t>0.014%</a:t>
                      </a: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2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333399"/>
                          </a:solidFill>
                          <a:effectLst/>
                          <a:latin typeface="Calibri" pitchFamily="34" charset="0"/>
                          <a:cs typeface="Calibri" pitchFamily="34" charset="0"/>
                        </a:rPr>
                        <a:t>3</a:t>
                      </a: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3399"/>
                          </a:solidFill>
                          <a:effectLst/>
                          <a:latin typeface="Calibri" pitchFamily="34" charset="0"/>
                          <a:cs typeface="Calibri" pitchFamily="34" charset="0"/>
                        </a:rPr>
                        <a:t>Spanish</a:t>
                      </a: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3399"/>
                          </a:solidFill>
                          <a:effectLst/>
                          <a:latin typeface="Calibri" pitchFamily="34" charset="0"/>
                          <a:cs typeface="Calibri" pitchFamily="34" charset="0"/>
                        </a:rPr>
                        <a:t>        612,226 </a:t>
                      </a: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3399"/>
                          </a:solidFill>
                          <a:effectLst/>
                          <a:latin typeface="Calibri" pitchFamily="34" charset="0"/>
                          <a:cs typeface="Calibri" pitchFamily="34" charset="0"/>
                        </a:rPr>
                        <a:t>1.599%</a:t>
                      </a: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333399"/>
                          </a:solidFill>
                          <a:effectLst/>
                          <a:latin typeface="Calibri" pitchFamily="34" charset="0"/>
                          <a:cs typeface="Calibri" pitchFamily="34" charset="0"/>
                        </a:rPr>
                        <a:t>15</a:t>
                      </a: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3399"/>
                          </a:solidFill>
                          <a:effectLst/>
                          <a:latin typeface="Calibri" pitchFamily="34" charset="0"/>
                          <a:cs typeface="Calibri" pitchFamily="34" charset="0"/>
                        </a:rPr>
                        <a:t>Greek</a:t>
                      </a: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3399"/>
                          </a:solidFill>
                          <a:effectLst/>
                          <a:latin typeface="Calibri" pitchFamily="34" charset="0"/>
                          <a:cs typeface="Calibri" pitchFamily="34" charset="0"/>
                        </a:rPr>
                        <a:t>          4,798 </a:t>
                      </a: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3399"/>
                          </a:solidFill>
                          <a:effectLst/>
                          <a:latin typeface="Calibri" pitchFamily="34" charset="0"/>
                          <a:cs typeface="Calibri" pitchFamily="34" charset="0"/>
                        </a:rPr>
                        <a:t>0.013%</a:t>
                      </a: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508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333399"/>
                          </a:solidFill>
                          <a:effectLst/>
                          <a:latin typeface="Calibri" pitchFamily="34" charset="0"/>
                          <a:cs typeface="Calibri" pitchFamily="34" charset="0"/>
                        </a:rPr>
                        <a:t>4</a:t>
                      </a: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3399"/>
                          </a:solidFill>
                          <a:effectLst/>
                          <a:latin typeface="Calibri" pitchFamily="34" charset="0"/>
                          <a:cs typeface="Calibri" pitchFamily="34" charset="0"/>
                        </a:rPr>
                        <a:t>Other Language</a:t>
                      </a: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333399"/>
                          </a:solidFill>
                          <a:effectLst/>
                          <a:latin typeface="Calibri" pitchFamily="34" charset="0"/>
                          <a:cs typeface="Calibri" pitchFamily="34" charset="0"/>
                        </a:rPr>
                        <a:t>        319,787 </a:t>
                      </a:r>
                      <a:endParaRPr kumimoji="0" lang="en-US" sz="1400" b="0" i="0" u="none" strike="noStrike" cap="none" normalizeH="0" baseline="0" dirty="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3399"/>
                          </a:solidFill>
                          <a:effectLst/>
                          <a:latin typeface="Calibri" pitchFamily="34" charset="0"/>
                          <a:cs typeface="Calibri" pitchFamily="34" charset="0"/>
                        </a:rPr>
                        <a:t>0.835%</a:t>
                      </a: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333399"/>
                          </a:solidFill>
                          <a:effectLst/>
                          <a:latin typeface="Calibri" pitchFamily="34" charset="0"/>
                          <a:cs typeface="Calibri" pitchFamily="34" charset="0"/>
                        </a:rPr>
                        <a:t>16</a:t>
                      </a: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3399"/>
                          </a:solidFill>
                          <a:effectLst/>
                          <a:latin typeface="Calibri" pitchFamily="34" charset="0"/>
                          <a:cs typeface="Calibri" pitchFamily="34" charset="0"/>
                        </a:rPr>
                        <a:t>Polish</a:t>
                      </a: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3399"/>
                          </a:solidFill>
                          <a:effectLst/>
                          <a:latin typeface="Calibri" pitchFamily="34" charset="0"/>
                          <a:cs typeface="Calibri" pitchFamily="34" charset="0"/>
                        </a:rPr>
                        <a:t>          4,602 </a:t>
                      </a: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333399"/>
                          </a:solidFill>
                          <a:effectLst/>
                          <a:latin typeface="Calibri" pitchFamily="34" charset="0"/>
                          <a:cs typeface="Calibri" pitchFamily="34" charset="0"/>
                        </a:rPr>
                        <a:t>0.012%</a:t>
                      </a:r>
                      <a:endParaRPr kumimoji="0" lang="en-US" sz="1400" b="0" i="0" u="none" strike="noStrike" cap="none" normalizeH="0" baseline="0" dirty="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2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333399"/>
                          </a:solidFill>
                          <a:effectLst/>
                          <a:latin typeface="Calibri" pitchFamily="34" charset="0"/>
                          <a:cs typeface="Calibri" pitchFamily="34" charset="0"/>
                        </a:rPr>
                        <a:t>5</a:t>
                      </a: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3399"/>
                          </a:solidFill>
                          <a:effectLst/>
                          <a:latin typeface="Calibri" pitchFamily="34" charset="0"/>
                          <a:cs typeface="Calibri" pitchFamily="34" charset="0"/>
                        </a:rPr>
                        <a:t>Portuguese</a:t>
                      </a: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3399"/>
                          </a:solidFill>
                          <a:effectLst/>
                          <a:latin typeface="Calibri" pitchFamily="34" charset="0"/>
                          <a:cs typeface="Calibri" pitchFamily="34" charset="0"/>
                        </a:rPr>
                        <a:t>        140,452 </a:t>
                      </a: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3399"/>
                          </a:solidFill>
                          <a:effectLst/>
                          <a:latin typeface="Calibri" pitchFamily="34" charset="0"/>
                          <a:cs typeface="Calibri" pitchFamily="34" charset="0"/>
                        </a:rPr>
                        <a:t>0.367%</a:t>
                      </a: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333399"/>
                          </a:solidFill>
                          <a:effectLst/>
                          <a:latin typeface="Calibri" pitchFamily="34" charset="0"/>
                          <a:cs typeface="Calibri" pitchFamily="34" charset="0"/>
                        </a:rPr>
                        <a:t>17</a:t>
                      </a: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3399"/>
                          </a:solidFill>
                          <a:effectLst/>
                          <a:latin typeface="Calibri" pitchFamily="34" charset="0"/>
                          <a:cs typeface="Calibri" pitchFamily="34" charset="0"/>
                        </a:rPr>
                        <a:t>Italian</a:t>
                      </a: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3399"/>
                          </a:solidFill>
                          <a:effectLst/>
                          <a:latin typeface="Calibri" pitchFamily="34" charset="0"/>
                          <a:cs typeface="Calibri" pitchFamily="34" charset="0"/>
                        </a:rPr>
                        <a:t>          3,879 </a:t>
                      </a: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3399"/>
                          </a:solidFill>
                          <a:effectLst/>
                          <a:latin typeface="Calibri" pitchFamily="34" charset="0"/>
                          <a:cs typeface="Calibri" pitchFamily="34" charset="0"/>
                        </a:rPr>
                        <a:t>0.010%</a:t>
                      </a: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492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333399"/>
                          </a:solidFill>
                          <a:effectLst/>
                          <a:latin typeface="Calibri" pitchFamily="34" charset="0"/>
                          <a:cs typeface="Calibri" pitchFamily="34" charset="0"/>
                        </a:rPr>
                        <a:t>6</a:t>
                      </a: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3399"/>
                          </a:solidFill>
                          <a:effectLst/>
                          <a:latin typeface="Calibri" pitchFamily="34" charset="0"/>
                          <a:cs typeface="Calibri" pitchFamily="34" charset="0"/>
                        </a:rPr>
                        <a:t>Chinese</a:t>
                      </a: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3399"/>
                          </a:solidFill>
                          <a:effectLst/>
                          <a:latin typeface="Calibri" pitchFamily="34" charset="0"/>
                          <a:cs typeface="Calibri" pitchFamily="34" charset="0"/>
                        </a:rPr>
                        <a:t>        101,207 </a:t>
                      </a: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3399"/>
                          </a:solidFill>
                          <a:effectLst/>
                          <a:latin typeface="Calibri" pitchFamily="34" charset="0"/>
                          <a:cs typeface="Calibri" pitchFamily="34" charset="0"/>
                        </a:rPr>
                        <a:t>0.264%</a:t>
                      </a: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333399"/>
                          </a:solidFill>
                          <a:effectLst/>
                          <a:latin typeface="Calibri" pitchFamily="34" charset="0"/>
                          <a:cs typeface="Calibri" pitchFamily="34" charset="0"/>
                        </a:rPr>
                        <a:t>18</a:t>
                      </a: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3399"/>
                          </a:solidFill>
                          <a:effectLst/>
                          <a:latin typeface="Calibri" pitchFamily="34" charset="0"/>
                          <a:cs typeface="Calibri" pitchFamily="34" charset="0"/>
                        </a:rPr>
                        <a:t>German</a:t>
                      </a: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3399"/>
                          </a:solidFill>
                          <a:effectLst/>
                          <a:latin typeface="Calibri" pitchFamily="34" charset="0"/>
                          <a:cs typeface="Calibri" pitchFamily="34" charset="0"/>
                        </a:rPr>
                        <a:t>          3,720 </a:t>
                      </a: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3399"/>
                          </a:solidFill>
                          <a:effectLst/>
                          <a:latin typeface="Calibri" pitchFamily="34" charset="0"/>
                          <a:cs typeface="Calibri" pitchFamily="34" charset="0"/>
                        </a:rPr>
                        <a:t>0.010%</a:t>
                      </a: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2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333399"/>
                          </a:solidFill>
                          <a:effectLst/>
                          <a:latin typeface="Calibri" pitchFamily="34" charset="0"/>
                          <a:cs typeface="Calibri" pitchFamily="34" charset="0"/>
                        </a:rPr>
                        <a:t>7</a:t>
                      </a: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3399"/>
                          </a:solidFill>
                          <a:effectLst/>
                          <a:latin typeface="Calibri" pitchFamily="34" charset="0"/>
                          <a:cs typeface="Calibri" pitchFamily="34" charset="0"/>
                        </a:rPr>
                        <a:t>Vietnamese</a:t>
                      </a: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3399"/>
                          </a:solidFill>
                          <a:effectLst/>
                          <a:latin typeface="Calibri" pitchFamily="34" charset="0"/>
                          <a:cs typeface="Calibri" pitchFamily="34" charset="0"/>
                        </a:rPr>
                        <a:t>           49,597 </a:t>
                      </a: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3399"/>
                          </a:solidFill>
                          <a:effectLst/>
                          <a:latin typeface="Calibri" pitchFamily="34" charset="0"/>
                          <a:cs typeface="Calibri" pitchFamily="34" charset="0"/>
                        </a:rPr>
                        <a:t>0.130%</a:t>
                      </a: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333399"/>
                          </a:solidFill>
                          <a:effectLst/>
                          <a:latin typeface="Calibri" pitchFamily="34" charset="0"/>
                          <a:cs typeface="Calibri" pitchFamily="34" charset="0"/>
                        </a:rPr>
                        <a:t>19</a:t>
                      </a: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3399"/>
                          </a:solidFill>
                          <a:effectLst/>
                          <a:latin typeface="Calibri" pitchFamily="34" charset="0"/>
                          <a:cs typeface="Calibri" pitchFamily="34" charset="0"/>
                        </a:rPr>
                        <a:t>African</a:t>
                      </a: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3399"/>
                          </a:solidFill>
                          <a:effectLst/>
                          <a:latin typeface="Calibri" pitchFamily="34" charset="0"/>
                          <a:cs typeface="Calibri" pitchFamily="34" charset="0"/>
                        </a:rPr>
                        <a:t>          3,669 </a:t>
                      </a: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3399"/>
                          </a:solidFill>
                          <a:effectLst/>
                          <a:latin typeface="Calibri" pitchFamily="34" charset="0"/>
                          <a:cs typeface="Calibri" pitchFamily="34" charset="0"/>
                        </a:rPr>
                        <a:t>0.010%</a:t>
                      </a: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508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333399"/>
                          </a:solidFill>
                          <a:effectLst/>
                          <a:latin typeface="Calibri" pitchFamily="34" charset="0"/>
                          <a:cs typeface="Calibri" pitchFamily="34" charset="0"/>
                        </a:rPr>
                        <a:t>8</a:t>
                      </a: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3399"/>
                          </a:solidFill>
                          <a:effectLst/>
                          <a:latin typeface="Calibri" pitchFamily="34" charset="0"/>
                          <a:cs typeface="Calibri" pitchFamily="34" charset="0"/>
                        </a:rPr>
                        <a:t>Haitian Creole</a:t>
                      </a: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3399"/>
                          </a:solidFill>
                          <a:effectLst/>
                          <a:latin typeface="Calibri" pitchFamily="34" charset="0"/>
                          <a:cs typeface="Calibri" pitchFamily="34" charset="0"/>
                        </a:rPr>
                        <a:t>           33,746 </a:t>
                      </a: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3399"/>
                          </a:solidFill>
                          <a:effectLst/>
                          <a:latin typeface="Calibri" pitchFamily="34" charset="0"/>
                          <a:cs typeface="Calibri" pitchFamily="34" charset="0"/>
                        </a:rPr>
                        <a:t>0.088%</a:t>
                      </a: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333399"/>
                          </a:solidFill>
                          <a:effectLst/>
                          <a:latin typeface="Calibri" pitchFamily="34" charset="0"/>
                          <a:cs typeface="Calibri" pitchFamily="34" charset="0"/>
                        </a:rPr>
                        <a:t>20</a:t>
                      </a: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3399"/>
                          </a:solidFill>
                          <a:effectLst/>
                          <a:latin typeface="Calibri" pitchFamily="34" charset="0"/>
                          <a:cs typeface="Calibri" pitchFamily="34" charset="0"/>
                        </a:rPr>
                        <a:t>Japanese</a:t>
                      </a: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3399"/>
                          </a:solidFill>
                          <a:effectLst/>
                          <a:latin typeface="Calibri" pitchFamily="34" charset="0"/>
                          <a:cs typeface="Calibri" pitchFamily="34" charset="0"/>
                        </a:rPr>
                        <a:t>          1,413 </a:t>
                      </a: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3399"/>
                          </a:solidFill>
                          <a:effectLst/>
                          <a:latin typeface="Calibri" pitchFamily="34" charset="0"/>
                          <a:cs typeface="Calibri" pitchFamily="34" charset="0"/>
                        </a:rPr>
                        <a:t>0.004%</a:t>
                      </a: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2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333399"/>
                          </a:solidFill>
                          <a:effectLst/>
                          <a:latin typeface="Calibri" pitchFamily="34" charset="0"/>
                          <a:cs typeface="Calibri" pitchFamily="34" charset="0"/>
                        </a:rPr>
                        <a:t>9</a:t>
                      </a: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3399"/>
                          </a:solidFill>
                          <a:effectLst/>
                          <a:latin typeface="Calibri" pitchFamily="34" charset="0"/>
                          <a:cs typeface="Calibri" pitchFamily="34" charset="0"/>
                        </a:rPr>
                        <a:t>Russian</a:t>
                      </a: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3399"/>
                          </a:solidFill>
                          <a:effectLst/>
                          <a:latin typeface="Calibri" pitchFamily="34" charset="0"/>
                          <a:cs typeface="Calibri" pitchFamily="34" charset="0"/>
                        </a:rPr>
                        <a:t>           22,971 </a:t>
                      </a: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3399"/>
                          </a:solidFill>
                          <a:effectLst/>
                          <a:latin typeface="Calibri" pitchFamily="34" charset="0"/>
                          <a:cs typeface="Calibri" pitchFamily="34" charset="0"/>
                        </a:rPr>
                        <a:t>0.060%</a:t>
                      </a: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333399"/>
                          </a:solidFill>
                          <a:effectLst/>
                          <a:latin typeface="Calibri" pitchFamily="34" charset="0"/>
                          <a:cs typeface="Calibri" pitchFamily="34" charset="0"/>
                        </a:rPr>
                        <a:t>21</a:t>
                      </a: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3399"/>
                          </a:solidFill>
                          <a:effectLst/>
                          <a:latin typeface="Calibri" pitchFamily="34" charset="0"/>
                          <a:cs typeface="Calibri" pitchFamily="34" charset="0"/>
                        </a:rPr>
                        <a:t>Urdu</a:t>
                      </a: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3399"/>
                          </a:solidFill>
                          <a:effectLst/>
                          <a:latin typeface="Calibri" pitchFamily="34" charset="0"/>
                          <a:cs typeface="Calibri" pitchFamily="34" charset="0"/>
                        </a:rPr>
                        <a:t>             560 </a:t>
                      </a: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3399"/>
                          </a:solidFill>
                          <a:effectLst/>
                          <a:latin typeface="Calibri" pitchFamily="34" charset="0"/>
                          <a:cs typeface="Calibri" pitchFamily="34" charset="0"/>
                        </a:rPr>
                        <a:t>0.001%</a:t>
                      </a: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492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333399"/>
                          </a:solidFill>
                          <a:effectLst/>
                          <a:latin typeface="Calibri" pitchFamily="34" charset="0"/>
                          <a:cs typeface="Calibri" pitchFamily="34" charset="0"/>
                        </a:rPr>
                        <a:t>10</a:t>
                      </a: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3399"/>
                          </a:solidFill>
                          <a:effectLst/>
                          <a:latin typeface="Calibri" pitchFamily="34" charset="0"/>
                          <a:cs typeface="Calibri" pitchFamily="34" charset="0"/>
                        </a:rPr>
                        <a:t>Cape Verdean Creole</a:t>
                      </a: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3399"/>
                          </a:solidFill>
                          <a:effectLst/>
                          <a:latin typeface="Calibri" pitchFamily="34" charset="0"/>
                          <a:cs typeface="Calibri" pitchFamily="34" charset="0"/>
                        </a:rPr>
                        <a:t>           22,201 </a:t>
                      </a: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3399"/>
                          </a:solidFill>
                          <a:effectLst/>
                          <a:latin typeface="Calibri" pitchFamily="34" charset="0"/>
                          <a:cs typeface="Calibri" pitchFamily="34" charset="0"/>
                        </a:rPr>
                        <a:t>0.058%</a:t>
                      </a: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333399"/>
                          </a:solidFill>
                          <a:effectLst/>
                          <a:latin typeface="Calibri" pitchFamily="34" charset="0"/>
                          <a:cs typeface="Calibri" pitchFamily="34" charset="0"/>
                        </a:rPr>
                        <a:t>22</a:t>
                      </a: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3399"/>
                          </a:solidFill>
                          <a:effectLst/>
                          <a:latin typeface="Calibri" pitchFamily="34" charset="0"/>
                          <a:cs typeface="Calibri" pitchFamily="34" charset="0"/>
                        </a:rPr>
                        <a:t>Tagalog</a:t>
                      </a: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3399"/>
                          </a:solidFill>
                          <a:effectLst/>
                          <a:latin typeface="Calibri" pitchFamily="34" charset="0"/>
                          <a:cs typeface="Calibri" pitchFamily="34" charset="0"/>
                        </a:rPr>
                        <a:t>             468 </a:t>
                      </a: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3399"/>
                          </a:solidFill>
                          <a:effectLst/>
                          <a:latin typeface="Calibri" pitchFamily="34" charset="0"/>
                          <a:cs typeface="Calibri" pitchFamily="34" charset="0"/>
                        </a:rPr>
                        <a:t>0.001%</a:t>
                      </a: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333399"/>
                          </a:solidFill>
                          <a:effectLst/>
                          <a:latin typeface="Calibri" pitchFamily="34" charset="0"/>
                          <a:cs typeface="Calibri" pitchFamily="34" charset="0"/>
                        </a:rPr>
                        <a:t>11</a:t>
                      </a: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3399"/>
                          </a:solidFill>
                          <a:effectLst/>
                          <a:latin typeface="Calibri" pitchFamily="34" charset="0"/>
                          <a:cs typeface="Calibri" pitchFamily="34" charset="0"/>
                        </a:rPr>
                        <a:t>Arabic</a:t>
                      </a: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3399"/>
                          </a:solidFill>
                          <a:effectLst/>
                          <a:latin typeface="Calibri" pitchFamily="34" charset="0"/>
                          <a:cs typeface="Calibri" pitchFamily="34" charset="0"/>
                        </a:rPr>
                        <a:t>           21,984 </a:t>
                      </a: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3399"/>
                          </a:solidFill>
                          <a:effectLst/>
                          <a:latin typeface="Calibri" pitchFamily="34" charset="0"/>
                          <a:cs typeface="Calibri" pitchFamily="34" charset="0"/>
                        </a:rPr>
                        <a:t>0.057%</a:t>
                      </a: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333399"/>
                          </a:solidFill>
                          <a:effectLst/>
                          <a:latin typeface="Calibri" pitchFamily="34" charset="0"/>
                          <a:cs typeface="Calibri" pitchFamily="34" charset="0"/>
                        </a:rPr>
                        <a:t>23</a:t>
                      </a: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3399"/>
                          </a:solidFill>
                          <a:effectLst/>
                          <a:latin typeface="Calibri" pitchFamily="34" charset="0"/>
                          <a:cs typeface="Calibri" pitchFamily="34" charset="0"/>
                        </a:rPr>
                        <a:t>Hebrew</a:t>
                      </a: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3399"/>
                          </a:solidFill>
                          <a:effectLst/>
                          <a:latin typeface="Calibri" pitchFamily="34" charset="0"/>
                          <a:cs typeface="Calibri" pitchFamily="34" charset="0"/>
                        </a:rPr>
                        <a:t>             316 </a:t>
                      </a: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3399"/>
                          </a:solidFill>
                          <a:effectLst/>
                          <a:latin typeface="Calibri" pitchFamily="34" charset="0"/>
                          <a:cs typeface="Calibri" pitchFamily="34" charset="0"/>
                        </a:rPr>
                        <a:t>0.001%</a:t>
                      </a: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492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333399"/>
                          </a:solidFill>
                          <a:effectLst/>
                          <a:latin typeface="Calibri" pitchFamily="34" charset="0"/>
                          <a:cs typeface="Calibri" pitchFamily="34" charset="0"/>
                        </a:rPr>
                        <a:t>12</a:t>
                      </a: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3399"/>
                          </a:solidFill>
                          <a:effectLst/>
                          <a:latin typeface="Calibri" pitchFamily="34" charset="0"/>
                          <a:cs typeface="Calibri" pitchFamily="34" charset="0"/>
                        </a:rPr>
                        <a:t>French</a:t>
                      </a: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3399"/>
                          </a:solidFill>
                          <a:effectLst/>
                          <a:latin typeface="Calibri" pitchFamily="34" charset="0"/>
                          <a:cs typeface="Calibri" pitchFamily="34" charset="0"/>
                        </a:rPr>
                        <a:t>           11,700 </a:t>
                      </a: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3399"/>
                          </a:solidFill>
                          <a:effectLst/>
                          <a:latin typeface="Calibri" pitchFamily="34" charset="0"/>
                          <a:cs typeface="Calibri" pitchFamily="34" charset="0"/>
                        </a:rPr>
                        <a:t>0.031%</a:t>
                      </a: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333399"/>
                          </a:solidFill>
                          <a:effectLst/>
                          <a:latin typeface="Calibri" pitchFamily="34" charset="0"/>
                          <a:cs typeface="Calibri" pitchFamily="34" charset="0"/>
                        </a:rPr>
                        <a:t>24</a:t>
                      </a: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333399"/>
                          </a:solidFill>
                          <a:effectLst/>
                          <a:latin typeface="Calibri" pitchFamily="34" charset="0"/>
                          <a:cs typeface="Calibri" pitchFamily="34" charset="0"/>
                        </a:rPr>
                        <a:t>Persian</a:t>
                      </a:r>
                      <a:endParaRPr kumimoji="0" lang="en-US" sz="1400" b="0" i="0" u="none" strike="noStrike" cap="none" normalizeH="0" baseline="0" dirty="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3399"/>
                          </a:solidFill>
                          <a:effectLst/>
                          <a:latin typeface="Calibri" pitchFamily="34" charset="0"/>
                          <a:cs typeface="Calibri" pitchFamily="34" charset="0"/>
                        </a:rPr>
                        <a:t>             257 </a:t>
                      </a: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333399"/>
                          </a:solidFill>
                          <a:effectLst/>
                          <a:latin typeface="Calibri" pitchFamily="34" charset="0"/>
                          <a:cs typeface="Calibri" pitchFamily="34" charset="0"/>
                        </a:rPr>
                        <a:t>0.001%</a:t>
                      </a:r>
                      <a:endParaRPr kumimoji="0" lang="en-US" sz="1400" b="0" i="0" u="none" strike="noStrike" cap="none" normalizeH="0" baseline="0" dirty="0" smtClean="0">
                        <a:ln>
                          <a:noFill/>
                        </a:ln>
                        <a:solidFill>
                          <a:schemeClr val="tx1"/>
                        </a:solidFill>
                        <a:effectLst/>
                        <a:latin typeface="Arial"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2142" name="Text Box 987"/>
          <p:cNvSpPr txBox="1">
            <a:spLocks noChangeArrowheads="1"/>
          </p:cNvSpPr>
          <p:nvPr/>
        </p:nvSpPr>
        <p:spPr bwMode="auto">
          <a:xfrm>
            <a:off x="341313" y="5453063"/>
            <a:ext cx="8493125" cy="1404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defTabSz="914400" eaLnBrk="1" hangingPunct="1"/>
            <a:r>
              <a:rPr lang="en-US" b="1" i="1" dirty="0">
                <a:solidFill>
                  <a:srgbClr val="000000"/>
                </a:solidFill>
                <a:latin typeface="Arial" charset="0"/>
              </a:rPr>
              <a:t>Note:</a:t>
            </a:r>
            <a:r>
              <a:rPr lang="en-US" i="1" dirty="0">
                <a:solidFill>
                  <a:srgbClr val="000000"/>
                </a:solidFill>
                <a:latin typeface="Arial" charset="0"/>
              </a:rPr>
              <a:t> </a:t>
            </a:r>
            <a:r>
              <a:rPr lang="en-US" sz="1600" i="1" dirty="0">
                <a:solidFill>
                  <a:srgbClr val="000000"/>
                </a:solidFill>
                <a:latin typeface="Arial" charset="0"/>
              </a:rPr>
              <a:t>Carriers do not report language data if they do not have it. </a:t>
            </a:r>
            <a:r>
              <a:rPr lang="en-US" sz="1600" b="1" i="1" dirty="0">
                <a:solidFill>
                  <a:srgbClr val="000000"/>
                </a:solidFill>
                <a:latin typeface="Arial" charset="0"/>
              </a:rPr>
              <a:t>For 45,625,414 eligibility records submitted in August 2012, 84% of records had language data</a:t>
            </a:r>
            <a:r>
              <a:rPr lang="en-US" sz="1600" b="1" dirty="0">
                <a:solidFill>
                  <a:srgbClr val="000000"/>
                </a:solidFill>
                <a:latin typeface="Arial" charset="0"/>
              </a:rPr>
              <a:t>.</a:t>
            </a:r>
            <a:r>
              <a:rPr lang="en-US" sz="1600" dirty="0">
                <a:solidFill>
                  <a:srgbClr val="000000"/>
                </a:solidFill>
                <a:latin typeface="Arial" charset="0"/>
              </a:rPr>
              <a:t> </a:t>
            </a:r>
            <a:r>
              <a:rPr lang="en-US" sz="1600" i="1" dirty="0">
                <a:solidFill>
                  <a:srgbClr val="000000"/>
                </a:solidFill>
                <a:latin typeface="Arial" charset="0"/>
              </a:rPr>
              <a:t>Filing Specifications inform carriers that MA APCD is expecting a 3% base percentage in reporting volume of data in regards to condition requirements. Category B Reporting margin</a:t>
            </a:r>
            <a:r>
              <a:rPr lang="en-US" i="1" dirty="0">
                <a:solidFill>
                  <a:srgbClr val="000000"/>
                </a:solidFill>
                <a:latin typeface="Arial" charset="0"/>
              </a:rPr>
              <a:t>.</a:t>
            </a:r>
          </a:p>
          <a:p>
            <a:pPr defTabSz="914400" eaLnBrk="1" hangingPunct="1"/>
            <a:endParaRPr lang="en-US" i="1" dirty="0">
              <a:solidFill>
                <a:srgbClr val="000000"/>
              </a:solidFill>
              <a:latin typeface="Arial" charset="0"/>
            </a:endParaRPr>
          </a:p>
        </p:txBody>
      </p:sp>
      <p:sp>
        <p:nvSpPr>
          <p:cNvPr id="42143" name="Rectangle 988"/>
          <p:cNvSpPr>
            <a:spLocks noGrp="1" noChangeArrowheads="1"/>
          </p:cNvSpPr>
          <p:nvPr>
            <p:ph type="ctrTitle"/>
          </p:nvPr>
        </p:nvSpPr>
        <p:spPr>
          <a:xfrm>
            <a:off x="69850" y="222250"/>
            <a:ext cx="9074150" cy="539750"/>
          </a:xfrm>
        </p:spPr>
        <p:txBody>
          <a:bodyPr/>
          <a:lstStyle/>
          <a:p>
            <a:pPr eaLnBrk="1" hangingPunct="1"/>
            <a:r>
              <a:rPr lang="en-US" sz="2800" b="1" dirty="0" smtClean="0"/>
              <a:t>ME033 – Member Language Preference</a:t>
            </a:r>
          </a:p>
        </p:txBody>
      </p:sp>
      <p:sp>
        <p:nvSpPr>
          <p:cNvPr id="42144" name="Text Box 989"/>
          <p:cNvSpPr txBox="1">
            <a:spLocks noChangeArrowheads="1"/>
          </p:cNvSpPr>
          <p:nvPr/>
        </p:nvSpPr>
        <p:spPr bwMode="auto">
          <a:xfrm>
            <a:off x="604838" y="762000"/>
            <a:ext cx="7453312" cy="167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defTabSz="914400" eaLnBrk="1" hangingPunct="1"/>
            <a:r>
              <a:rPr lang="en-US" sz="1600" b="1" u="sng" dirty="0">
                <a:solidFill>
                  <a:srgbClr val="333399"/>
                </a:solidFill>
                <a:latin typeface="Arial" charset="0"/>
              </a:rPr>
              <a:t>Definition</a:t>
            </a:r>
            <a:r>
              <a:rPr lang="en-US" sz="1600" b="1" dirty="0">
                <a:solidFill>
                  <a:srgbClr val="333399"/>
                </a:solidFill>
                <a:latin typeface="Arial" charset="0"/>
              </a:rPr>
              <a:t>:</a:t>
            </a:r>
            <a:r>
              <a:rPr lang="en-US" sz="1600" dirty="0">
                <a:solidFill>
                  <a:srgbClr val="333399"/>
                </a:solidFill>
                <a:latin typeface="Arial" charset="0"/>
              </a:rPr>
              <a:t> Member's self-disclosed verbal language preference. Carriers report</a:t>
            </a:r>
          </a:p>
          <a:p>
            <a:pPr defTabSz="914400" eaLnBrk="1" hangingPunct="1"/>
            <a:r>
              <a:rPr lang="en-US" sz="1600" dirty="0">
                <a:solidFill>
                  <a:srgbClr val="333399"/>
                </a:solidFill>
                <a:latin typeface="Arial" charset="0"/>
              </a:rPr>
              <a:t>the spoken language preference of the member. Unknown/ Not Specified</a:t>
            </a:r>
          </a:p>
          <a:p>
            <a:pPr defTabSz="914400" eaLnBrk="1" hangingPunct="1"/>
            <a:r>
              <a:rPr lang="en-US" sz="1600" dirty="0">
                <a:solidFill>
                  <a:srgbClr val="333399"/>
                </a:solidFill>
                <a:latin typeface="Arial" charset="0"/>
              </a:rPr>
              <a:t> are only be used when patient/client answers unknown or refuses to answer</a:t>
            </a:r>
            <a:r>
              <a:rPr lang="en-US" dirty="0">
                <a:solidFill>
                  <a:srgbClr val="333399"/>
                </a:solidFill>
                <a:latin typeface="Arial" charset="0"/>
              </a:rPr>
              <a:t>.</a:t>
            </a:r>
            <a:r>
              <a:rPr lang="en-US" dirty="0">
                <a:solidFill>
                  <a:srgbClr val="000000"/>
                </a:solidFill>
                <a:latin typeface="Arial" charset="0"/>
              </a:rPr>
              <a:t> 	</a:t>
            </a:r>
          </a:p>
          <a:p>
            <a:pPr algn="ctr" defTabSz="914400" eaLnBrk="1" hangingPunct="1"/>
            <a:r>
              <a:rPr lang="en-US" dirty="0">
                <a:solidFill>
                  <a:srgbClr val="000000"/>
                </a:solidFill>
                <a:latin typeface="Arial" charset="0"/>
              </a:rPr>
              <a:t>	</a:t>
            </a:r>
          </a:p>
          <a:p>
            <a:pPr algn="ctr" defTabSz="914400" eaLnBrk="1" hangingPunct="1"/>
            <a:endParaRPr lang="en-US" dirty="0">
              <a:solidFill>
                <a:srgbClr val="000000"/>
              </a:solidFill>
              <a:latin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71488" y="201613"/>
            <a:ext cx="8229600" cy="368300"/>
          </a:xfrm>
        </p:spPr>
        <p:txBody>
          <a:bodyPr/>
          <a:lstStyle/>
          <a:p>
            <a:pPr eaLnBrk="1" hangingPunct="1"/>
            <a:r>
              <a:rPr lang="en-US" sz="2800" b="1" dirty="0" smtClean="0"/>
              <a:t>ME034 – Member Language Preference: Other</a:t>
            </a:r>
          </a:p>
        </p:txBody>
      </p:sp>
      <p:sp>
        <p:nvSpPr>
          <p:cNvPr id="43011" name="Text Box 4"/>
          <p:cNvSpPr txBox="1">
            <a:spLocks noChangeArrowheads="1"/>
          </p:cNvSpPr>
          <p:nvPr/>
        </p:nvSpPr>
        <p:spPr bwMode="auto">
          <a:xfrm>
            <a:off x="398463" y="628650"/>
            <a:ext cx="701675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defTabSz="914400" eaLnBrk="1" hangingPunct="1"/>
            <a:r>
              <a:rPr lang="en-US" sz="1600" b="1" u="sng" dirty="0">
                <a:solidFill>
                  <a:srgbClr val="333399"/>
                </a:solidFill>
                <a:latin typeface="Arial" charset="0"/>
              </a:rPr>
              <a:t>Definition</a:t>
            </a:r>
            <a:r>
              <a:rPr lang="en-US" sz="1600" b="1" dirty="0">
                <a:solidFill>
                  <a:srgbClr val="333399"/>
                </a:solidFill>
                <a:latin typeface="Arial" charset="0"/>
              </a:rPr>
              <a:t>:</a:t>
            </a:r>
            <a:r>
              <a:rPr lang="en-US" sz="1600" dirty="0">
                <a:solidFill>
                  <a:srgbClr val="333399"/>
                </a:solidFill>
                <a:latin typeface="Arial" charset="0"/>
              </a:rPr>
              <a:t> Member's Other Language Preference. Carriers report the other language the member / subscriber has identified. Do not report any value If no other language identified. If Chinese if reported as the Member’s Preferred Language, the Other Language Preference Field is used to describe the variety of Chinese. </a:t>
            </a:r>
            <a:endParaRPr lang="en-US" dirty="0">
              <a:solidFill>
                <a:srgbClr val="000000"/>
              </a:solidFill>
              <a:latin typeface="Arial" charset="0"/>
            </a:endParaRPr>
          </a:p>
        </p:txBody>
      </p:sp>
      <p:pic>
        <p:nvPicPr>
          <p:cNvPr id="43012" name="Picture 5" descr="supporting-foreign-language-instruction-at-h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5388" y="620713"/>
            <a:ext cx="1366837"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7" descr="ANd9GcTwp2V-pRaAGZNUDVC7fB79tXS_fuLpoV_KObeKgxn9xg5aMMr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0700" y="3910013"/>
            <a:ext cx="231775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Rectangle 9"/>
          <p:cNvSpPr>
            <a:spLocks noChangeArrowheads="1"/>
          </p:cNvSpPr>
          <p:nvPr/>
        </p:nvSpPr>
        <p:spPr bwMode="auto">
          <a:xfrm>
            <a:off x="4664075" y="5245100"/>
            <a:ext cx="4479925" cy="161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1" hangingPunct="1"/>
            <a:r>
              <a:rPr lang="en-US" sz="1400" b="1" i="1" dirty="0">
                <a:solidFill>
                  <a:srgbClr val="333399"/>
                </a:solidFill>
                <a:latin typeface="Arial" charset="0"/>
              </a:rPr>
              <a:t>Note:</a:t>
            </a:r>
            <a:r>
              <a:rPr lang="en-US" sz="1400" i="1" dirty="0">
                <a:solidFill>
                  <a:srgbClr val="333399"/>
                </a:solidFill>
                <a:latin typeface="Arial" charset="0"/>
              </a:rPr>
              <a:t> Unlike Member Language Preference, Other Language Preference is a </a:t>
            </a:r>
            <a:r>
              <a:rPr lang="en-US" sz="1400" b="1" i="1" dirty="0">
                <a:solidFill>
                  <a:srgbClr val="333399"/>
                </a:solidFill>
                <a:latin typeface="Arial" charset="0"/>
              </a:rPr>
              <a:t>free text field</a:t>
            </a:r>
            <a:r>
              <a:rPr lang="en-US" sz="1400" i="1" dirty="0">
                <a:solidFill>
                  <a:srgbClr val="333399"/>
                </a:solidFill>
                <a:latin typeface="Arial" charset="0"/>
              </a:rPr>
              <a:t>. Worldwide over 6,000 different languages are spoken. MA APCD contains over 300 different languages and it is estimated that the number will be reduced to under 200 after the field is cleaned for spelling and typographical errors</a:t>
            </a:r>
            <a:r>
              <a:rPr lang="en-US" sz="1600" i="1" dirty="0">
                <a:solidFill>
                  <a:srgbClr val="333399"/>
                </a:solidFill>
                <a:latin typeface="Arial" charset="0"/>
              </a:rPr>
              <a:t>.</a:t>
            </a:r>
          </a:p>
        </p:txBody>
      </p:sp>
      <p:graphicFrame>
        <p:nvGraphicFramePr>
          <p:cNvPr id="3353" name="Group 281"/>
          <p:cNvGraphicFramePr>
            <a:graphicFrameLocks noGrp="1"/>
          </p:cNvGraphicFramePr>
          <p:nvPr>
            <p:ph sz="half" idx="1"/>
          </p:nvPr>
        </p:nvGraphicFramePr>
        <p:xfrm>
          <a:off x="425450" y="2033588"/>
          <a:ext cx="4038600" cy="4699002"/>
        </p:xfrm>
        <a:graphic>
          <a:graphicData uri="http://schemas.openxmlformats.org/drawingml/2006/table">
            <a:tbl>
              <a:tblPr/>
              <a:tblGrid>
                <a:gridCol w="2065338"/>
                <a:gridCol w="1973262"/>
              </a:tblGrid>
              <a:tr h="377876">
                <a:tc gridSpan="2">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80"/>
                          </a:solidFill>
                          <a:effectLst/>
                          <a:latin typeface="Calibri" pitchFamily="34" charset="0"/>
                          <a:cs typeface="Calibri" pitchFamily="34" charset="0"/>
                        </a:rPr>
                        <a:t>TOP TEN OTHER LANGUAGES</a:t>
                      </a:r>
                      <a:endParaRPr kumimoji="0" lang="en-US" sz="18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a:noFill/>
                    </a:lnTlToBr>
                    <a:lnBlToTr>
                      <a:noFill/>
                    </a:lnBlToTr>
                    <a:noFill/>
                  </a:tcPr>
                </a:tc>
                <a:tc hMerge="1">
                  <a:txBody>
                    <a:bodyPr/>
                    <a:lstStyle/>
                    <a:p>
                      <a:endParaRPr lang="en-US"/>
                    </a:p>
                  </a:txBody>
                  <a:tcPr/>
                </a:tc>
              </a:tr>
              <a:tr h="548714">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80"/>
                          </a:solidFill>
                          <a:effectLst/>
                          <a:latin typeface="Calibri" pitchFamily="34" charset="0"/>
                          <a:cs typeface="Calibri" pitchFamily="34" charset="0"/>
                        </a:rPr>
                        <a:t>Frequency Ranking</a:t>
                      </a:r>
                      <a:endParaRPr kumimoji="0" lang="en-US" sz="18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80"/>
                          </a:solidFill>
                          <a:effectLst/>
                          <a:latin typeface="Calibri" pitchFamily="34" charset="0"/>
                          <a:cs typeface="Calibri" pitchFamily="34" charset="0"/>
                        </a:rPr>
                        <a:t>Language </a:t>
                      </a:r>
                    </a:p>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80"/>
                          </a:solidFill>
                          <a:effectLst/>
                          <a:latin typeface="Calibri" pitchFamily="34" charset="0"/>
                          <a:cs typeface="Calibri" pitchFamily="34" charset="0"/>
                        </a:rPr>
                        <a:t>Preference</a:t>
                      </a:r>
                      <a:endParaRPr kumimoji="0" lang="en-US" sz="18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a:noFill/>
                    </a:lnTlToBr>
                    <a:lnBlToTr>
                      <a:noFill/>
                    </a:lnBlToTr>
                    <a:noFill/>
                  </a:tcPr>
                </a:tc>
              </a:tr>
              <a:tr h="377876">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333399"/>
                          </a:solidFill>
                          <a:effectLst/>
                          <a:latin typeface="Calibri" pitchFamily="34" charset="0"/>
                          <a:cs typeface="Calibri" pitchFamily="34" charset="0"/>
                        </a:rPr>
                        <a:t>1</a:t>
                      </a:r>
                      <a:endParaRPr kumimoji="0" lang="en-US" sz="18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a:noFill/>
                    </a:lnTlToBr>
                    <a:lnBlToTr>
                      <a:noFill/>
                    </a:lnBlToTr>
                    <a:solidFill>
                      <a:srgbClr val="CCCCFF"/>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333399"/>
                          </a:solidFill>
                          <a:effectLst/>
                          <a:latin typeface="Calibri" pitchFamily="34" charset="0"/>
                          <a:cs typeface="Calibri" pitchFamily="34" charset="0"/>
                        </a:rPr>
                        <a:t>Armenian</a:t>
                      </a:r>
                      <a:endParaRPr kumimoji="0" lang="en-US" sz="18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a:noFill/>
                    </a:lnTlToBr>
                    <a:lnBlToTr>
                      <a:noFill/>
                    </a:lnBlToTr>
                    <a:solidFill>
                      <a:srgbClr val="CCCCFF"/>
                    </a:solidFill>
                  </a:tcPr>
                </a:tc>
              </a:tr>
              <a:tr h="376289">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333399"/>
                          </a:solidFill>
                          <a:effectLst/>
                          <a:latin typeface="Calibri" pitchFamily="34" charset="0"/>
                          <a:cs typeface="Calibri" pitchFamily="34" charset="0"/>
                        </a:rPr>
                        <a:t>2</a:t>
                      </a:r>
                      <a:endParaRPr kumimoji="0" lang="en-US" sz="18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333399"/>
                          </a:solidFill>
                          <a:effectLst/>
                          <a:latin typeface="Calibri" pitchFamily="34" charset="0"/>
                          <a:cs typeface="Calibri" pitchFamily="34" charset="0"/>
                        </a:rPr>
                        <a:t>Thai</a:t>
                      </a:r>
                      <a:endParaRPr kumimoji="0" lang="en-US" sz="18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a:noFill/>
                    </a:lnTlToBr>
                    <a:lnBlToTr>
                      <a:noFill/>
                    </a:lnBlToTr>
                    <a:noFill/>
                  </a:tcPr>
                </a:tc>
              </a:tr>
              <a:tr h="377876">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333399"/>
                          </a:solidFill>
                          <a:effectLst/>
                          <a:latin typeface="Calibri" pitchFamily="34" charset="0"/>
                          <a:cs typeface="Calibri" pitchFamily="34" charset="0"/>
                        </a:rPr>
                        <a:t>3</a:t>
                      </a:r>
                      <a:endParaRPr kumimoji="0" lang="en-US" sz="18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a:noFill/>
                    </a:lnTlToBr>
                    <a:lnBlToTr>
                      <a:noFill/>
                    </a:lnBlToTr>
                    <a:solidFill>
                      <a:srgbClr val="CCCCFF"/>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333399"/>
                          </a:solidFill>
                          <a:effectLst/>
                          <a:latin typeface="Calibri" pitchFamily="34" charset="0"/>
                          <a:cs typeface="Calibri" pitchFamily="34" charset="0"/>
                        </a:rPr>
                        <a:t>Cambodian (Khmer)</a:t>
                      </a:r>
                      <a:endParaRPr kumimoji="0" lang="en-US" sz="18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a:noFill/>
                    </a:lnTlToBr>
                    <a:lnBlToTr>
                      <a:noFill/>
                    </a:lnBlToTr>
                    <a:solidFill>
                      <a:srgbClr val="CCCCFF"/>
                    </a:solidFill>
                  </a:tcPr>
                </a:tc>
              </a:tr>
              <a:tr h="377876">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333399"/>
                          </a:solidFill>
                          <a:effectLst/>
                          <a:latin typeface="Calibri" pitchFamily="34" charset="0"/>
                          <a:cs typeface="Calibri" pitchFamily="34" charset="0"/>
                        </a:rPr>
                        <a:t>4</a:t>
                      </a:r>
                      <a:endParaRPr kumimoji="0" lang="en-US" sz="18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333399"/>
                          </a:solidFill>
                          <a:effectLst/>
                          <a:latin typeface="Calibri" pitchFamily="34" charset="0"/>
                          <a:cs typeface="Calibri" pitchFamily="34" charset="0"/>
                        </a:rPr>
                        <a:t>Burmese</a:t>
                      </a:r>
                      <a:endParaRPr kumimoji="0" lang="en-US" sz="18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a:noFill/>
                    </a:lnTlToBr>
                    <a:lnBlToTr>
                      <a:noFill/>
                    </a:lnBlToTr>
                    <a:noFill/>
                  </a:tcPr>
                </a:tc>
              </a:tr>
              <a:tr h="376289">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333399"/>
                          </a:solidFill>
                          <a:effectLst/>
                          <a:latin typeface="Calibri" pitchFamily="34" charset="0"/>
                          <a:cs typeface="Calibri" pitchFamily="34" charset="0"/>
                        </a:rPr>
                        <a:t>5</a:t>
                      </a:r>
                      <a:endParaRPr kumimoji="0" lang="en-US" sz="18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a:noFill/>
                    </a:lnTlToBr>
                    <a:lnBlToTr>
                      <a:noFill/>
                    </a:lnBlToTr>
                    <a:solidFill>
                      <a:srgbClr val="CCCCFF"/>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333399"/>
                          </a:solidFill>
                          <a:effectLst/>
                          <a:latin typeface="Calibri" pitchFamily="34" charset="0"/>
                          <a:cs typeface="Calibri" pitchFamily="34" charset="0"/>
                        </a:rPr>
                        <a:t>Lithuanian</a:t>
                      </a:r>
                      <a:endParaRPr kumimoji="0" lang="en-US" sz="18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a:noFill/>
                    </a:lnTlToBr>
                    <a:lnBlToTr>
                      <a:noFill/>
                    </a:lnBlToTr>
                    <a:solidFill>
                      <a:srgbClr val="CCCCFF"/>
                    </a:solidFill>
                  </a:tcPr>
                </a:tc>
              </a:tr>
              <a:tr h="377876">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333399"/>
                          </a:solidFill>
                          <a:effectLst/>
                          <a:latin typeface="Calibri" pitchFamily="34" charset="0"/>
                          <a:cs typeface="Calibri" pitchFamily="34" charset="0"/>
                        </a:rPr>
                        <a:t>6</a:t>
                      </a:r>
                      <a:endParaRPr kumimoji="0" lang="en-US" sz="18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333399"/>
                          </a:solidFill>
                          <a:effectLst/>
                          <a:latin typeface="Calibri" pitchFamily="34" charset="0"/>
                          <a:cs typeface="Calibri" pitchFamily="34" charset="0"/>
                        </a:rPr>
                        <a:t>Gujarati</a:t>
                      </a:r>
                      <a:endParaRPr kumimoji="0" lang="en-US" sz="18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a:noFill/>
                    </a:lnTlToBr>
                    <a:lnBlToTr>
                      <a:noFill/>
                    </a:lnBlToTr>
                    <a:noFill/>
                  </a:tcPr>
                </a:tc>
              </a:tr>
              <a:tr h="376289">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333399"/>
                          </a:solidFill>
                          <a:effectLst/>
                          <a:latin typeface="Calibri" pitchFamily="34" charset="0"/>
                          <a:cs typeface="Calibri" pitchFamily="34" charset="0"/>
                        </a:rPr>
                        <a:t>7</a:t>
                      </a:r>
                      <a:endParaRPr kumimoji="0" lang="en-US" sz="18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a:noFill/>
                    </a:lnTlToBr>
                    <a:lnBlToTr>
                      <a:noFill/>
                    </a:lnBlToTr>
                    <a:solidFill>
                      <a:srgbClr val="CCCCFF"/>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333399"/>
                          </a:solidFill>
                          <a:effectLst/>
                          <a:latin typeface="Calibri" pitchFamily="34" charset="0"/>
                          <a:cs typeface="Calibri" pitchFamily="34" charset="0"/>
                        </a:rPr>
                        <a:t>Turkish</a:t>
                      </a:r>
                      <a:endParaRPr kumimoji="0" lang="en-US" sz="18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a:noFill/>
                    </a:lnTlToBr>
                    <a:lnBlToTr>
                      <a:noFill/>
                    </a:lnBlToTr>
                    <a:solidFill>
                      <a:srgbClr val="CCCCFF"/>
                    </a:solidFill>
                  </a:tcPr>
                </a:tc>
              </a:tr>
              <a:tr h="377876">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333399"/>
                          </a:solidFill>
                          <a:effectLst/>
                          <a:latin typeface="Calibri" pitchFamily="34" charset="0"/>
                          <a:cs typeface="Calibri" pitchFamily="34" charset="0"/>
                        </a:rPr>
                        <a:t>8</a:t>
                      </a:r>
                      <a:endParaRPr kumimoji="0" lang="en-US" sz="18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333399"/>
                          </a:solidFill>
                          <a:effectLst/>
                          <a:latin typeface="Calibri" pitchFamily="34" charset="0"/>
                          <a:cs typeface="Calibri" pitchFamily="34" charset="0"/>
                        </a:rPr>
                        <a:t>Bengali</a:t>
                      </a:r>
                      <a:endParaRPr kumimoji="0" lang="en-US" sz="18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a:noFill/>
                    </a:lnTlToBr>
                    <a:lnBlToTr>
                      <a:noFill/>
                    </a:lnBlToTr>
                    <a:noFill/>
                  </a:tcPr>
                </a:tc>
              </a:tr>
              <a:tr h="376289">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333399"/>
                          </a:solidFill>
                          <a:effectLst/>
                          <a:latin typeface="Calibri" pitchFamily="34" charset="0"/>
                          <a:cs typeface="Calibri" pitchFamily="34" charset="0"/>
                        </a:rPr>
                        <a:t>9</a:t>
                      </a:r>
                      <a:endParaRPr kumimoji="0" lang="en-US" sz="18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a:noFill/>
                    </a:lnTlToBr>
                    <a:lnBlToTr>
                      <a:noFill/>
                    </a:lnBlToTr>
                    <a:solidFill>
                      <a:srgbClr val="CCCCFF"/>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333399"/>
                          </a:solidFill>
                          <a:effectLst/>
                          <a:latin typeface="Calibri" pitchFamily="34" charset="0"/>
                          <a:cs typeface="Calibri" pitchFamily="34" charset="0"/>
                        </a:rPr>
                        <a:t>Romanian</a:t>
                      </a:r>
                      <a:endParaRPr kumimoji="0" lang="en-US" sz="18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a:noFill/>
                    </a:lnTlToBr>
                    <a:lnBlToTr>
                      <a:noFill/>
                    </a:lnBlToTr>
                    <a:solidFill>
                      <a:srgbClr val="CCCCFF"/>
                    </a:solidFill>
                  </a:tcPr>
                </a:tc>
              </a:tr>
              <a:tr h="377876">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333399"/>
                          </a:solidFill>
                          <a:effectLst/>
                          <a:latin typeface="Calibri" pitchFamily="34" charset="0"/>
                          <a:cs typeface="Calibri" pitchFamily="34" charset="0"/>
                        </a:rPr>
                        <a:t>10</a:t>
                      </a:r>
                      <a:endParaRPr kumimoji="0" lang="en-US" sz="18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333399"/>
                          </a:solidFill>
                          <a:effectLst/>
                          <a:latin typeface="Calibri" pitchFamily="34" charset="0"/>
                          <a:cs typeface="Calibri" pitchFamily="34" charset="0"/>
                        </a:rPr>
                        <a:t>Indonesian</a:t>
                      </a:r>
                      <a:endParaRPr kumimoji="0" lang="en-US" sz="1800" b="0" i="0" u="none" strike="noStrike" cap="none" normalizeH="0" baseline="0" dirty="0" smtClean="0">
                        <a:ln>
                          <a:noFill/>
                        </a:ln>
                        <a:solidFill>
                          <a:schemeClr val="tx1"/>
                        </a:solidFill>
                        <a:effectLst/>
                        <a:latin typeface="Arial" charset="0"/>
                        <a:cs typeface="Arial" charset="0"/>
                      </a:endParaRPr>
                    </a:p>
                  </a:txBody>
                  <a:tcPr marL="0" marR="0" marT="0" marB="0" anchor="b" horzOverflow="overflow">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a:noFill/>
                    </a:lnTlToBr>
                    <a:lnBlToTr>
                      <a:noFill/>
                    </a:lnBlToTr>
                    <a:noFill/>
                  </a:tcPr>
                </a:tc>
              </a:tr>
            </a:tbl>
          </a:graphicData>
        </a:graphic>
      </p:graphicFrame>
      <p:graphicFrame>
        <p:nvGraphicFramePr>
          <p:cNvPr id="3463" name="Group 391"/>
          <p:cNvGraphicFramePr>
            <a:graphicFrameLocks noGrp="1"/>
          </p:cNvGraphicFramePr>
          <p:nvPr>
            <p:ph sz="half" idx="2"/>
          </p:nvPr>
        </p:nvGraphicFramePr>
        <p:xfrm>
          <a:off x="4649788" y="2049463"/>
          <a:ext cx="4206875" cy="1736768"/>
        </p:xfrm>
        <a:graphic>
          <a:graphicData uri="http://schemas.openxmlformats.org/drawingml/2006/table">
            <a:tbl>
              <a:tblPr/>
              <a:tblGrid>
                <a:gridCol w="2060575"/>
                <a:gridCol w="2146300"/>
              </a:tblGrid>
              <a:tr h="365604">
                <a:tc gridSpan="2">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80"/>
                          </a:solidFill>
                          <a:effectLst/>
                          <a:latin typeface="Calibri" pitchFamily="34" charset="0"/>
                          <a:cs typeface="Calibri" pitchFamily="34" charset="0"/>
                        </a:rPr>
                        <a:t>TOP TWO CHINESE LANGUAGES</a:t>
                      </a:r>
                      <a:endParaRPr kumimoji="0" lang="en-US" sz="1800" b="0" i="0" u="none" strike="noStrike" cap="none" normalizeH="0" baseline="0" dirty="0" smtClean="0">
                        <a:ln>
                          <a:noFill/>
                        </a:ln>
                        <a:solidFill>
                          <a:schemeClr val="tx1"/>
                        </a:solidFill>
                        <a:effectLst/>
                        <a:latin typeface="Arial" charset="0"/>
                        <a:cs typeface="Arial" charset="0"/>
                      </a:endParaRPr>
                    </a:p>
                  </a:txBody>
                  <a:tcPr marT="45646" marB="45646" anchor="b" horzOverflow="overflow">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a:noFill/>
                    </a:lnTlToBr>
                    <a:lnBlToTr>
                      <a:noFill/>
                    </a:lnBlToTr>
                    <a:noFill/>
                  </a:tcPr>
                </a:tc>
                <a:tc hMerge="1">
                  <a:txBody>
                    <a:bodyPr/>
                    <a:lstStyle/>
                    <a:p>
                      <a:endParaRPr lang="en-US"/>
                    </a:p>
                  </a:txBody>
                  <a:tcPr/>
                </a:tc>
              </a:tr>
              <a:tr h="639914">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80"/>
                          </a:solidFill>
                          <a:effectLst/>
                          <a:latin typeface="Calibri" pitchFamily="34" charset="0"/>
                          <a:cs typeface="Calibri" pitchFamily="34" charset="0"/>
                        </a:rPr>
                        <a:t>Frequency Ranking</a:t>
                      </a:r>
                      <a:endParaRPr kumimoji="0" lang="en-US" sz="1800" b="0" i="0" u="none" strike="noStrike" cap="none" normalizeH="0" baseline="0" dirty="0" smtClean="0">
                        <a:ln>
                          <a:noFill/>
                        </a:ln>
                        <a:solidFill>
                          <a:schemeClr val="tx1"/>
                        </a:solidFill>
                        <a:effectLst/>
                        <a:latin typeface="Arial" charset="0"/>
                        <a:cs typeface="Arial" charset="0"/>
                      </a:endParaRPr>
                    </a:p>
                  </a:txBody>
                  <a:tcPr marT="45646" marB="45646" anchor="b" horzOverflow="overflow">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80"/>
                          </a:solidFill>
                          <a:effectLst/>
                          <a:latin typeface="Calibri" pitchFamily="34" charset="0"/>
                          <a:cs typeface="Calibri" pitchFamily="34" charset="0"/>
                        </a:rPr>
                        <a:t>Language</a:t>
                      </a:r>
                    </a:p>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80"/>
                          </a:solidFill>
                          <a:effectLst/>
                          <a:latin typeface="Calibri" pitchFamily="34" charset="0"/>
                          <a:cs typeface="Calibri" pitchFamily="34" charset="0"/>
                        </a:rPr>
                        <a:t> Preference</a:t>
                      </a:r>
                      <a:endParaRPr kumimoji="0" lang="en-US" sz="1800" b="0" i="0" u="none" strike="noStrike" cap="none" normalizeH="0" baseline="0" smtClean="0">
                        <a:ln>
                          <a:noFill/>
                        </a:ln>
                        <a:solidFill>
                          <a:schemeClr val="tx1"/>
                        </a:solidFill>
                        <a:effectLst/>
                        <a:latin typeface="Arial" charset="0"/>
                        <a:cs typeface="Arial" charset="0"/>
                      </a:endParaRPr>
                    </a:p>
                  </a:txBody>
                  <a:tcPr marT="45646" marB="45646" anchor="b" horzOverflow="overflow">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a:noFill/>
                    </a:lnTlToBr>
                    <a:lnBlToTr>
                      <a:noFill/>
                    </a:lnBlToTr>
                    <a:noFill/>
                  </a:tcPr>
                </a:tc>
              </a:tr>
              <a:tr h="365604">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333399"/>
                          </a:solidFill>
                          <a:effectLst/>
                          <a:latin typeface="Calibri" pitchFamily="34" charset="0"/>
                          <a:cs typeface="Calibri" pitchFamily="34" charset="0"/>
                        </a:rPr>
                        <a:t>1</a:t>
                      </a:r>
                      <a:endParaRPr kumimoji="0" lang="en-US" sz="1800" b="0" i="0" u="none" strike="noStrike" cap="none" normalizeH="0" baseline="0" smtClean="0">
                        <a:ln>
                          <a:noFill/>
                        </a:ln>
                        <a:solidFill>
                          <a:schemeClr val="tx1"/>
                        </a:solidFill>
                        <a:effectLst/>
                        <a:latin typeface="Arial" charset="0"/>
                        <a:cs typeface="Arial" charset="0"/>
                      </a:endParaRPr>
                    </a:p>
                  </a:txBody>
                  <a:tcPr marT="45646" marB="45646" anchor="b" horzOverflow="overflow">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a:noFill/>
                    </a:lnTlToBr>
                    <a:lnBlToTr>
                      <a:noFill/>
                    </a:lnBlToTr>
                    <a:solidFill>
                      <a:srgbClr val="CCCCFF"/>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333399"/>
                          </a:solidFill>
                          <a:effectLst/>
                          <a:latin typeface="Calibri" pitchFamily="34" charset="0"/>
                          <a:cs typeface="Calibri" pitchFamily="34" charset="0"/>
                        </a:rPr>
                        <a:t>Mandarin</a:t>
                      </a:r>
                      <a:endParaRPr kumimoji="0" lang="en-US" sz="1800" b="0" i="0" u="none" strike="noStrike" cap="none" normalizeH="0" baseline="0" smtClean="0">
                        <a:ln>
                          <a:noFill/>
                        </a:ln>
                        <a:solidFill>
                          <a:schemeClr val="tx1"/>
                        </a:solidFill>
                        <a:effectLst/>
                        <a:latin typeface="Arial" charset="0"/>
                        <a:cs typeface="Arial" charset="0"/>
                      </a:endParaRPr>
                    </a:p>
                  </a:txBody>
                  <a:tcPr marT="45646" marB="45646" anchor="b" horzOverflow="overflow">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a:noFill/>
                    </a:lnTlToBr>
                    <a:lnBlToTr>
                      <a:noFill/>
                    </a:lnBlToTr>
                    <a:solidFill>
                      <a:srgbClr val="CCCCFF"/>
                    </a:solidFill>
                  </a:tcPr>
                </a:tc>
              </a:tr>
              <a:tr h="365604">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333399"/>
                          </a:solidFill>
                          <a:effectLst/>
                          <a:latin typeface="Calibri" pitchFamily="34" charset="0"/>
                          <a:cs typeface="Calibri" pitchFamily="34" charset="0"/>
                        </a:rPr>
                        <a:t>2</a:t>
                      </a:r>
                      <a:endParaRPr kumimoji="0" lang="en-US" sz="1800" b="0" i="0" u="none" strike="noStrike" cap="none" normalizeH="0" baseline="0" smtClean="0">
                        <a:ln>
                          <a:noFill/>
                        </a:ln>
                        <a:solidFill>
                          <a:schemeClr val="tx1"/>
                        </a:solidFill>
                        <a:effectLst/>
                        <a:latin typeface="Arial" charset="0"/>
                        <a:cs typeface="Arial" charset="0"/>
                      </a:endParaRPr>
                    </a:p>
                  </a:txBody>
                  <a:tcPr marT="45646" marB="45646" anchor="b" horzOverflow="overflow">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333399"/>
                          </a:solidFill>
                          <a:effectLst/>
                          <a:latin typeface="Calibri" pitchFamily="34" charset="0"/>
                          <a:cs typeface="Calibri" pitchFamily="34" charset="0"/>
                        </a:rPr>
                        <a:t>Cantonese</a:t>
                      </a:r>
                      <a:endParaRPr kumimoji="0" lang="en-US" sz="1800" b="0" i="0" u="none" strike="noStrike" cap="none" normalizeH="0" baseline="0" dirty="0" smtClean="0">
                        <a:ln>
                          <a:noFill/>
                        </a:ln>
                        <a:solidFill>
                          <a:schemeClr val="tx1"/>
                        </a:solidFill>
                        <a:effectLst/>
                        <a:latin typeface="Arial" charset="0"/>
                        <a:cs typeface="Arial" charset="0"/>
                      </a:endParaRPr>
                    </a:p>
                  </a:txBody>
                  <a:tcPr marT="45646" marB="45646" anchor="b" horzOverflow="overflow">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a:noFill/>
                    </a:lnTlToBr>
                    <a:lnBlToTr>
                      <a:noFill/>
                    </a:lnBlToTr>
                    <a:noFill/>
                  </a:tcPr>
                </a:tc>
              </a:tr>
            </a:tbl>
          </a:graphicData>
        </a:graphic>
      </p:graphicFrame>
      <p:pic>
        <p:nvPicPr>
          <p:cNvPr id="43071" name="Picture 343" descr="supporting-foreign-language-instruction-at-h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5388" y="620713"/>
            <a:ext cx="1366837"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61"/>
          <p:cNvSpPr>
            <a:spLocks noGrp="1" noChangeArrowheads="1"/>
          </p:cNvSpPr>
          <p:nvPr>
            <p:ph type="ctrTitle"/>
          </p:nvPr>
        </p:nvSpPr>
        <p:spPr>
          <a:xfrm>
            <a:off x="69850" y="439738"/>
            <a:ext cx="9074150" cy="539750"/>
          </a:xfrm>
        </p:spPr>
        <p:txBody>
          <a:bodyPr/>
          <a:lstStyle/>
          <a:p>
            <a:pPr eaLnBrk="1" hangingPunct="1"/>
            <a:r>
              <a:rPr lang="en-US" sz="2000" b="1" dirty="0" smtClean="0"/>
              <a:t>Member Language Preference </a:t>
            </a:r>
            <a:br>
              <a:rPr lang="en-US" sz="2000" b="1" dirty="0" smtClean="0"/>
            </a:br>
            <a:r>
              <a:rPr lang="en-US" sz="2000" b="1" dirty="0" smtClean="0"/>
              <a:t> 18,653,628 Records Unknown/Not Specified</a:t>
            </a:r>
          </a:p>
        </p:txBody>
      </p:sp>
      <p:sp>
        <p:nvSpPr>
          <p:cNvPr id="44035" name="Text Box 162"/>
          <p:cNvSpPr txBox="1">
            <a:spLocks noChangeArrowheads="1"/>
          </p:cNvSpPr>
          <p:nvPr/>
        </p:nvSpPr>
        <p:spPr bwMode="auto">
          <a:xfrm>
            <a:off x="574675" y="996950"/>
            <a:ext cx="62611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defTabSz="914400" eaLnBrk="1" hangingPunct="1"/>
            <a:r>
              <a:rPr lang="en-US" sz="1600" dirty="0">
                <a:solidFill>
                  <a:srgbClr val="333399"/>
                </a:solidFill>
                <a:latin typeface="Arial" charset="0"/>
              </a:rPr>
              <a:t>Unknown/Not Specified are only be used when patient/client answers unknown or refuses to answer their language preference. </a:t>
            </a:r>
            <a:endParaRPr lang="en-US" b="1" i="1" dirty="0">
              <a:solidFill>
                <a:srgbClr val="FF0000"/>
              </a:solidFill>
              <a:latin typeface="Arial" charset="0"/>
            </a:endParaRPr>
          </a:p>
        </p:txBody>
      </p:sp>
      <p:sp>
        <p:nvSpPr>
          <p:cNvPr id="44036" name="AutoShape 551" descr="Z"/>
          <p:cNvSpPr>
            <a:spLocks noChangeAspect="1" noChangeArrowheads="1"/>
          </p:cNvSpPr>
          <p:nvPr/>
        </p:nvSpPr>
        <p:spPr bwMode="auto">
          <a:xfrm>
            <a:off x="3167063" y="2614613"/>
            <a:ext cx="2809875"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1" hangingPunct="1"/>
            <a:endParaRPr lang="en-US">
              <a:solidFill>
                <a:srgbClr val="000000"/>
              </a:solidFill>
              <a:latin typeface="Arial" charset="0"/>
            </a:endParaRPr>
          </a:p>
        </p:txBody>
      </p:sp>
      <p:sp>
        <p:nvSpPr>
          <p:cNvPr id="44037" name="AutoShape 553" descr="Z"/>
          <p:cNvSpPr>
            <a:spLocks noChangeAspect="1" noChangeArrowheads="1"/>
          </p:cNvSpPr>
          <p:nvPr/>
        </p:nvSpPr>
        <p:spPr bwMode="auto">
          <a:xfrm>
            <a:off x="3167063" y="2614613"/>
            <a:ext cx="2809875"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1" hangingPunct="1"/>
            <a:endParaRPr lang="en-US">
              <a:solidFill>
                <a:srgbClr val="000000"/>
              </a:solidFill>
              <a:latin typeface="Arial" charset="0"/>
            </a:endParaRPr>
          </a:p>
        </p:txBody>
      </p:sp>
      <p:pic>
        <p:nvPicPr>
          <p:cNvPr id="44038" name="Picture 555" descr="ANd9GcRfgS7v8XWgWUdXVh7doZgDOQ6fBQjrtaRaidTsMlWXlyFTPN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2900" y="1011238"/>
            <a:ext cx="2451100" cy="135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936" name="Group 792"/>
          <p:cNvGraphicFramePr>
            <a:graphicFrameLocks noGrp="1"/>
          </p:cNvGraphicFramePr>
          <p:nvPr/>
        </p:nvGraphicFramePr>
        <p:xfrm>
          <a:off x="620713" y="2430463"/>
          <a:ext cx="7407275" cy="3429000"/>
        </p:xfrm>
        <a:graphic>
          <a:graphicData uri="http://schemas.openxmlformats.org/drawingml/2006/table">
            <a:tbl>
              <a:tblPr/>
              <a:tblGrid>
                <a:gridCol w="3979862"/>
                <a:gridCol w="1244600"/>
                <a:gridCol w="2182813"/>
              </a:tblGrid>
              <a:tr h="371475">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cs typeface="Arial" charset="0"/>
                      </a:endParaRPr>
                    </a:p>
                  </a:txBody>
                  <a:tcPr marL="45720" marR="45720" marB="0" anchor="b" horzOverflow="overflow">
                    <a:lnL w="254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254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800000"/>
                          </a:solidFill>
                          <a:effectLst/>
                          <a:latin typeface="Calibri" pitchFamily="34" charset="0"/>
                          <a:cs typeface="Calibri" pitchFamily="34" charset="0"/>
                        </a:rPr>
                        <a:t>Unknowns</a:t>
                      </a:r>
                      <a:endParaRPr kumimoji="0" lang="en-US" sz="1600" b="0" i="0" u="none" strike="noStrike" cap="none" normalizeH="0" baseline="0" smtClean="0">
                        <a:ln>
                          <a:noFill/>
                        </a:ln>
                        <a:solidFill>
                          <a:schemeClr val="tx1"/>
                        </a:solidFill>
                        <a:effectLst/>
                        <a:latin typeface="Arial" charset="0"/>
                        <a:cs typeface="Arial" charset="0"/>
                      </a:endParaRPr>
                    </a:p>
                  </a:txBody>
                  <a:tcPr marL="45720" marR="45720" marB="0" anchor="b"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254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800000"/>
                          </a:solidFill>
                          <a:effectLst/>
                          <a:latin typeface="Calibri" pitchFamily="34" charset="0"/>
                          <a:cs typeface="Calibri" pitchFamily="34" charset="0"/>
                        </a:rPr>
                        <a:t>Percent of Total Unknowns</a:t>
                      </a:r>
                      <a:endParaRPr kumimoji="0" lang="en-US" sz="1600" b="0" i="0" u="none" strike="noStrike" cap="none" normalizeH="0" baseline="0" smtClean="0">
                        <a:ln>
                          <a:noFill/>
                        </a:ln>
                        <a:solidFill>
                          <a:schemeClr val="tx1"/>
                        </a:solidFill>
                        <a:effectLst/>
                        <a:latin typeface="Arial" charset="0"/>
                        <a:cs typeface="Arial" charset="0"/>
                      </a:endParaRPr>
                    </a:p>
                  </a:txBody>
                  <a:tcPr marL="45720" marR="45720" marB="0" anchor="b" horzOverflow="overflow">
                    <a:lnL w="12700" cap="flat" cmpd="sng" algn="ctr">
                      <a:solidFill>
                        <a:srgbClr val="008080"/>
                      </a:solidFill>
                      <a:prstDash val="solid"/>
                      <a:round/>
                      <a:headEnd type="none" w="med" len="med"/>
                      <a:tailEnd type="none" w="med" len="med"/>
                    </a:lnL>
                    <a:lnR w="25400" cap="flat" cmpd="sng" algn="ctr">
                      <a:solidFill>
                        <a:srgbClr val="008080"/>
                      </a:solidFill>
                      <a:prstDash val="solid"/>
                      <a:round/>
                      <a:headEnd type="none" w="med" len="med"/>
                      <a:tailEnd type="none" w="med" len="med"/>
                    </a:lnR>
                    <a:lnT w="254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C0C0C0"/>
                    </a:solidFill>
                  </a:tcPr>
                </a:tc>
              </a:tr>
              <a:tr h="2444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cs typeface="Calibri" pitchFamily="34" charset="0"/>
                        </a:rPr>
                        <a:t>Carrier One</a:t>
                      </a:r>
                      <a:endParaRPr kumimoji="0" lang="en-US" sz="1600" b="0" i="0" u="none" strike="noStrike" cap="none" normalizeH="0" baseline="0" dirty="0" smtClean="0">
                        <a:ln>
                          <a:noFill/>
                        </a:ln>
                        <a:solidFill>
                          <a:schemeClr val="tx1"/>
                        </a:solidFill>
                        <a:effectLst/>
                        <a:latin typeface="Arial" charset="0"/>
                        <a:cs typeface="Arial" charset="0"/>
                      </a:endParaRPr>
                    </a:p>
                  </a:txBody>
                  <a:tcPr marL="45720" marR="45720" marB="0" anchor="b" horzOverflow="overflow">
                    <a:lnL w="254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cs typeface="Calibri" pitchFamily="34" charset="0"/>
                        </a:rPr>
                        <a:t>4,691,399</a:t>
                      </a:r>
                      <a:endParaRPr kumimoji="0" lang="en-US" sz="1600" b="0" i="0" u="none" strike="noStrike" cap="none" normalizeH="0" baseline="0" smtClean="0">
                        <a:ln>
                          <a:noFill/>
                        </a:ln>
                        <a:solidFill>
                          <a:schemeClr val="tx1"/>
                        </a:solidFill>
                        <a:effectLst/>
                        <a:latin typeface="Arial" charset="0"/>
                        <a:cs typeface="Arial" charset="0"/>
                      </a:endParaRPr>
                    </a:p>
                  </a:txBody>
                  <a:tcPr marL="45720" marR="45720" marB="0" anchor="b"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cs typeface="Calibri" pitchFamily="34" charset="0"/>
                        </a:rPr>
                        <a:t>25%</a:t>
                      </a:r>
                      <a:endParaRPr kumimoji="0" lang="en-US" sz="1600" b="0" i="0" u="none" strike="noStrike" cap="none" normalizeH="0" baseline="0" smtClean="0">
                        <a:ln>
                          <a:noFill/>
                        </a:ln>
                        <a:solidFill>
                          <a:schemeClr val="tx1"/>
                        </a:solidFill>
                        <a:effectLst/>
                        <a:latin typeface="Arial" charset="0"/>
                        <a:cs typeface="Arial" charset="0"/>
                      </a:endParaRPr>
                    </a:p>
                  </a:txBody>
                  <a:tcPr marL="45720" marR="45720" marB="0" anchor="b" horzOverflow="overflow">
                    <a:lnL w="12700" cap="flat" cmpd="sng" algn="ctr">
                      <a:solidFill>
                        <a:srgbClr val="00808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C0C0C0"/>
                    </a:solidFill>
                  </a:tcPr>
                </a:tc>
              </a:tr>
              <a:tr h="2444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cs typeface="Calibri" pitchFamily="34" charset="0"/>
                        </a:rPr>
                        <a:t>Carrier Two</a:t>
                      </a:r>
                      <a:endParaRPr kumimoji="0" lang="en-US" sz="1600" b="0" i="0" u="none" strike="noStrike" cap="none" normalizeH="0" baseline="0" smtClean="0">
                        <a:ln>
                          <a:noFill/>
                        </a:ln>
                        <a:solidFill>
                          <a:schemeClr val="tx1"/>
                        </a:solidFill>
                        <a:effectLst/>
                        <a:latin typeface="Arial" charset="0"/>
                        <a:cs typeface="Arial" charset="0"/>
                      </a:endParaRPr>
                    </a:p>
                  </a:txBody>
                  <a:tcPr marL="45720" marR="45720" marB="0" anchor="b" horzOverflow="overflow">
                    <a:lnL w="254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cs typeface="Calibri" pitchFamily="34" charset="0"/>
                        </a:rPr>
                        <a:t>4,315,762</a:t>
                      </a:r>
                      <a:endParaRPr kumimoji="0" lang="en-US" sz="1600" b="0" i="0" u="none" strike="noStrike" cap="none" normalizeH="0" baseline="0" smtClean="0">
                        <a:ln>
                          <a:noFill/>
                        </a:ln>
                        <a:solidFill>
                          <a:schemeClr val="tx1"/>
                        </a:solidFill>
                        <a:effectLst/>
                        <a:latin typeface="Arial" charset="0"/>
                        <a:cs typeface="Arial" charset="0"/>
                      </a:endParaRPr>
                    </a:p>
                  </a:txBody>
                  <a:tcPr marL="45720" marR="45720" marB="0" anchor="b"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cs typeface="Calibri" pitchFamily="34" charset="0"/>
                        </a:rPr>
                        <a:t>23%</a:t>
                      </a:r>
                      <a:endParaRPr kumimoji="0" lang="en-US" sz="1600" b="0" i="0" u="none" strike="noStrike" cap="none" normalizeH="0" baseline="0" smtClean="0">
                        <a:ln>
                          <a:noFill/>
                        </a:ln>
                        <a:solidFill>
                          <a:schemeClr val="tx1"/>
                        </a:solidFill>
                        <a:effectLst/>
                        <a:latin typeface="Arial" charset="0"/>
                        <a:cs typeface="Arial" charset="0"/>
                      </a:endParaRPr>
                    </a:p>
                  </a:txBody>
                  <a:tcPr marL="45720" marR="45720" marB="0" anchor="b" horzOverflow="overflow">
                    <a:lnL w="12700" cap="flat" cmpd="sng" algn="ctr">
                      <a:solidFill>
                        <a:srgbClr val="00808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FFFFFF"/>
                    </a:solidFill>
                  </a:tcPr>
                </a:tc>
              </a:tr>
              <a:tr h="2444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cs typeface="Calibri" pitchFamily="34" charset="0"/>
                        </a:rPr>
                        <a:t>Carrier Three</a:t>
                      </a:r>
                      <a:endParaRPr kumimoji="0" lang="en-US" sz="1600" b="0" i="0" u="none" strike="noStrike" cap="none" normalizeH="0" baseline="0" smtClean="0">
                        <a:ln>
                          <a:noFill/>
                        </a:ln>
                        <a:solidFill>
                          <a:schemeClr val="tx1"/>
                        </a:solidFill>
                        <a:effectLst/>
                        <a:latin typeface="Arial" charset="0"/>
                        <a:cs typeface="Arial" charset="0"/>
                      </a:endParaRPr>
                    </a:p>
                  </a:txBody>
                  <a:tcPr marL="45720" marR="45720" marB="0" anchor="b" horzOverflow="overflow">
                    <a:lnL w="254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cs typeface="Calibri" pitchFamily="34" charset="0"/>
                        </a:rPr>
                        <a:t>2,247,217</a:t>
                      </a:r>
                      <a:endParaRPr kumimoji="0" lang="en-US" sz="1600" b="0" i="0" u="none" strike="noStrike" cap="none" normalizeH="0" baseline="0" smtClean="0">
                        <a:ln>
                          <a:noFill/>
                        </a:ln>
                        <a:solidFill>
                          <a:schemeClr val="tx1"/>
                        </a:solidFill>
                        <a:effectLst/>
                        <a:latin typeface="Arial" charset="0"/>
                        <a:cs typeface="Arial" charset="0"/>
                      </a:endParaRPr>
                    </a:p>
                  </a:txBody>
                  <a:tcPr marL="45720" marR="45720" marB="0" anchor="b"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cs typeface="Calibri" pitchFamily="34" charset="0"/>
                        </a:rPr>
                        <a:t>12%</a:t>
                      </a:r>
                      <a:endParaRPr kumimoji="0" lang="en-US" sz="1600" b="0" i="0" u="none" strike="noStrike" cap="none" normalizeH="0" baseline="0" smtClean="0">
                        <a:ln>
                          <a:noFill/>
                        </a:ln>
                        <a:solidFill>
                          <a:schemeClr val="tx1"/>
                        </a:solidFill>
                        <a:effectLst/>
                        <a:latin typeface="Arial" charset="0"/>
                        <a:cs typeface="Arial" charset="0"/>
                      </a:endParaRPr>
                    </a:p>
                  </a:txBody>
                  <a:tcPr marL="45720" marR="45720" marB="0" anchor="b" horzOverflow="overflow">
                    <a:lnL w="12700" cap="flat" cmpd="sng" algn="ctr">
                      <a:solidFill>
                        <a:srgbClr val="00808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C0C0C0"/>
                    </a:solidFill>
                  </a:tcPr>
                </a:tc>
              </a:tr>
              <a:tr h="2444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cs typeface="Calibri" pitchFamily="34" charset="0"/>
                        </a:rPr>
                        <a:t>Carrier Four</a:t>
                      </a:r>
                      <a:endParaRPr kumimoji="0" lang="en-US" sz="1600" b="0" i="0" u="none" strike="noStrike" cap="none" normalizeH="0" baseline="0" smtClean="0">
                        <a:ln>
                          <a:noFill/>
                        </a:ln>
                        <a:solidFill>
                          <a:schemeClr val="tx1"/>
                        </a:solidFill>
                        <a:effectLst/>
                        <a:latin typeface="Arial" charset="0"/>
                        <a:cs typeface="Arial" charset="0"/>
                      </a:endParaRPr>
                    </a:p>
                  </a:txBody>
                  <a:tcPr marL="45720" marR="45720" marB="0" anchor="b" horzOverflow="overflow">
                    <a:lnL w="254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cs typeface="Calibri" pitchFamily="34" charset="0"/>
                        </a:rPr>
                        <a:t>1,119,370</a:t>
                      </a:r>
                      <a:endParaRPr kumimoji="0" lang="en-US" sz="1600" b="0" i="0" u="none" strike="noStrike" cap="none" normalizeH="0" baseline="0" smtClean="0">
                        <a:ln>
                          <a:noFill/>
                        </a:ln>
                        <a:solidFill>
                          <a:schemeClr val="tx1"/>
                        </a:solidFill>
                        <a:effectLst/>
                        <a:latin typeface="Arial" charset="0"/>
                        <a:cs typeface="Arial" charset="0"/>
                      </a:endParaRPr>
                    </a:p>
                  </a:txBody>
                  <a:tcPr marL="45720" marR="45720" marB="0" anchor="b"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cs typeface="Calibri" pitchFamily="34" charset="0"/>
                        </a:rPr>
                        <a:t>6%</a:t>
                      </a:r>
                      <a:endParaRPr kumimoji="0" lang="en-US" sz="1600" b="0" i="0" u="none" strike="noStrike" cap="none" normalizeH="0" baseline="0" smtClean="0">
                        <a:ln>
                          <a:noFill/>
                        </a:ln>
                        <a:solidFill>
                          <a:schemeClr val="tx1"/>
                        </a:solidFill>
                        <a:effectLst/>
                        <a:latin typeface="Arial" charset="0"/>
                        <a:cs typeface="Arial" charset="0"/>
                      </a:endParaRPr>
                    </a:p>
                  </a:txBody>
                  <a:tcPr marL="45720" marR="45720" marB="0" anchor="b" horzOverflow="overflow">
                    <a:lnL w="12700" cap="flat" cmpd="sng" algn="ctr">
                      <a:solidFill>
                        <a:srgbClr val="00808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FFFFFF"/>
                    </a:solidFill>
                  </a:tcPr>
                </a:tc>
              </a:tr>
              <a:tr h="2444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cs typeface="Calibri" pitchFamily="34" charset="0"/>
                        </a:rPr>
                        <a:t>Carrier Five</a:t>
                      </a:r>
                      <a:endParaRPr kumimoji="0" lang="en-US" sz="1600" b="0" i="0" u="none" strike="noStrike" cap="none" normalizeH="0" baseline="0" smtClean="0">
                        <a:ln>
                          <a:noFill/>
                        </a:ln>
                        <a:solidFill>
                          <a:schemeClr val="tx1"/>
                        </a:solidFill>
                        <a:effectLst/>
                        <a:latin typeface="Arial" charset="0"/>
                        <a:cs typeface="Arial" charset="0"/>
                      </a:endParaRPr>
                    </a:p>
                  </a:txBody>
                  <a:tcPr marL="45720" marR="45720" marB="0" anchor="b" horzOverflow="overflow">
                    <a:lnL w="254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cs typeface="Calibri" pitchFamily="34" charset="0"/>
                        </a:rPr>
                        <a:t>1,112,318</a:t>
                      </a:r>
                      <a:endParaRPr kumimoji="0" lang="en-US" sz="1600" b="0" i="0" u="none" strike="noStrike" cap="none" normalizeH="0" baseline="0" smtClean="0">
                        <a:ln>
                          <a:noFill/>
                        </a:ln>
                        <a:solidFill>
                          <a:schemeClr val="tx1"/>
                        </a:solidFill>
                        <a:effectLst/>
                        <a:latin typeface="Arial" charset="0"/>
                        <a:cs typeface="Arial" charset="0"/>
                      </a:endParaRPr>
                    </a:p>
                  </a:txBody>
                  <a:tcPr marL="45720" marR="45720" marB="0" anchor="b"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cs typeface="Calibri" pitchFamily="34" charset="0"/>
                        </a:rPr>
                        <a:t>6%</a:t>
                      </a:r>
                      <a:endParaRPr kumimoji="0" lang="en-US" sz="1600" b="0" i="0" u="none" strike="noStrike" cap="none" normalizeH="0" baseline="0" smtClean="0">
                        <a:ln>
                          <a:noFill/>
                        </a:ln>
                        <a:solidFill>
                          <a:schemeClr val="tx1"/>
                        </a:solidFill>
                        <a:effectLst/>
                        <a:latin typeface="Arial" charset="0"/>
                        <a:cs typeface="Arial" charset="0"/>
                      </a:endParaRPr>
                    </a:p>
                  </a:txBody>
                  <a:tcPr marL="45720" marR="45720" marB="0" anchor="b" horzOverflow="overflow">
                    <a:lnL w="12700" cap="flat" cmpd="sng" algn="ctr">
                      <a:solidFill>
                        <a:srgbClr val="00808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C0C0C0"/>
                    </a:solidFill>
                  </a:tcPr>
                </a:tc>
              </a:tr>
              <a:tr h="2444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cs typeface="Calibri" pitchFamily="34" charset="0"/>
                        </a:rPr>
                        <a:t>Carrier Six</a:t>
                      </a:r>
                      <a:endParaRPr kumimoji="0" lang="en-US" sz="1600" b="0" i="0" u="none" strike="noStrike" cap="none" normalizeH="0" baseline="0" smtClean="0">
                        <a:ln>
                          <a:noFill/>
                        </a:ln>
                        <a:solidFill>
                          <a:schemeClr val="tx1"/>
                        </a:solidFill>
                        <a:effectLst/>
                        <a:latin typeface="Arial" charset="0"/>
                        <a:cs typeface="Arial" charset="0"/>
                      </a:endParaRPr>
                    </a:p>
                  </a:txBody>
                  <a:tcPr marL="45720" marR="45720" marB="0" anchor="b" horzOverflow="overflow">
                    <a:lnL w="254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cs typeface="Calibri" pitchFamily="34" charset="0"/>
                        </a:rPr>
                        <a:t>998,984</a:t>
                      </a:r>
                      <a:endParaRPr kumimoji="0" lang="en-US" sz="1600" b="0" i="0" u="none" strike="noStrike" cap="none" normalizeH="0" baseline="0" smtClean="0">
                        <a:ln>
                          <a:noFill/>
                        </a:ln>
                        <a:solidFill>
                          <a:schemeClr val="tx1"/>
                        </a:solidFill>
                        <a:effectLst/>
                        <a:latin typeface="Arial" charset="0"/>
                        <a:cs typeface="Arial" charset="0"/>
                      </a:endParaRPr>
                    </a:p>
                  </a:txBody>
                  <a:tcPr marL="45720" marR="45720" marB="0" anchor="b"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cs typeface="Calibri" pitchFamily="34" charset="0"/>
                        </a:rPr>
                        <a:t>5%</a:t>
                      </a:r>
                      <a:endParaRPr kumimoji="0" lang="en-US" sz="1600" b="0" i="0" u="none" strike="noStrike" cap="none" normalizeH="0" baseline="0" smtClean="0">
                        <a:ln>
                          <a:noFill/>
                        </a:ln>
                        <a:solidFill>
                          <a:schemeClr val="tx1"/>
                        </a:solidFill>
                        <a:effectLst/>
                        <a:latin typeface="Arial" charset="0"/>
                        <a:cs typeface="Arial" charset="0"/>
                      </a:endParaRPr>
                    </a:p>
                  </a:txBody>
                  <a:tcPr marL="45720" marR="45720" marB="0" anchor="b" horzOverflow="overflow">
                    <a:lnL w="12700" cap="flat" cmpd="sng" algn="ctr">
                      <a:solidFill>
                        <a:srgbClr val="00808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FFFFFF"/>
                    </a:solidFill>
                  </a:tcPr>
                </a:tc>
              </a:tr>
              <a:tr h="2444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cs typeface="Calibri" pitchFamily="34" charset="0"/>
                        </a:rPr>
                        <a:t>Carrier Seven</a:t>
                      </a:r>
                      <a:endParaRPr kumimoji="0" lang="en-US" sz="1600" b="0" i="0" u="none" strike="noStrike" cap="none" normalizeH="0" baseline="0" smtClean="0">
                        <a:ln>
                          <a:noFill/>
                        </a:ln>
                        <a:solidFill>
                          <a:schemeClr val="tx1"/>
                        </a:solidFill>
                        <a:effectLst/>
                        <a:latin typeface="Arial" charset="0"/>
                        <a:cs typeface="Arial" charset="0"/>
                      </a:endParaRPr>
                    </a:p>
                  </a:txBody>
                  <a:tcPr marL="45720" marR="45720" marB="0" anchor="b" horzOverflow="overflow">
                    <a:lnL w="254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cs typeface="Calibri" pitchFamily="34" charset="0"/>
                        </a:rPr>
                        <a:t>806,364</a:t>
                      </a:r>
                      <a:endParaRPr kumimoji="0" lang="en-US" sz="1600" b="0" i="0" u="none" strike="noStrike" cap="none" normalizeH="0" baseline="0" smtClean="0">
                        <a:ln>
                          <a:noFill/>
                        </a:ln>
                        <a:solidFill>
                          <a:schemeClr val="tx1"/>
                        </a:solidFill>
                        <a:effectLst/>
                        <a:latin typeface="Arial" charset="0"/>
                        <a:cs typeface="Arial" charset="0"/>
                      </a:endParaRPr>
                    </a:p>
                  </a:txBody>
                  <a:tcPr marL="45720" marR="45720" marB="0" anchor="b"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cs typeface="Calibri" pitchFamily="34" charset="0"/>
                        </a:rPr>
                        <a:t>4%</a:t>
                      </a:r>
                      <a:endParaRPr kumimoji="0" lang="en-US" sz="1600" b="0" i="0" u="none" strike="noStrike" cap="none" normalizeH="0" baseline="0" smtClean="0">
                        <a:ln>
                          <a:noFill/>
                        </a:ln>
                        <a:solidFill>
                          <a:schemeClr val="tx1"/>
                        </a:solidFill>
                        <a:effectLst/>
                        <a:latin typeface="Arial" charset="0"/>
                        <a:cs typeface="Arial" charset="0"/>
                      </a:endParaRPr>
                    </a:p>
                  </a:txBody>
                  <a:tcPr marL="45720" marR="45720" marB="0" anchor="b" horzOverflow="overflow">
                    <a:lnL w="12700" cap="flat" cmpd="sng" algn="ctr">
                      <a:solidFill>
                        <a:srgbClr val="00808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C0C0C0"/>
                    </a:solidFill>
                  </a:tcPr>
                </a:tc>
              </a:tr>
              <a:tr h="2444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cs typeface="Calibri" pitchFamily="34" charset="0"/>
                        </a:rPr>
                        <a:t>Carrier Eight</a:t>
                      </a:r>
                      <a:endParaRPr kumimoji="0" lang="en-US" sz="1600" b="0" i="0" u="none" strike="noStrike" cap="none" normalizeH="0" baseline="0" smtClean="0">
                        <a:ln>
                          <a:noFill/>
                        </a:ln>
                        <a:solidFill>
                          <a:schemeClr val="tx1"/>
                        </a:solidFill>
                        <a:effectLst/>
                        <a:latin typeface="Arial" charset="0"/>
                        <a:cs typeface="Arial" charset="0"/>
                      </a:endParaRPr>
                    </a:p>
                  </a:txBody>
                  <a:tcPr marL="45720" marR="45720" marB="0" anchor="b" horzOverflow="overflow">
                    <a:lnL w="254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cs typeface="Calibri" pitchFamily="34" charset="0"/>
                        </a:rPr>
                        <a:t>793,796</a:t>
                      </a:r>
                      <a:endParaRPr kumimoji="0" lang="en-US" sz="1600" b="0" i="0" u="none" strike="noStrike" cap="none" normalizeH="0" baseline="0" smtClean="0">
                        <a:ln>
                          <a:noFill/>
                        </a:ln>
                        <a:solidFill>
                          <a:schemeClr val="tx1"/>
                        </a:solidFill>
                        <a:effectLst/>
                        <a:latin typeface="Arial" charset="0"/>
                        <a:cs typeface="Arial" charset="0"/>
                      </a:endParaRPr>
                    </a:p>
                  </a:txBody>
                  <a:tcPr marL="45720" marR="45720" marB="0" anchor="b"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cs typeface="Calibri" pitchFamily="34" charset="0"/>
                        </a:rPr>
                        <a:t>4%</a:t>
                      </a:r>
                      <a:endParaRPr kumimoji="0" lang="en-US" sz="1600" b="0" i="0" u="none" strike="noStrike" cap="none" normalizeH="0" baseline="0" smtClean="0">
                        <a:ln>
                          <a:noFill/>
                        </a:ln>
                        <a:solidFill>
                          <a:schemeClr val="tx1"/>
                        </a:solidFill>
                        <a:effectLst/>
                        <a:latin typeface="Arial" charset="0"/>
                        <a:cs typeface="Arial" charset="0"/>
                      </a:endParaRPr>
                    </a:p>
                  </a:txBody>
                  <a:tcPr marL="45720" marR="45720" marB="0" anchor="b" horzOverflow="overflow">
                    <a:lnL w="12700" cap="flat" cmpd="sng" algn="ctr">
                      <a:solidFill>
                        <a:srgbClr val="00808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FFFFFF"/>
                    </a:solidFill>
                  </a:tcPr>
                </a:tc>
              </a:tr>
              <a:tr h="2444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cs typeface="Calibri" pitchFamily="34" charset="0"/>
                        </a:rPr>
                        <a:t>All Other Carriers</a:t>
                      </a:r>
                      <a:endParaRPr kumimoji="0" lang="en-US" sz="1600" b="0" i="0" u="none" strike="noStrike" cap="none" normalizeH="0" baseline="0" smtClean="0">
                        <a:ln>
                          <a:noFill/>
                        </a:ln>
                        <a:solidFill>
                          <a:schemeClr val="tx1"/>
                        </a:solidFill>
                        <a:effectLst/>
                        <a:latin typeface="Arial" charset="0"/>
                        <a:cs typeface="Arial" charset="0"/>
                      </a:endParaRPr>
                    </a:p>
                  </a:txBody>
                  <a:tcPr marL="45720" marR="45720" marB="0" anchor="b" horzOverflow="overflow">
                    <a:lnL w="254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cs typeface="Calibri" pitchFamily="34" charset="0"/>
                        </a:rPr>
                        <a:t>2,568,418</a:t>
                      </a:r>
                      <a:endParaRPr kumimoji="0" lang="en-US" sz="1600" b="0" i="0" u="none" strike="noStrike" cap="none" normalizeH="0" baseline="0" smtClean="0">
                        <a:ln>
                          <a:noFill/>
                        </a:ln>
                        <a:solidFill>
                          <a:schemeClr val="tx1"/>
                        </a:solidFill>
                        <a:effectLst/>
                        <a:latin typeface="Arial" charset="0"/>
                        <a:cs typeface="Arial" charset="0"/>
                      </a:endParaRPr>
                    </a:p>
                  </a:txBody>
                  <a:tcPr marL="45720" marR="45720" marB="0" anchor="b"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cs typeface="Calibri" pitchFamily="34" charset="0"/>
                        </a:rPr>
                        <a:t>14%</a:t>
                      </a:r>
                      <a:endParaRPr kumimoji="0" lang="en-US" sz="1600" b="0" i="0" u="none" strike="noStrike" cap="none" normalizeH="0" baseline="0" smtClean="0">
                        <a:ln>
                          <a:noFill/>
                        </a:ln>
                        <a:solidFill>
                          <a:schemeClr val="tx1"/>
                        </a:solidFill>
                        <a:effectLst/>
                        <a:latin typeface="Arial" charset="0"/>
                        <a:cs typeface="Arial" charset="0"/>
                      </a:endParaRPr>
                    </a:p>
                  </a:txBody>
                  <a:tcPr marL="45720" marR="45720" marB="0" anchor="b" horzOverflow="overflow">
                    <a:lnL w="12700" cap="flat" cmpd="sng" algn="ctr">
                      <a:solidFill>
                        <a:srgbClr val="00808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C0C0C0"/>
                    </a:solidFill>
                  </a:tcPr>
                </a:tc>
              </a:tr>
              <a:tr h="180975">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Calibri" pitchFamily="34" charset="0"/>
                          <a:cs typeface="Calibri" pitchFamily="34" charset="0"/>
                        </a:rPr>
                        <a:t>Total</a:t>
                      </a:r>
                      <a:endParaRPr kumimoji="0" lang="en-US" sz="1600" b="0" i="0" u="none" strike="noStrike" cap="none" normalizeH="0" baseline="0" smtClean="0">
                        <a:ln>
                          <a:noFill/>
                        </a:ln>
                        <a:solidFill>
                          <a:schemeClr val="tx1"/>
                        </a:solidFill>
                        <a:effectLst/>
                        <a:latin typeface="Arial" charset="0"/>
                        <a:cs typeface="Arial" charset="0"/>
                      </a:endParaRPr>
                    </a:p>
                  </a:txBody>
                  <a:tcPr marL="45720" marR="45720" marB="0" anchor="b" horzOverflow="overflow">
                    <a:lnL w="254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Calibri" pitchFamily="34" charset="0"/>
                          <a:cs typeface="Calibri" pitchFamily="34" charset="0"/>
                        </a:rPr>
                        <a:t>18,653,628</a:t>
                      </a:r>
                      <a:endParaRPr kumimoji="0" lang="en-US" sz="1600" b="0" i="0" u="none" strike="noStrike" cap="none" normalizeH="0" baseline="0" smtClean="0">
                        <a:ln>
                          <a:noFill/>
                        </a:ln>
                        <a:solidFill>
                          <a:schemeClr val="tx1"/>
                        </a:solidFill>
                        <a:effectLst/>
                        <a:latin typeface="Arial" charset="0"/>
                        <a:cs typeface="Arial" charset="0"/>
                      </a:endParaRPr>
                    </a:p>
                  </a:txBody>
                  <a:tcPr marL="45720" marR="45720" marB="0" anchor="b"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 </a:t>
                      </a:r>
                    </a:p>
                  </a:txBody>
                  <a:tcPr marL="45720" marR="45720" marB="0" anchor="b" horzOverflow="overflow">
                    <a:lnL w="12700" cap="flat" cmpd="sng" algn="ctr">
                      <a:solidFill>
                        <a:srgbClr val="00808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4089" name="Rectangle 778"/>
          <p:cNvSpPr>
            <a:spLocks noChangeArrowheads="1"/>
          </p:cNvSpPr>
          <p:nvPr/>
        </p:nvSpPr>
        <p:spPr bwMode="auto">
          <a:xfrm>
            <a:off x="557213" y="1641475"/>
            <a:ext cx="67468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914400" eaLnBrk="1" hangingPunct="1"/>
            <a:r>
              <a:rPr lang="en-US" sz="1600" b="1" i="1" dirty="0">
                <a:solidFill>
                  <a:srgbClr val="FF0000"/>
                </a:solidFill>
                <a:latin typeface="Arial" charset="0"/>
              </a:rPr>
              <a:t>The Largest Percent of Unknown/Not Specified </a:t>
            </a:r>
          </a:p>
          <a:p>
            <a:pPr algn="ctr" defTabSz="914400" eaLnBrk="1" hangingPunct="1"/>
            <a:r>
              <a:rPr lang="en-US" sz="1600" b="1" i="1" dirty="0">
                <a:solidFill>
                  <a:srgbClr val="FF0000"/>
                </a:solidFill>
                <a:latin typeface="Arial" charset="0"/>
              </a:rPr>
              <a:t>Member Language Preference Records Is Limited to Eight Carriers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160"/>
          <p:cNvSpPr txBox="1">
            <a:spLocks noChangeArrowheads="1"/>
          </p:cNvSpPr>
          <p:nvPr/>
        </p:nvSpPr>
        <p:spPr bwMode="auto">
          <a:xfrm>
            <a:off x="698500" y="5219700"/>
            <a:ext cx="7950200" cy="1100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b="1" i="1" dirty="0">
                <a:latin typeface="Arial" charset="0"/>
              </a:rPr>
              <a:t>Note:</a:t>
            </a:r>
            <a:r>
              <a:rPr lang="en-US" i="1" dirty="0">
                <a:latin typeface="Arial" charset="0"/>
              </a:rPr>
              <a:t> </a:t>
            </a:r>
            <a:r>
              <a:rPr lang="en-US" sz="1600" i="1" dirty="0">
                <a:latin typeface="Arial" charset="0"/>
              </a:rPr>
              <a:t>Filing Specifications inform carriers that MA APCD is expecting a 100% base percentage in reporting volume of data in regards to condition requirements. As of August 2012, </a:t>
            </a:r>
            <a:r>
              <a:rPr lang="en-US" sz="1600" b="1" i="1" dirty="0">
                <a:solidFill>
                  <a:srgbClr val="FF0000"/>
                </a:solidFill>
                <a:latin typeface="Arial" charset="0"/>
              </a:rPr>
              <a:t>97.5% (44,504,821) of the eligibility records (45,625,414) contain data on Behavioral Health Benefit Flag status</a:t>
            </a:r>
            <a:r>
              <a:rPr lang="en-US" sz="1600" i="1" dirty="0">
                <a:latin typeface="Arial" charset="0"/>
              </a:rPr>
              <a:t>.</a:t>
            </a:r>
            <a:endParaRPr lang="en-US" i="1" dirty="0">
              <a:latin typeface="Arial" charset="0"/>
            </a:endParaRPr>
          </a:p>
        </p:txBody>
      </p:sp>
      <p:sp>
        <p:nvSpPr>
          <p:cNvPr id="45059" name="Rectangle 161"/>
          <p:cNvSpPr>
            <a:spLocks noGrp="1" noChangeArrowheads="1"/>
          </p:cNvSpPr>
          <p:nvPr>
            <p:ph type="ctrTitle"/>
          </p:nvPr>
        </p:nvSpPr>
        <p:spPr>
          <a:xfrm>
            <a:off x="69850" y="200025"/>
            <a:ext cx="9074150" cy="539750"/>
          </a:xfrm>
        </p:spPr>
        <p:txBody>
          <a:bodyPr/>
          <a:lstStyle/>
          <a:p>
            <a:pPr eaLnBrk="1" hangingPunct="1"/>
            <a:r>
              <a:rPr lang="en-US" sz="3600" b="1" dirty="0" smtClean="0"/>
              <a:t>ME051 – Behavioral Health Benefit Flag</a:t>
            </a:r>
          </a:p>
        </p:txBody>
      </p:sp>
      <p:sp>
        <p:nvSpPr>
          <p:cNvPr id="45060" name="Text Box 162"/>
          <p:cNvSpPr txBox="1">
            <a:spLocks noChangeArrowheads="1"/>
          </p:cNvSpPr>
          <p:nvPr/>
        </p:nvSpPr>
        <p:spPr bwMode="auto">
          <a:xfrm>
            <a:off x="574675" y="1120775"/>
            <a:ext cx="612140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600" b="1" u="sng" dirty="0">
                <a:solidFill>
                  <a:schemeClr val="accent2"/>
                </a:solidFill>
                <a:latin typeface="Arial" charset="0"/>
              </a:rPr>
              <a:t>Definition</a:t>
            </a:r>
            <a:r>
              <a:rPr lang="en-US" sz="1600" b="1" dirty="0">
                <a:solidFill>
                  <a:schemeClr val="accent2"/>
                </a:solidFill>
                <a:latin typeface="Arial" charset="0"/>
              </a:rPr>
              <a:t>:</a:t>
            </a:r>
            <a:r>
              <a:rPr lang="en-US" sz="1600" dirty="0">
                <a:solidFill>
                  <a:schemeClr val="accent2"/>
                </a:solidFill>
                <a:latin typeface="Arial" charset="0"/>
              </a:rPr>
              <a:t> Carrier uses the flag to report whether Behavioral/Mental Health is a covered benefit using coding options for Yes (1), No (2), Unknown (3), Other (4),  Not Applicable (5).</a:t>
            </a:r>
            <a:endParaRPr lang="en-US" dirty="0">
              <a:latin typeface="Arial" charset="0"/>
            </a:endParaRPr>
          </a:p>
        </p:txBody>
      </p:sp>
      <p:graphicFrame>
        <p:nvGraphicFramePr>
          <p:cNvPr id="7598" name="Group 430"/>
          <p:cNvGraphicFramePr>
            <a:graphicFrameLocks noGrp="1"/>
          </p:cNvGraphicFramePr>
          <p:nvPr/>
        </p:nvGraphicFramePr>
        <p:xfrm>
          <a:off x="935038" y="2605088"/>
          <a:ext cx="6956425" cy="2346568"/>
        </p:xfrm>
        <a:graphic>
          <a:graphicData uri="http://schemas.openxmlformats.org/drawingml/2006/table">
            <a:tbl>
              <a:tblPr/>
              <a:tblGrid>
                <a:gridCol w="3154362"/>
                <a:gridCol w="1962150"/>
                <a:gridCol w="1839913"/>
              </a:tblGrid>
              <a:tr h="33518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Arial" charset="0"/>
                          <a:cs typeface="Arial" charset="0"/>
                        </a:rPr>
                        <a:t>Behavioral Health Benefit Flag</a:t>
                      </a:r>
                      <a:endParaRPr kumimoji="0" lang="en-US" sz="1600" b="0" i="0" u="none" strike="noStrike" cap="none" normalizeH="0" baseline="0" dirty="0" smtClean="0">
                        <a:ln>
                          <a:noFill/>
                        </a:ln>
                        <a:solidFill>
                          <a:schemeClr val="tx1"/>
                        </a:solidFill>
                        <a:effectLst/>
                        <a:latin typeface="Arial" charset="0"/>
                        <a:cs typeface="Arial" charset="0"/>
                      </a:endParaRPr>
                    </a:p>
                  </a:txBody>
                  <a:tcPr marL="45720" marR="45720" marT="45692" marB="45692" anchor="b"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Arial" charset="0"/>
                          <a:cs typeface="Arial" charset="0"/>
                        </a:rPr>
                        <a:t>Total Flags</a:t>
                      </a:r>
                      <a:endParaRPr kumimoji="0" lang="en-US" sz="1600" b="0" i="0" u="none" strike="noStrike" cap="none" normalizeH="0" baseline="0" smtClean="0">
                        <a:ln>
                          <a:noFill/>
                        </a:ln>
                        <a:solidFill>
                          <a:schemeClr val="tx1"/>
                        </a:solidFill>
                        <a:effectLst/>
                        <a:latin typeface="Arial" charset="0"/>
                        <a:cs typeface="Arial" charset="0"/>
                      </a:endParaRPr>
                    </a:p>
                  </a:txBody>
                  <a:tcPr marL="45720" marR="45720" marT="45692" marB="45692" anchor="b"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Arial" charset="0"/>
                          <a:cs typeface="Arial" charset="0"/>
                        </a:rPr>
                        <a:t>Flag Frequency</a:t>
                      </a:r>
                      <a:endParaRPr kumimoji="0" lang="en-US" sz="1600" b="0" i="0" u="none" strike="noStrike" cap="none" normalizeH="0" baseline="0" smtClean="0">
                        <a:ln>
                          <a:noFill/>
                        </a:ln>
                        <a:solidFill>
                          <a:schemeClr val="tx1"/>
                        </a:solidFill>
                        <a:effectLst/>
                        <a:latin typeface="Arial" charset="0"/>
                        <a:cs typeface="Arial" charset="0"/>
                      </a:endParaRPr>
                    </a:p>
                  </a:txBody>
                  <a:tcPr marL="45720" marR="45720" marT="45692" marB="45692" anchor="b"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008000"/>
                    </a:solidFill>
                  </a:tcPr>
                </a:tc>
              </a:tr>
              <a:tr h="33518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cs typeface="Arial" charset="0"/>
                        </a:rPr>
                        <a:t>Invalid Code</a:t>
                      </a:r>
                      <a:endParaRPr kumimoji="0" lang="en-US" sz="1600" b="0" i="0" u="none" strike="noStrike" cap="none" normalizeH="0" baseline="0" smtClean="0">
                        <a:ln>
                          <a:noFill/>
                        </a:ln>
                        <a:solidFill>
                          <a:schemeClr val="tx1"/>
                        </a:solidFill>
                        <a:effectLst/>
                        <a:latin typeface="Arial" charset="0"/>
                        <a:cs typeface="Arial" charset="0"/>
                      </a:endParaRPr>
                    </a:p>
                  </a:txBody>
                  <a:tcPr marL="45720" marR="45720" marT="45692" marB="45692" anchor="b"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cs typeface="Arial" charset="0"/>
                        </a:rPr>
                        <a:t>          53,391 </a:t>
                      </a:r>
                      <a:endParaRPr kumimoji="0" lang="en-US" sz="1600" b="0" i="0" u="none" strike="noStrike" cap="none" normalizeH="0" baseline="0" smtClean="0">
                        <a:ln>
                          <a:noFill/>
                        </a:ln>
                        <a:solidFill>
                          <a:schemeClr val="tx1"/>
                        </a:solidFill>
                        <a:effectLst/>
                        <a:latin typeface="Arial" charset="0"/>
                        <a:cs typeface="Arial" charset="0"/>
                      </a:endParaRPr>
                    </a:p>
                  </a:txBody>
                  <a:tcPr marL="45720" marR="45720" marT="45692" marB="45692" anchor="b"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cs typeface="Arial" charset="0"/>
                        </a:rPr>
                        <a:t>0%</a:t>
                      </a:r>
                      <a:endParaRPr kumimoji="0" lang="en-US" sz="1600" b="0" i="0" u="none" strike="noStrike" cap="none" normalizeH="0" baseline="0" smtClean="0">
                        <a:ln>
                          <a:noFill/>
                        </a:ln>
                        <a:solidFill>
                          <a:schemeClr val="tx1"/>
                        </a:solidFill>
                        <a:effectLst/>
                        <a:latin typeface="Arial" charset="0"/>
                        <a:cs typeface="Arial" charset="0"/>
                      </a:endParaRPr>
                    </a:p>
                  </a:txBody>
                  <a:tcPr marL="45720" marR="45720" marT="45692" marB="45692" anchor="b"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CCFFCC"/>
                    </a:solidFill>
                  </a:tcPr>
                </a:tc>
              </a:tr>
              <a:tr h="33518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charset="0"/>
                          <a:cs typeface="Arial" charset="0"/>
                        </a:rPr>
                        <a:t>Yes</a:t>
                      </a:r>
                      <a:endParaRPr kumimoji="0" lang="en-US" sz="1600" b="1" i="0" u="none" strike="noStrike" cap="none" normalizeH="0" baseline="0" smtClean="0">
                        <a:ln>
                          <a:noFill/>
                        </a:ln>
                        <a:solidFill>
                          <a:schemeClr val="tx1"/>
                        </a:solidFill>
                        <a:effectLst/>
                        <a:latin typeface="Arial" charset="0"/>
                        <a:cs typeface="Arial" charset="0"/>
                      </a:endParaRPr>
                    </a:p>
                  </a:txBody>
                  <a:tcPr marL="45720" marR="45720" marT="45692" marB="45692" anchor="b"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charset="0"/>
                          <a:cs typeface="Arial" charset="0"/>
                        </a:rPr>
                        <a:t>    18,743,238 </a:t>
                      </a:r>
                      <a:endParaRPr kumimoji="0" lang="en-US" sz="1600" b="1" i="0" u="none" strike="noStrike" cap="none" normalizeH="0" baseline="0" smtClean="0">
                        <a:ln>
                          <a:noFill/>
                        </a:ln>
                        <a:solidFill>
                          <a:schemeClr val="tx1"/>
                        </a:solidFill>
                        <a:effectLst/>
                        <a:latin typeface="Arial" charset="0"/>
                        <a:cs typeface="Arial" charset="0"/>
                      </a:endParaRPr>
                    </a:p>
                  </a:txBody>
                  <a:tcPr marL="45720" marR="45720" marT="45692" marB="45692" anchor="b"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charset="0"/>
                          <a:cs typeface="Arial" charset="0"/>
                        </a:rPr>
                        <a:t>42%</a:t>
                      </a:r>
                      <a:endParaRPr kumimoji="0" lang="en-US" sz="1600" b="1" i="0" u="none" strike="noStrike" cap="none" normalizeH="0" baseline="0" smtClean="0">
                        <a:ln>
                          <a:noFill/>
                        </a:ln>
                        <a:solidFill>
                          <a:schemeClr val="tx1"/>
                        </a:solidFill>
                        <a:effectLst/>
                        <a:latin typeface="Arial" charset="0"/>
                        <a:cs typeface="Arial" charset="0"/>
                      </a:endParaRPr>
                    </a:p>
                  </a:txBody>
                  <a:tcPr marL="45720" marR="45720" marT="45692" marB="45692" anchor="b"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CCFFCC"/>
                    </a:solidFill>
                  </a:tcPr>
                </a:tc>
              </a:tr>
              <a:tr h="33518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cs typeface="Arial" charset="0"/>
                        </a:rPr>
                        <a:t>No</a:t>
                      </a:r>
                      <a:endParaRPr kumimoji="0" lang="en-US" sz="1600" b="0" i="0" u="none" strike="noStrike" cap="none" normalizeH="0" baseline="0" smtClean="0">
                        <a:ln>
                          <a:noFill/>
                        </a:ln>
                        <a:solidFill>
                          <a:schemeClr val="tx1"/>
                        </a:solidFill>
                        <a:effectLst/>
                        <a:latin typeface="Arial" charset="0"/>
                        <a:cs typeface="Arial" charset="0"/>
                      </a:endParaRPr>
                    </a:p>
                  </a:txBody>
                  <a:tcPr marL="45720" marR="45720" marT="45692" marB="45692" anchor="b"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cs typeface="Arial" charset="0"/>
                        </a:rPr>
                        <a:t>    10,326,220 </a:t>
                      </a:r>
                      <a:endParaRPr kumimoji="0" lang="en-US" sz="1600" b="0" i="0" u="none" strike="noStrike" cap="none" normalizeH="0" baseline="0" smtClean="0">
                        <a:ln>
                          <a:noFill/>
                        </a:ln>
                        <a:solidFill>
                          <a:schemeClr val="tx1"/>
                        </a:solidFill>
                        <a:effectLst/>
                        <a:latin typeface="Arial" charset="0"/>
                        <a:cs typeface="Arial" charset="0"/>
                      </a:endParaRPr>
                    </a:p>
                  </a:txBody>
                  <a:tcPr marL="45720" marR="45720" marT="45692" marB="45692" anchor="b"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cs typeface="Arial" charset="0"/>
                        </a:rPr>
                        <a:t>23%</a:t>
                      </a:r>
                      <a:endParaRPr kumimoji="0" lang="en-US" sz="1600" b="0" i="0" u="none" strike="noStrike" cap="none" normalizeH="0" baseline="0" smtClean="0">
                        <a:ln>
                          <a:noFill/>
                        </a:ln>
                        <a:solidFill>
                          <a:schemeClr val="tx1"/>
                        </a:solidFill>
                        <a:effectLst/>
                        <a:latin typeface="Arial" charset="0"/>
                        <a:cs typeface="Arial" charset="0"/>
                      </a:endParaRPr>
                    </a:p>
                  </a:txBody>
                  <a:tcPr marL="45720" marR="45720" marT="45692" marB="45692" anchor="b"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r>
              <a:tr h="33518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cs typeface="Arial" charset="0"/>
                        </a:rPr>
                        <a:t>Unknown</a:t>
                      </a:r>
                      <a:endParaRPr kumimoji="0" lang="en-US" sz="1600" b="0" i="0" u="none" strike="noStrike" cap="none" normalizeH="0" baseline="0" smtClean="0">
                        <a:ln>
                          <a:noFill/>
                        </a:ln>
                        <a:solidFill>
                          <a:schemeClr val="tx1"/>
                        </a:solidFill>
                        <a:effectLst/>
                        <a:latin typeface="Arial" charset="0"/>
                        <a:cs typeface="Arial" charset="0"/>
                      </a:endParaRPr>
                    </a:p>
                  </a:txBody>
                  <a:tcPr marL="45720" marR="45720" marT="45692" marB="45692" anchor="b"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cs typeface="Arial" charset="0"/>
                        </a:rPr>
                        <a:t>      3,563,119 </a:t>
                      </a:r>
                      <a:endParaRPr kumimoji="0" lang="en-US" sz="1600" b="0" i="0" u="none" strike="noStrike" cap="none" normalizeH="0" baseline="0" smtClean="0">
                        <a:ln>
                          <a:noFill/>
                        </a:ln>
                        <a:solidFill>
                          <a:schemeClr val="tx1"/>
                        </a:solidFill>
                        <a:effectLst/>
                        <a:latin typeface="Arial" charset="0"/>
                        <a:cs typeface="Arial" charset="0"/>
                      </a:endParaRPr>
                    </a:p>
                  </a:txBody>
                  <a:tcPr marL="45720" marR="45720" marT="45692" marB="45692" anchor="b"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cs typeface="Arial" charset="0"/>
                        </a:rPr>
                        <a:t>8%</a:t>
                      </a:r>
                      <a:endParaRPr kumimoji="0" lang="en-US" sz="1600" b="0" i="0" u="none" strike="noStrike" cap="none" normalizeH="0" baseline="0" smtClean="0">
                        <a:ln>
                          <a:noFill/>
                        </a:ln>
                        <a:solidFill>
                          <a:schemeClr val="tx1"/>
                        </a:solidFill>
                        <a:effectLst/>
                        <a:latin typeface="Arial" charset="0"/>
                        <a:cs typeface="Arial" charset="0"/>
                      </a:endParaRPr>
                    </a:p>
                  </a:txBody>
                  <a:tcPr marL="45720" marR="45720" marT="45692" marB="45692" anchor="b"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FF"/>
                    </a:solidFill>
                  </a:tcPr>
                </a:tc>
              </a:tr>
              <a:tr h="33518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cs typeface="Arial" charset="0"/>
                        </a:rPr>
                        <a:t>Not Applicable</a:t>
                      </a:r>
                      <a:endParaRPr kumimoji="0" lang="en-US" sz="1600" b="0" i="0" u="none" strike="noStrike" cap="none" normalizeH="0" baseline="0" smtClean="0">
                        <a:ln>
                          <a:noFill/>
                        </a:ln>
                        <a:solidFill>
                          <a:schemeClr val="tx1"/>
                        </a:solidFill>
                        <a:effectLst/>
                        <a:latin typeface="Arial" charset="0"/>
                        <a:cs typeface="Arial" charset="0"/>
                      </a:endParaRPr>
                    </a:p>
                  </a:txBody>
                  <a:tcPr marL="45720" marR="45720" marT="45692" marB="45692" anchor="b"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25400" cap="flat" cmpd="sng" algn="ctr">
                      <a:solidFill>
                        <a:srgbClr val="80808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cs typeface="Arial" charset="0"/>
                        </a:rPr>
                        <a:t>    11,818,853 </a:t>
                      </a:r>
                      <a:endParaRPr kumimoji="0" lang="en-US" sz="1600" b="0" i="0" u="none" strike="noStrike" cap="none" normalizeH="0" baseline="0" smtClean="0">
                        <a:ln>
                          <a:noFill/>
                        </a:ln>
                        <a:solidFill>
                          <a:schemeClr val="tx1"/>
                        </a:solidFill>
                        <a:effectLst/>
                        <a:latin typeface="Arial" charset="0"/>
                        <a:cs typeface="Arial" charset="0"/>
                      </a:endParaRPr>
                    </a:p>
                  </a:txBody>
                  <a:tcPr marL="45720" marR="45720" marT="45692" marB="45692" anchor="b"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25400" cap="flat" cmpd="sng" algn="ctr">
                      <a:solidFill>
                        <a:srgbClr val="80808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cs typeface="Arial" charset="0"/>
                        </a:rPr>
                        <a:t>27%</a:t>
                      </a:r>
                      <a:endParaRPr kumimoji="0" lang="en-US" sz="1600" b="0" i="0" u="none" strike="noStrike" cap="none" normalizeH="0" baseline="0" smtClean="0">
                        <a:ln>
                          <a:noFill/>
                        </a:ln>
                        <a:solidFill>
                          <a:schemeClr val="tx1"/>
                        </a:solidFill>
                        <a:effectLst/>
                        <a:latin typeface="Arial" charset="0"/>
                        <a:cs typeface="Arial" charset="0"/>
                      </a:endParaRPr>
                    </a:p>
                  </a:txBody>
                  <a:tcPr marL="45720" marR="45720" marT="45692" marB="45692" anchor="b"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25400" cap="flat" cmpd="sng" algn="ctr">
                      <a:solidFill>
                        <a:srgbClr val="808080"/>
                      </a:solidFill>
                      <a:prstDash val="solid"/>
                      <a:round/>
                      <a:headEnd type="none" w="med" len="med"/>
                      <a:tailEnd type="none" w="med" len="med"/>
                    </a:lnB>
                    <a:lnTlToBr>
                      <a:noFill/>
                    </a:lnTlToBr>
                    <a:lnBlToTr>
                      <a:noFill/>
                    </a:lnBlToTr>
                    <a:solidFill>
                      <a:srgbClr val="CCFFCC"/>
                    </a:solidFill>
                  </a:tcPr>
                </a:tc>
              </a:tr>
              <a:tr h="33518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accent2"/>
                          </a:solidFill>
                          <a:effectLst/>
                          <a:latin typeface="Arial" charset="0"/>
                          <a:cs typeface="Arial" charset="0"/>
                        </a:rPr>
                        <a:t>Total</a:t>
                      </a:r>
                      <a:endParaRPr kumimoji="0" lang="en-US" sz="1600" b="0" i="0" u="none" strike="noStrike" cap="none" normalizeH="0" baseline="0" smtClean="0">
                        <a:ln>
                          <a:noFill/>
                        </a:ln>
                        <a:solidFill>
                          <a:schemeClr val="accent2"/>
                        </a:solidFill>
                        <a:effectLst/>
                        <a:latin typeface="Arial" charset="0"/>
                        <a:cs typeface="Arial" charset="0"/>
                      </a:endParaRPr>
                    </a:p>
                  </a:txBody>
                  <a:tcPr marL="45720" marR="45720" marT="45692" marB="45692" anchor="b" horzOverflow="overflow">
                    <a:lnL cap="flat">
                      <a:noFill/>
                    </a:lnL>
                    <a:lnR>
                      <a:noFill/>
                    </a:lnR>
                    <a:lnT w="25400" cap="flat" cmpd="sng" algn="ctr">
                      <a:solidFill>
                        <a:srgbClr val="80808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accent2"/>
                          </a:solidFill>
                          <a:effectLst/>
                          <a:latin typeface="Arial" charset="0"/>
                          <a:cs typeface="Arial" charset="0"/>
                        </a:rPr>
                        <a:t>    44,504,821 </a:t>
                      </a:r>
                      <a:endParaRPr kumimoji="0" lang="en-US" sz="1600" b="0" i="0" u="none" strike="noStrike" cap="none" normalizeH="0" baseline="0" smtClean="0">
                        <a:ln>
                          <a:noFill/>
                        </a:ln>
                        <a:solidFill>
                          <a:schemeClr val="accent2"/>
                        </a:solidFill>
                        <a:effectLst/>
                        <a:latin typeface="Arial" charset="0"/>
                        <a:cs typeface="Arial" charset="0"/>
                      </a:endParaRPr>
                    </a:p>
                  </a:txBody>
                  <a:tcPr marL="45720" marR="45720" marT="45692" marB="45692" anchor="b" horzOverflow="overflow">
                    <a:lnL>
                      <a:noFill/>
                    </a:lnL>
                    <a:lnR>
                      <a:noFill/>
                    </a:lnR>
                    <a:lnT w="25400" cap="flat" cmpd="sng" algn="ctr">
                      <a:solidFill>
                        <a:srgbClr val="80808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charset="0"/>
                          <a:cs typeface="Arial" charset="0"/>
                        </a:rPr>
                        <a:t> </a:t>
                      </a:r>
                      <a:endParaRPr kumimoji="0" lang="en-US" sz="1600" b="0" i="0" u="none" strike="noStrike" cap="none" normalizeH="0" baseline="0" dirty="0" smtClean="0">
                        <a:ln>
                          <a:noFill/>
                        </a:ln>
                        <a:solidFill>
                          <a:schemeClr val="tx1"/>
                        </a:solidFill>
                        <a:effectLst/>
                        <a:latin typeface="Arial" charset="0"/>
                        <a:cs typeface="Arial" charset="0"/>
                      </a:endParaRPr>
                    </a:p>
                  </a:txBody>
                  <a:tcPr marL="45720" marR="45720" marT="45692" marB="45692" anchor="b" horzOverflow="overflow">
                    <a:lnL>
                      <a:noFill/>
                    </a:lnL>
                    <a:lnR cap="flat">
                      <a:noFill/>
                    </a:lnR>
                    <a:lnT w="25400" cap="flat" cmpd="sng" algn="ctr">
                      <a:solidFill>
                        <a:srgbClr val="808080"/>
                      </a:solidFill>
                      <a:prstDash val="solid"/>
                      <a:round/>
                      <a:headEnd type="none" w="med" len="med"/>
                      <a:tailEnd type="none" w="med" len="med"/>
                    </a:lnT>
                    <a:lnB cap="flat">
                      <a:noFill/>
                    </a:lnB>
                    <a:lnTlToBr>
                      <a:noFill/>
                    </a:lnTlToBr>
                    <a:lnBlToTr>
                      <a:noFill/>
                    </a:lnBlToTr>
                    <a:noFill/>
                  </a:tcPr>
                </a:tc>
              </a:tr>
            </a:tbl>
          </a:graphicData>
        </a:graphic>
      </p:graphicFrame>
      <p:pic>
        <p:nvPicPr>
          <p:cNvPr id="45094" name="Picture 421" descr="imagesCABL7VU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250" y="1003300"/>
            <a:ext cx="2533650"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DictionaryPageMC025ServiceProviderTaxIDNumber_fi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692775" cy="689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5970588" y="1644650"/>
            <a:ext cx="2971800" cy="19177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spAutoFit/>
          </a:bodyPr>
          <a:lstStyle/>
          <a:p>
            <a:pPr algn="ctr" defTabSz="914400" eaLnBrk="1" hangingPunct="1">
              <a:defRPr/>
            </a:pPr>
            <a:r>
              <a:rPr lang="en-US" sz="2400" b="1" dirty="0">
                <a:solidFill>
                  <a:srgbClr val="000000"/>
                </a:solidFill>
                <a:effectLst>
                  <a:outerShdw blurRad="38100" dist="38100" dir="2700000" algn="tl">
                    <a:srgbClr val="000000">
                      <a:alpha val="43137"/>
                    </a:srgbClr>
                  </a:outerShdw>
                </a:effectLst>
              </a:rPr>
              <a:t>Sample </a:t>
            </a:r>
          </a:p>
          <a:p>
            <a:pPr algn="ctr" defTabSz="914400" eaLnBrk="1" hangingPunct="1">
              <a:defRPr/>
            </a:pPr>
            <a:r>
              <a:rPr lang="en-US" sz="2400" b="1" dirty="0">
                <a:solidFill>
                  <a:srgbClr val="000000"/>
                </a:solidFill>
                <a:effectLst>
                  <a:outerShdw blurRad="38100" dist="38100" dir="2700000" algn="tl">
                    <a:srgbClr val="000000">
                      <a:alpha val="43137"/>
                    </a:srgbClr>
                  </a:outerShdw>
                </a:effectLst>
              </a:rPr>
              <a:t>Data Dictionary Page </a:t>
            </a:r>
          </a:p>
          <a:p>
            <a:pPr algn="ctr" defTabSz="914400" eaLnBrk="1" hangingPunct="1">
              <a:defRPr/>
            </a:pPr>
            <a:r>
              <a:rPr lang="en-US" sz="2400" b="1" dirty="0">
                <a:solidFill>
                  <a:srgbClr val="000000"/>
                </a:solidFill>
                <a:effectLst>
                  <a:outerShdw blurRad="38100" dist="38100" dir="2700000" algn="tl">
                    <a:srgbClr val="000000">
                      <a:alpha val="43137"/>
                    </a:srgbClr>
                  </a:outerShdw>
                </a:effectLst>
              </a:rPr>
              <a:t>based on all APCD Data </a:t>
            </a:r>
          </a:p>
          <a:p>
            <a:pPr algn="ctr" defTabSz="914400" eaLnBrk="1" hangingPunct="1">
              <a:defRPr/>
            </a:pPr>
            <a:r>
              <a:rPr lang="en-US" sz="2400" b="1" dirty="0">
                <a:solidFill>
                  <a:srgbClr val="000000"/>
                </a:solidFill>
                <a:effectLst>
                  <a:outerShdw blurRad="38100" dist="38100" dir="2700000" algn="tl">
                    <a:srgbClr val="000000">
                      <a:alpha val="43137"/>
                    </a:srgbClr>
                  </a:outerShdw>
                </a:effectLst>
              </a:rPr>
              <a:t>as of December 2012</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DictionaryPageMC134PlanRenderingProviderIdentifier_fi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088" y="0"/>
            <a:ext cx="55006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5970588" y="1644650"/>
            <a:ext cx="2971800" cy="19177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spAutoFit/>
          </a:bodyPr>
          <a:lstStyle/>
          <a:p>
            <a:pPr algn="ctr" defTabSz="914400" eaLnBrk="1" hangingPunct="1">
              <a:defRPr/>
            </a:pPr>
            <a:r>
              <a:rPr lang="en-US" sz="2400" b="1" dirty="0">
                <a:solidFill>
                  <a:srgbClr val="000000"/>
                </a:solidFill>
                <a:effectLst>
                  <a:outerShdw blurRad="38100" dist="38100" dir="2700000" algn="tl">
                    <a:srgbClr val="000000">
                      <a:alpha val="43137"/>
                    </a:srgbClr>
                  </a:outerShdw>
                </a:effectLst>
              </a:rPr>
              <a:t>Sample </a:t>
            </a:r>
          </a:p>
          <a:p>
            <a:pPr algn="ctr" defTabSz="914400" eaLnBrk="1" hangingPunct="1">
              <a:defRPr/>
            </a:pPr>
            <a:r>
              <a:rPr lang="en-US" sz="2400" b="1" dirty="0">
                <a:solidFill>
                  <a:srgbClr val="000000"/>
                </a:solidFill>
                <a:effectLst>
                  <a:outerShdw blurRad="38100" dist="38100" dir="2700000" algn="tl">
                    <a:srgbClr val="000000">
                      <a:alpha val="43137"/>
                    </a:srgbClr>
                  </a:outerShdw>
                </a:effectLst>
              </a:rPr>
              <a:t>Data Dictionary Page </a:t>
            </a:r>
          </a:p>
          <a:p>
            <a:pPr algn="ctr" defTabSz="914400" eaLnBrk="1" hangingPunct="1">
              <a:defRPr/>
            </a:pPr>
            <a:r>
              <a:rPr lang="en-US" sz="2400" b="1" dirty="0">
                <a:solidFill>
                  <a:srgbClr val="000000"/>
                </a:solidFill>
                <a:effectLst>
                  <a:outerShdw blurRad="38100" dist="38100" dir="2700000" algn="tl">
                    <a:srgbClr val="000000">
                      <a:alpha val="43137"/>
                    </a:srgbClr>
                  </a:outerShdw>
                </a:effectLst>
              </a:rPr>
              <a:t>based on all APCD Data </a:t>
            </a:r>
          </a:p>
          <a:p>
            <a:pPr algn="ctr" defTabSz="914400" eaLnBrk="1" hangingPunct="1">
              <a:defRPr/>
            </a:pPr>
            <a:r>
              <a:rPr lang="en-US" sz="2400" b="1" dirty="0">
                <a:solidFill>
                  <a:srgbClr val="000000"/>
                </a:solidFill>
                <a:effectLst>
                  <a:outerShdw blurRad="38100" dist="38100" dir="2700000" algn="tl">
                    <a:srgbClr val="000000">
                      <a:alpha val="43137"/>
                    </a:srgbClr>
                  </a:outerShdw>
                </a:effectLst>
              </a:rPr>
              <a:t>as of December 2012</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561975" y="998538"/>
            <a:ext cx="8229600" cy="1143000"/>
          </a:xfrm>
        </p:spPr>
        <p:txBody>
          <a:bodyPr/>
          <a:lstStyle/>
          <a:p>
            <a:pPr algn="l" eaLnBrk="1" hangingPunct="1">
              <a:defRPr/>
            </a:pPr>
            <a:r>
              <a:rPr lang="en-US" sz="2800" dirty="0" smtClean="0">
                <a:solidFill>
                  <a:srgbClr val="005598"/>
                </a:solidFill>
              </a:rPr>
              <a:t>Status of Developments and Enhancements</a:t>
            </a:r>
            <a:r>
              <a:rPr lang="en-US" sz="3600" b="1" dirty="0" smtClean="0">
                <a:solidFill>
                  <a:srgbClr val="005598"/>
                </a:solidFill>
              </a:rPr>
              <a:t/>
            </a:r>
            <a:br>
              <a:rPr lang="en-US" sz="3600" b="1" dirty="0" smtClean="0">
                <a:solidFill>
                  <a:srgbClr val="005598"/>
                </a:solidFill>
              </a:rPr>
            </a:br>
            <a:r>
              <a:rPr lang="en-US" sz="1800" b="1" dirty="0" smtClean="0">
                <a:solidFill>
                  <a:schemeClr val="bg1">
                    <a:lumMod val="50000"/>
                  </a:schemeClr>
                </a:solidFill>
              </a:rPr>
              <a:t>As of February 2013</a:t>
            </a:r>
          </a:p>
        </p:txBody>
      </p:sp>
      <p:sp>
        <p:nvSpPr>
          <p:cNvPr id="12291" name="Content Placeholder 2"/>
          <p:cNvSpPr>
            <a:spLocks noGrp="1"/>
          </p:cNvSpPr>
          <p:nvPr>
            <p:ph idx="1"/>
          </p:nvPr>
        </p:nvSpPr>
        <p:spPr>
          <a:xfrm>
            <a:off x="349250" y="2170113"/>
            <a:ext cx="8229600" cy="3121025"/>
          </a:xfrm>
        </p:spPr>
        <p:txBody>
          <a:bodyPr/>
          <a:lstStyle/>
          <a:p>
            <a:pPr marL="0" indent="0" eaLnBrk="1" hangingPunct="1">
              <a:buFont typeface="Arial" panose="020B0604020202020204" pitchFamily="34" charset="0"/>
              <a:buNone/>
              <a:defRPr/>
            </a:pPr>
            <a:r>
              <a:rPr lang="en-US" sz="2400" b="1" dirty="0" smtClean="0"/>
              <a:t>       </a:t>
            </a:r>
            <a:r>
              <a:rPr lang="en-US" sz="2400" b="1" dirty="0" smtClean="0">
                <a:solidFill>
                  <a:schemeClr val="accent6">
                    <a:lumMod val="75000"/>
                  </a:schemeClr>
                </a:solidFill>
              </a:rPr>
              <a:t>We are on track with the 2011 and 2012 public releases</a:t>
            </a:r>
          </a:p>
          <a:p>
            <a:pPr marL="0" indent="0" eaLnBrk="1" hangingPunct="1">
              <a:buFont typeface="Arial" panose="020B0604020202020204" pitchFamily="34" charset="0"/>
              <a:buNone/>
              <a:defRPr/>
            </a:pPr>
            <a:endParaRPr lang="en-US" sz="1000" b="1" dirty="0" smtClean="0"/>
          </a:p>
          <a:p>
            <a:pPr marL="0" indent="0" eaLnBrk="1" hangingPunct="1">
              <a:buFont typeface="Arial" panose="020B0604020202020204" pitchFamily="34" charset="0"/>
              <a:buNone/>
              <a:defRPr/>
            </a:pPr>
            <a:r>
              <a:rPr lang="en-US" sz="2400" b="1" dirty="0" smtClean="0"/>
              <a:t>	2011 Public Release will be available in June 2013</a:t>
            </a:r>
          </a:p>
          <a:p>
            <a:pPr lvl="1" eaLnBrk="1" hangingPunct="1">
              <a:buFont typeface="Arial" panose="020B0604020202020204" pitchFamily="34" charset="0"/>
              <a:buChar char="–"/>
              <a:defRPr/>
            </a:pPr>
            <a:r>
              <a:rPr lang="en-US" sz="2000" dirty="0" smtClean="0"/>
              <a:t>2009-2011 Dates of Service </a:t>
            </a:r>
          </a:p>
          <a:p>
            <a:pPr lvl="1" eaLnBrk="1" hangingPunct="1">
              <a:buFont typeface="Arial" panose="020B0604020202020204" pitchFamily="34" charset="0"/>
              <a:buChar char="–"/>
              <a:defRPr/>
            </a:pPr>
            <a:r>
              <a:rPr lang="en-US" sz="2000" dirty="0" err="1" smtClean="0"/>
              <a:t>MassHealth</a:t>
            </a:r>
            <a:r>
              <a:rPr lang="en-US" sz="2000" dirty="0" smtClean="0"/>
              <a:t> </a:t>
            </a:r>
          </a:p>
          <a:p>
            <a:pPr lvl="1" eaLnBrk="1" hangingPunct="1">
              <a:buFont typeface="Arial" panose="020B0604020202020204" pitchFamily="34" charset="0"/>
              <a:buChar char="–"/>
              <a:defRPr/>
            </a:pPr>
            <a:r>
              <a:rPr lang="en-US" sz="2000" dirty="0" smtClean="0"/>
              <a:t>Medicare (state agencies only*)</a:t>
            </a:r>
          </a:p>
          <a:p>
            <a:pPr marL="0" indent="0" eaLnBrk="1" hangingPunct="1">
              <a:buFont typeface="Arial" panose="020B0604020202020204" pitchFamily="34" charset="0"/>
              <a:buNone/>
              <a:defRPr/>
            </a:pPr>
            <a:r>
              <a:rPr lang="en-US" sz="2400" b="1" dirty="0" smtClean="0"/>
              <a:t>       2012 Public Release will be available in December 2013</a:t>
            </a:r>
          </a:p>
          <a:p>
            <a:pPr lvl="1" eaLnBrk="1" hangingPunct="1">
              <a:buFont typeface="Arial" panose="020B0604020202020204" pitchFamily="34" charset="0"/>
              <a:buChar char="–"/>
              <a:defRPr/>
            </a:pPr>
            <a:r>
              <a:rPr lang="en-US" sz="2000" dirty="0" smtClean="0"/>
              <a:t>Master Member Index</a:t>
            </a:r>
          </a:p>
          <a:p>
            <a:pPr marL="0" indent="0" eaLnBrk="1" hangingPunct="1">
              <a:buFont typeface="Arial" panose="020B0604020202020204" pitchFamily="34" charset="0"/>
              <a:buNone/>
              <a:defRPr/>
            </a:pPr>
            <a:r>
              <a:rPr lang="en-US" sz="2000" b="1" dirty="0" smtClean="0"/>
              <a:t>        </a:t>
            </a:r>
            <a:endParaRPr lang="en-US" sz="2400" b="1" dirty="0" smtClean="0"/>
          </a:p>
        </p:txBody>
      </p:sp>
      <p:sp>
        <p:nvSpPr>
          <p:cNvPr id="48132" name="TextBox 1"/>
          <p:cNvSpPr txBox="1">
            <a:spLocks noChangeArrowheads="1"/>
          </p:cNvSpPr>
          <p:nvPr/>
        </p:nvSpPr>
        <p:spPr bwMode="auto">
          <a:xfrm>
            <a:off x="474663" y="5786438"/>
            <a:ext cx="58435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dirty="0"/>
              <a:t>*  In discussions with CMS about possible re-release by CHIA</a:t>
            </a:r>
          </a:p>
        </p:txBody>
      </p:sp>
      <p:sp>
        <p:nvSpPr>
          <p:cNvPr id="48133"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fld id="{17F0596C-AA27-4D44-A86B-CD4B40960671}" type="slidenum">
              <a:rPr lang="en-US" smtClean="0">
                <a:solidFill>
                  <a:srgbClr val="898989"/>
                </a:solidFill>
              </a:rPr>
              <a:pPr/>
              <a:t>19</a:t>
            </a:fld>
            <a:endParaRPr lang="en-US" smtClean="0">
              <a:solidFill>
                <a:srgbClr val="898989"/>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0" y="862013"/>
            <a:ext cx="8229600" cy="1143000"/>
          </a:xfrm>
        </p:spPr>
        <p:txBody>
          <a:bodyPr/>
          <a:lstStyle/>
          <a:p>
            <a:pPr eaLnBrk="1" hangingPunct="1"/>
            <a:r>
              <a:rPr lang="en-US" sz="3600" dirty="0" smtClean="0">
                <a:solidFill>
                  <a:srgbClr val="005598"/>
                </a:solidFill>
              </a:rPr>
              <a:t>Objectives of the APCD Analytic Webinar</a:t>
            </a:r>
          </a:p>
        </p:txBody>
      </p:sp>
      <p:sp>
        <p:nvSpPr>
          <p:cNvPr id="30723" name="Content Placeholder 2"/>
          <p:cNvSpPr>
            <a:spLocks noGrp="1"/>
          </p:cNvSpPr>
          <p:nvPr>
            <p:ph idx="1"/>
          </p:nvPr>
        </p:nvSpPr>
        <p:spPr>
          <a:xfrm>
            <a:off x="638175" y="2182813"/>
            <a:ext cx="8229600" cy="4054475"/>
          </a:xfrm>
        </p:spPr>
        <p:txBody>
          <a:bodyPr/>
          <a:lstStyle/>
          <a:p>
            <a:pPr eaLnBrk="1" hangingPunct="1"/>
            <a:r>
              <a:rPr lang="en-US" sz="2400" dirty="0" smtClean="0"/>
              <a:t>Provide a forum where you can learn about APCD updates and ask questions</a:t>
            </a:r>
          </a:p>
          <a:p>
            <a:pPr lvl="1" eaLnBrk="1" hangingPunct="1">
              <a:buFont typeface="Arial" charset="0"/>
              <a:buChar char="•"/>
            </a:pPr>
            <a:r>
              <a:rPr lang="en-US" sz="1600" dirty="0" smtClean="0"/>
              <a:t>APCD Application Process</a:t>
            </a:r>
          </a:p>
          <a:p>
            <a:pPr lvl="1" eaLnBrk="1" hangingPunct="1">
              <a:buFont typeface="Arial" charset="0"/>
              <a:buChar char="•"/>
            </a:pPr>
            <a:r>
              <a:rPr lang="en-US" sz="1600" dirty="0" smtClean="0"/>
              <a:t>APCD Data Fulfillment</a:t>
            </a:r>
          </a:p>
          <a:p>
            <a:pPr lvl="1" eaLnBrk="1" hangingPunct="1">
              <a:buFont typeface="Arial" charset="0"/>
              <a:buChar char="•"/>
            </a:pPr>
            <a:r>
              <a:rPr lang="en-US" sz="1600" dirty="0" smtClean="0"/>
              <a:t>Data Definitions, Compliance and Availability</a:t>
            </a:r>
          </a:p>
          <a:p>
            <a:pPr lvl="1" eaLnBrk="1" hangingPunct="1">
              <a:buFont typeface="Arial" charset="0"/>
              <a:buChar char="•"/>
            </a:pPr>
            <a:r>
              <a:rPr lang="en-US" sz="1600" dirty="0" smtClean="0"/>
              <a:t>Tools and methodologies</a:t>
            </a:r>
          </a:p>
          <a:p>
            <a:pPr eaLnBrk="1" hangingPunct="1"/>
            <a:r>
              <a:rPr lang="en-US" sz="2400" dirty="0" smtClean="0"/>
              <a:t>Share questions and answers that come into CHIA with a broader audience</a:t>
            </a:r>
          </a:p>
          <a:p>
            <a:pPr eaLnBrk="1" hangingPunct="1"/>
            <a:r>
              <a:rPr lang="en-US" sz="2400" dirty="0" smtClean="0"/>
              <a:t>Solicit input for improvements to the APCD</a:t>
            </a:r>
          </a:p>
          <a:p>
            <a:pPr eaLnBrk="1" hangingPunct="1"/>
            <a:endParaRPr lang="en-US" sz="2400" dirty="0" smtClean="0"/>
          </a:p>
          <a:p>
            <a:pPr eaLnBrk="1" hangingPunct="1"/>
            <a:endParaRPr lang="en-US" dirty="0" smtClean="0"/>
          </a:p>
        </p:txBody>
      </p:sp>
      <p:sp>
        <p:nvSpPr>
          <p:cNvPr id="3072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fld id="{6855E291-B031-45E6-8526-C5C3E64C366C}" type="slidenum">
              <a:rPr lang="en-US" smtClean="0">
                <a:solidFill>
                  <a:srgbClr val="898989"/>
                </a:solidFill>
              </a:rPr>
              <a:pPr/>
              <a:t>2</a:t>
            </a:fld>
            <a:endParaRPr lang="en-US" smtClean="0">
              <a:solidFill>
                <a:srgbClr val="898989"/>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p:cNvSpPr>
            <a:spLocks noGrp="1"/>
          </p:cNvSpPr>
          <p:nvPr>
            <p:ph idx="1"/>
          </p:nvPr>
        </p:nvSpPr>
        <p:spPr>
          <a:xfrm>
            <a:off x="368300" y="2219325"/>
            <a:ext cx="8229600" cy="3821113"/>
          </a:xfrm>
        </p:spPr>
        <p:txBody>
          <a:bodyPr/>
          <a:lstStyle/>
          <a:p>
            <a:pPr eaLnBrk="1" hangingPunct="1"/>
            <a:r>
              <a:rPr lang="en-US" sz="2000" dirty="0" smtClean="0"/>
              <a:t>Files arrive monthly from more than 90 payers, each using their own unique member IDs</a:t>
            </a:r>
          </a:p>
          <a:p>
            <a:pPr lvl="1" eaLnBrk="1" hangingPunct="1"/>
            <a:r>
              <a:rPr lang="en-US" sz="2000" dirty="0" smtClean="0"/>
              <a:t>IDs may change as a member switches products within a payer</a:t>
            </a:r>
          </a:p>
          <a:p>
            <a:pPr lvl="1" eaLnBrk="1" hangingPunct="1"/>
            <a:r>
              <a:rPr lang="en-US" sz="2000" dirty="0" smtClean="0"/>
              <a:t>Rolling 24 months in each monthly submission so there are many duplicate records</a:t>
            </a:r>
          </a:p>
          <a:p>
            <a:pPr eaLnBrk="1" hangingPunct="1"/>
            <a:r>
              <a:rPr lang="en-US" sz="2000" dirty="0" smtClean="0"/>
              <a:t>Master Patient Index will create a unique identifier so members can be tracked – across products and payers</a:t>
            </a:r>
          </a:p>
          <a:p>
            <a:pPr eaLnBrk="1" hangingPunct="1"/>
            <a:r>
              <a:rPr lang="en-US" sz="2000" dirty="0" smtClean="0"/>
              <a:t>Preliminary runs (de-duping) have compressed member file from 25M to 9M records; target is approximately 6M</a:t>
            </a:r>
          </a:p>
          <a:p>
            <a:pPr eaLnBrk="1" hangingPunct="1"/>
            <a:r>
              <a:rPr lang="en-US" sz="2000" dirty="0" smtClean="0"/>
              <a:t>Plan to have in December 2013 release</a:t>
            </a:r>
          </a:p>
        </p:txBody>
      </p:sp>
      <p:sp>
        <p:nvSpPr>
          <p:cNvPr id="10242" name="Title 1"/>
          <p:cNvSpPr>
            <a:spLocks noGrp="1"/>
          </p:cNvSpPr>
          <p:nvPr>
            <p:ph type="title"/>
          </p:nvPr>
        </p:nvSpPr>
        <p:spPr>
          <a:xfrm>
            <a:off x="565150" y="1335291"/>
            <a:ext cx="8229600" cy="742950"/>
          </a:xfrm>
        </p:spPr>
        <p:txBody>
          <a:bodyPr/>
          <a:lstStyle/>
          <a:p>
            <a:pPr algn="l" eaLnBrk="1" hangingPunct="1">
              <a:defRPr/>
            </a:pPr>
            <a:r>
              <a:rPr lang="en-US" sz="3200" dirty="0" smtClean="0">
                <a:solidFill>
                  <a:srgbClr val="005598"/>
                </a:solidFill>
              </a:rPr>
              <a:t>Master Member Index</a:t>
            </a:r>
            <a:endParaRPr lang="en-US" sz="2400" b="1" dirty="0" smtClean="0">
              <a:solidFill>
                <a:schemeClr val="bg1">
                  <a:lumMod val="50000"/>
                </a:schemeClr>
              </a:solidFill>
            </a:endParaRPr>
          </a:p>
        </p:txBody>
      </p:sp>
      <p:sp>
        <p:nvSpPr>
          <p:cNvPr id="4915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fld id="{6C434450-F38D-44C5-9131-74CCA3095542}" type="slidenum">
              <a:rPr lang="en-US" smtClean="0">
                <a:solidFill>
                  <a:srgbClr val="898989"/>
                </a:solidFill>
              </a:rPr>
              <a:pPr/>
              <a:t>20</a:t>
            </a:fld>
            <a:endParaRPr lang="en-US" smtClean="0">
              <a:solidFill>
                <a:srgbClr val="898989"/>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5600" y="1354138"/>
            <a:ext cx="5781675" cy="1143000"/>
          </a:xfrm>
        </p:spPr>
        <p:txBody>
          <a:bodyPr/>
          <a:lstStyle/>
          <a:p>
            <a:pPr algn="l">
              <a:defRPr/>
            </a:pPr>
            <a:r>
              <a:rPr lang="en-US" sz="3600" b="1" dirty="0" smtClean="0">
                <a:solidFill>
                  <a:schemeClr val="tx2"/>
                </a:solidFill>
              </a:rPr>
              <a:t>APCD Received Two Grants</a:t>
            </a:r>
            <a:br>
              <a:rPr lang="en-US" sz="3600" b="1" dirty="0" smtClean="0">
                <a:solidFill>
                  <a:schemeClr val="tx2"/>
                </a:solidFill>
              </a:rPr>
            </a:br>
            <a:r>
              <a:rPr lang="en-US" sz="2400" b="1" dirty="0">
                <a:solidFill>
                  <a:schemeClr val="bg1">
                    <a:lumMod val="50000"/>
                  </a:schemeClr>
                </a:solidFill>
              </a:rPr>
              <a:t>W</a:t>
            </a:r>
            <a:r>
              <a:rPr lang="en-US" sz="2400" b="1" dirty="0" smtClean="0">
                <a:solidFill>
                  <a:schemeClr val="bg1">
                    <a:lumMod val="50000"/>
                  </a:schemeClr>
                </a:solidFill>
              </a:rPr>
              <a:t>hich will help build out its infrastructure </a:t>
            </a:r>
            <a:br>
              <a:rPr lang="en-US" sz="2400" b="1" dirty="0" smtClean="0">
                <a:solidFill>
                  <a:schemeClr val="bg1">
                    <a:lumMod val="50000"/>
                  </a:schemeClr>
                </a:solidFill>
              </a:rPr>
            </a:br>
            <a:endParaRPr lang="en-US" sz="2400" b="1" dirty="0">
              <a:solidFill>
                <a:schemeClr val="bg1">
                  <a:lumMod val="50000"/>
                </a:schemeClr>
              </a:solidFill>
            </a:endParaRPr>
          </a:p>
        </p:txBody>
      </p:sp>
      <p:sp>
        <p:nvSpPr>
          <p:cNvPr id="50179" name="Content Placeholder 2"/>
          <p:cNvSpPr>
            <a:spLocks noGrp="1"/>
          </p:cNvSpPr>
          <p:nvPr>
            <p:ph idx="1"/>
          </p:nvPr>
        </p:nvSpPr>
        <p:spPr>
          <a:xfrm>
            <a:off x="806825" y="2520297"/>
            <a:ext cx="7772400" cy="2911475"/>
          </a:xfrm>
        </p:spPr>
        <p:txBody>
          <a:bodyPr/>
          <a:lstStyle/>
          <a:p>
            <a:r>
              <a:rPr lang="en-US" sz="2800" dirty="0" smtClean="0"/>
              <a:t>ACA Implementation (CCIIO)</a:t>
            </a:r>
          </a:p>
          <a:p>
            <a:pPr lvl="1"/>
            <a:r>
              <a:rPr lang="en-US" sz="2400" dirty="0" smtClean="0"/>
              <a:t>Risk adjustment </a:t>
            </a:r>
          </a:p>
          <a:p>
            <a:pPr lvl="1"/>
            <a:r>
              <a:rPr lang="en-US" sz="2400" dirty="0" smtClean="0"/>
              <a:t>Master Member</a:t>
            </a:r>
          </a:p>
          <a:p>
            <a:r>
              <a:rPr lang="en-US" sz="2800" dirty="0" smtClean="0"/>
              <a:t>State Innovation Models (CMS)</a:t>
            </a:r>
          </a:p>
          <a:p>
            <a:pPr lvl="1"/>
            <a:r>
              <a:rPr lang="en-US" sz="2400" dirty="0" smtClean="0"/>
              <a:t>Provider portal to the APCD</a:t>
            </a:r>
          </a:p>
          <a:p>
            <a:pPr lvl="1"/>
            <a:r>
              <a:rPr lang="en-US" sz="2400" dirty="0" smtClean="0"/>
              <a:t>Master provider</a:t>
            </a:r>
          </a:p>
          <a:p>
            <a:pPr lvl="1"/>
            <a:r>
              <a:rPr lang="en-US" sz="2400" u="sng" dirty="0">
                <a:hlinkClick r:id="rId2"/>
              </a:rPr>
              <a:t>http://innovation.cms.gov/initiatives/State-Innovations-Model-Testing/index.html</a:t>
            </a:r>
            <a:endParaRPr lang="en-US" sz="2400" dirty="0"/>
          </a:p>
          <a:p>
            <a:pPr lvl="1"/>
            <a:endParaRPr lang="en-US" sz="2400" dirty="0" smtClean="0"/>
          </a:p>
          <a:p>
            <a:pPr lvl="1"/>
            <a:endParaRPr lang="en-US" sz="2400" dirty="0" smtClean="0"/>
          </a:p>
          <a:p>
            <a:pPr lvl="2"/>
            <a:endParaRPr lang="en-US" dirty="0" smtClean="0"/>
          </a:p>
        </p:txBody>
      </p:sp>
      <p:sp>
        <p:nvSpPr>
          <p:cNvPr id="5018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fld id="{DCAD9CA6-00D3-48E9-9ECA-2A4A63A55AA2}" type="slidenum">
              <a:rPr lang="en-US" smtClean="0">
                <a:solidFill>
                  <a:srgbClr val="898989"/>
                </a:solidFill>
              </a:rPr>
              <a:pPr/>
              <a:t>21</a:t>
            </a:fld>
            <a:endParaRPr lang="en-US" smtClean="0">
              <a:solidFill>
                <a:srgbClr val="898989"/>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368300" y="968375"/>
            <a:ext cx="8229600" cy="1143000"/>
          </a:xfrm>
        </p:spPr>
        <p:txBody>
          <a:bodyPr/>
          <a:lstStyle/>
          <a:p>
            <a:pPr eaLnBrk="1" hangingPunct="1"/>
            <a:r>
              <a:rPr lang="en-US" sz="2800" dirty="0" smtClean="0">
                <a:solidFill>
                  <a:srgbClr val="005598"/>
                </a:solidFill>
              </a:rPr>
              <a:t>   The APCD User Group</a:t>
            </a:r>
          </a:p>
        </p:txBody>
      </p:sp>
      <p:sp>
        <p:nvSpPr>
          <p:cNvPr id="19459" name="Content Placeholder 2"/>
          <p:cNvSpPr>
            <a:spLocks noGrp="1"/>
          </p:cNvSpPr>
          <p:nvPr>
            <p:ph idx="1"/>
          </p:nvPr>
        </p:nvSpPr>
        <p:spPr>
          <a:xfrm>
            <a:off x="693738" y="2236788"/>
            <a:ext cx="8229600" cy="4287837"/>
          </a:xfrm>
        </p:spPr>
        <p:txBody>
          <a:bodyPr/>
          <a:lstStyle/>
          <a:p>
            <a:pPr eaLnBrk="1" hangingPunct="1">
              <a:defRPr/>
            </a:pPr>
            <a:r>
              <a:rPr lang="en-US" sz="2400" dirty="0" smtClean="0"/>
              <a:t>The next group of APCD users will receive their extracts in the coming weeks  </a:t>
            </a:r>
            <a:r>
              <a:rPr lang="en-US" sz="1800" i="1" dirty="0" smtClean="0"/>
              <a:t>(3 extracts have been delivered to date)</a:t>
            </a:r>
          </a:p>
          <a:p>
            <a:pPr eaLnBrk="1" hangingPunct="1">
              <a:defRPr/>
            </a:pPr>
            <a:r>
              <a:rPr lang="en-US" sz="2400" dirty="0" smtClean="0"/>
              <a:t>An APCD User Group will be established once we have 3-5 users ready to proceed </a:t>
            </a:r>
            <a:r>
              <a:rPr lang="en-US" sz="1800" i="1" dirty="0" smtClean="0"/>
              <a:t>(To date that includes DPH and UMMS)</a:t>
            </a:r>
            <a:endParaRPr lang="en-US" sz="2400" dirty="0" smtClean="0"/>
          </a:p>
          <a:p>
            <a:pPr eaLnBrk="1" hangingPunct="1">
              <a:defRPr/>
            </a:pPr>
            <a:r>
              <a:rPr lang="en-US" sz="2400" dirty="0" smtClean="0"/>
              <a:t>The purpose of this group is to:</a:t>
            </a:r>
          </a:p>
          <a:p>
            <a:pPr marL="0" indent="0" eaLnBrk="1" hangingPunct="1">
              <a:buFont typeface="Arial" charset="0"/>
              <a:buNone/>
              <a:defRPr/>
            </a:pPr>
            <a:r>
              <a:rPr lang="en-US" sz="2400" dirty="0"/>
              <a:t>	</a:t>
            </a:r>
            <a:r>
              <a:rPr lang="en-US" sz="2400" dirty="0" smtClean="0"/>
              <a:t>-  Answer questions about using APCD data</a:t>
            </a:r>
          </a:p>
          <a:p>
            <a:pPr marL="0" indent="0" eaLnBrk="1" hangingPunct="1">
              <a:buFont typeface="Arial" charset="0"/>
              <a:buNone/>
              <a:defRPr/>
            </a:pPr>
            <a:r>
              <a:rPr lang="en-US" sz="2400" dirty="0"/>
              <a:t>	</a:t>
            </a:r>
            <a:r>
              <a:rPr lang="en-US" sz="2400" dirty="0" smtClean="0"/>
              <a:t>-  Facilitate exchange of “know how” among users</a:t>
            </a:r>
          </a:p>
          <a:p>
            <a:pPr marL="0" indent="0" eaLnBrk="1" hangingPunct="1">
              <a:buFont typeface="Arial" charset="0"/>
              <a:buNone/>
              <a:defRPr/>
            </a:pPr>
            <a:r>
              <a:rPr lang="en-US" sz="2400" dirty="0"/>
              <a:t>	</a:t>
            </a:r>
            <a:r>
              <a:rPr lang="en-US" sz="2400" dirty="0" smtClean="0"/>
              <a:t>-  Provide CHIA feedback on data quality</a:t>
            </a:r>
          </a:p>
        </p:txBody>
      </p:sp>
      <p:sp>
        <p:nvSpPr>
          <p:cNvPr id="5120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fld id="{B47D9678-97F7-421E-8EE2-4B44120D876B}" type="slidenum">
              <a:rPr lang="en-US" smtClean="0">
                <a:solidFill>
                  <a:srgbClr val="898989"/>
                </a:solidFill>
              </a:rPr>
              <a:pPr/>
              <a:t>22</a:t>
            </a:fld>
            <a:endParaRPr lang="en-US" smtClean="0">
              <a:solidFill>
                <a:srgbClr val="898989"/>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563563" y="1598613"/>
            <a:ext cx="8229600" cy="1997075"/>
          </a:xfrm>
        </p:spPr>
        <p:txBody>
          <a:bodyPr/>
          <a:lstStyle/>
          <a:p>
            <a:pPr eaLnBrk="1" hangingPunct="1">
              <a:defRPr/>
            </a:pPr>
            <a:r>
              <a:rPr lang="en-US" sz="3600" b="1" dirty="0" smtClean="0">
                <a:solidFill>
                  <a:srgbClr val="005598"/>
                </a:solidFill>
              </a:rPr>
              <a:t>Topics for March APCD Analytic Webinar</a:t>
            </a:r>
            <a:br>
              <a:rPr lang="en-US" sz="3600" b="1" dirty="0" smtClean="0">
                <a:solidFill>
                  <a:srgbClr val="005598"/>
                </a:solidFill>
              </a:rPr>
            </a:br>
            <a:r>
              <a:rPr lang="en-US" sz="2400" b="1" dirty="0" smtClean="0">
                <a:solidFill>
                  <a:schemeClr val="accent6">
                    <a:lumMod val="75000"/>
                  </a:schemeClr>
                </a:solidFill>
              </a:rPr>
              <a:t>Please submit questions and topics for our March Webinar</a:t>
            </a:r>
            <a:r>
              <a:rPr lang="en-US" sz="3600" b="1" dirty="0" smtClean="0">
                <a:solidFill>
                  <a:srgbClr val="005598"/>
                </a:solidFill>
              </a:rPr>
              <a:t/>
            </a:r>
            <a:br>
              <a:rPr lang="en-US" sz="3600" b="1" dirty="0" smtClean="0">
                <a:solidFill>
                  <a:srgbClr val="005598"/>
                </a:solidFill>
              </a:rPr>
            </a:br>
            <a:r>
              <a:rPr lang="en-US" sz="3600" b="1" dirty="0" smtClean="0">
                <a:solidFill>
                  <a:srgbClr val="005598"/>
                </a:solidFill>
              </a:rPr>
              <a:t>Questions?</a:t>
            </a:r>
          </a:p>
        </p:txBody>
      </p:sp>
      <p:sp>
        <p:nvSpPr>
          <p:cNvPr id="52227" name="Content Placeholder 2"/>
          <p:cNvSpPr>
            <a:spLocks noGrp="1"/>
          </p:cNvSpPr>
          <p:nvPr>
            <p:ph idx="1"/>
          </p:nvPr>
        </p:nvSpPr>
        <p:spPr>
          <a:xfrm>
            <a:off x="563563" y="3411538"/>
            <a:ext cx="8229600" cy="2701925"/>
          </a:xfrm>
        </p:spPr>
        <p:txBody>
          <a:bodyPr/>
          <a:lstStyle/>
          <a:p>
            <a:pPr marL="0" indent="0" algn="ctr" eaLnBrk="1" hangingPunct="1">
              <a:buFont typeface="Arial" charset="0"/>
              <a:buNone/>
            </a:pPr>
            <a:r>
              <a:rPr lang="en-US" sz="2400" dirty="0" smtClean="0"/>
              <a:t> </a:t>
            </a:r>
          </a:p>
          <a:p>
            <a:pPr marL="0" indent="0" algn="ctr" eaLnBrk="1" hangingPunct="1">
              <a:buFont typeface="Arial" charset="0"/>
              <a:buNone/>
            </a:pPr>
            <a:r>
              <a:rPr lang="en-US" sz="2400" dirty="0" smtClean="0">
                <a:hlinkClick r:id="rId3"/>
              </a:rPr>
              <a:t>sabine.hedberg@state.ma.us</a:t>
            </a:r>
            <a:r>
              <a:rPr lang="en-US" sz="2400" dirty="0" smtClean="0"/>
              <a:t> </a:t>
            </a:r>
          </a:p>
          <a:p>
            <a:pPr marL="0" indent="0" algn="ctr" eaLnBrk="1" hangingPunct="1">
              <a:buFont typeface="Arial" charset="0"/>
              <a:buNone/>
            </a:pPr>
            <a:endParaRPr lang="en-US" sz="2400" dirty="0" smtClean="0"/>
          </a:p>
          <a:p>
            <a:pPr marL="0" indent="0" algn="ctr" eaLnBrk="1" hangingPunct="1">
              <a:buFont typeface="Arial" charset="0"/>
              <a:buNone/>
            </a:pPr>
            <a:r>
              <a:rPr lang="en-US" sz="2400" dirty="0" smtClean="0"/>
              <a:t>Thank you for your interest in the Massachusetts</a:t>
            </a:r>
          </a:p>
          <a:p>
            <a:pPr marL="0" indent="0" algn="ctr" eaLnBrk="1" hangingPunct="1">
              <a:buFont typeface="Arial" charset="0"/>
              <a:buNone/>
            </a:pPr>
            <a:r>
              <a:rPr lang="en-US" sz="2400" dirty="0" smtClean="0"/>
              <a:t>All Payer Claims Database</a:t>
            </a:r>
          </a:p>
        </p:txBody>
      </p:sp>
      <p:sp>
        <p:nvSpPr>
          <p:cNvPr id="5222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fld id="{9FCF9784-2EA4-4CE9-91BF-D27B6A31043D}" type="slidenum">
              <a:rPr lang="en-US" smtClean="0">
                <a:solidFill>
                  <a:srgbClr val="898989"/>
                </a:solidFill>
              </a:rPr>
              <a:pPr/>
              <a:t>23</a:t>
            </a:fld>
            <a:endParaRPr lang="en-US" smtClean="0">
              <a:solidFill>
                <a:srgbClr val="898989"/>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1149350"/>
            <a:ext cx="8229600" cy="1143000"/>
          </a:xfrm>
        </p:spPr>
        <p:txBody>
          <a:bodyPr/>
          <a:lstStyle/>
          <a:p>
            <a:pPr algn="l" eaLnBrk="1" hangingPunct="1"/>
            <a:r>
              <a:rPr lang="en-US" sz="3600" smtClean="0">
                <a:solidFill>
                  <a:srgbClr val="005598"/>
                </a:solidFill>
              </a:rPr>
              <a:t>Agenda for Today</a:t>
            </a:r>
          </a:p>
        </p:txBody>
      </p:sp>
      <p:sp>
        <p:nvSpPr>
          <p:cNvPr id="31747" name="Content Placeholder 2"/>
          <p:cNvSpPr>
            <a:spLocks noGrp="1"/>
          </p:cNvSpPr>
          <p:nvPr>
            <p:ph idx="1"/>
          </p:nvPr>
        </p:nvSpPr>
        <p:spPr>
          <a:xfrm>
            <a:off x="1058863" y="2384425"/>
            <a:ext cx="6135687" cy="3178175"/>
          </a:xfrm>
        </p:spPr>
        <p:txBody>
          <a:bodyPr/>
          <a:lstStyle/>
          <a:p>
            <a:pPr eaLnBrk="1" hangingPunct="1"/>
            <a:r>
              <a:rPr lang="en-US" sz="2400" dirty="0" smtClean="0"/>
              <a:t>Profile of Webinar Participants</a:t>
            </a:r>
          </a:p>
          <a:p>
            <a:pPr eaLnBrk="1" hangingPunct="1"/>
            <a:r>
              <a:rPr lang="en-US" sz="2400" dirty="0" smtClean="0"/>
              <a:t>Summary of APCD Projects and Applications</a:t>
            </a:r>
          </a:p>
          <a:p>
            <a:pPr eaLnBrk="1" hangingPunct="1"/>
            <a:r>
              <a:rPr lang="en-US" sz="2400" dirty="0" smtClean="0"/>
              <a:t>APCD Basics</a:t>
            </a:r>
          </a:p>
          <a:p>
            <a:pPr eaLnBrk="1" hangingPunct="1"/>
            <a:r>
              <a:rPr lang="en-US" sz="2400" dirty="0" smtClean="0"/>
              <a:t>QA Insights</a:t>
            </a:r>
          </a:p>
          <a:p>
            <a:pPr eaLnBrk="1" hangingPunct="1"/>
            <a:r>
              <a:rPr lang="en-US" sz="2400" dirty="0" smtClean="0"/>
              <a:t>News from APCD</a:t>
            </a:r>
          </a:p>
          <a:p>
            <a:pPr eaLnBrk="1" hangingPunct="1"/>
            <a:endParaRPr lang="en-US" sz="2400" dirty="0" smtClean="0"/>
          </a:p>
          <a:p>
            <a:pPr eaLnBrk="1" hangingPunct="1"/>
            <a:endParaRPr lang="en-US" dirty="0" smtClean="0"/>
          </a:p>
        </p:txBody>
      </p:sp>
      <p:sp>
        <p:nvSpPr>
          <p:cNvPr id="3174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fld id="{65E9AE49-9BEC-4578-9EC5-50F6F32DEC92}" type="slidenum">
              <a:rPr lang="en-US" smtClean="0">
                <a:solidFill>
                  <a:srgbClr val="898989"/>
                </a:solidFill>
              </a:rPr>
              <a:pPr/>
              <a:t>3</a:t>
            </a:fld>
            <a:endParaRPr lang="en-US" smtClean="0">
              <a:solidFill>
                <a:srgbClr val="898989"/>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87338" y="942975"/>
            <a:ext cx="8229600" cy="1143000"/>
          </a:xfrm>
        </p:spPr>
        <p:txBody>
          <a:bodyPr/>
          <a:lstStyle/>
          <a:p>
            <a:pPr eaLnBrk="1" hangingPunct="1"/>
            <a:r>
              <a:rPr lang="en-US" sz="3200" dirty="0" smtClean="0">
                <a:solidFill>
                  <a:srgbClr val="005598"/>
                </a:solidFill>
              </a:rPr>
              <a:t>Participants</a:t>
            </a:r>
            <a:r>
              <a:rPr lang="en-US" sz="2800" dirty="0" smtClean="0">
                <a:solidFill>
                  <a:srgbClr val="005598"/>
                </a:solidFill>
              </a:rPr>
              <a:t> on January 22, APCD Analytical Webinar</a:t>
            </a:r>
          </a:p>
        </p:txBody>
      </p:sp>
      <p:sp>
        <p:nvSpPr>
          <p:cNvPr id="3" name="Content Placeholder 2"/>
          <p:cNvSpPr>
            <a:spLocks noGrp="1"/>
          </p:cNvSpPr>
          <p:nvPr>
            <p:ph idx="1"/>
          </p:nvPr>
        </p:nvSpPr>
        <p:spPr>
          <a:xfrm>
            <a:off x="661988" y="2346325"/>
            <a:ext cx="8229600" cy="3063875"/>
          </a:xfrm>
        </p:spPr>
        <p:txBody>
          <a:bodyPr rtlCol="0">
            <a:noAutofit/>
          </a:bodyPr>
          <a:lstStyle/>
          <a:p>
            <a:pPr eaLnBrk="1" fontAlgn="auto" hangingPunct="1">
              <a:spcAft>
                <a:spcPts val="0"/>
              </a:spcAft>
              <a:buFont typeface="Arial" panose="020B0604020202020204" pitchFamily="34" charset="0"/>
              <a:buChar char="•"/>
              <a:defRPr/>
            </a:pPr>
            <a:r>
              <a:rPr lang="en-US" sz="2800" b="1" dirty="0" smtClean="0"/>
              <a:t>77 Participants </a:t>
            </a:r>
          </a:p>
          <a:p>
            <a:pPr lvl="1" eaLnBrk="1" fontAlgn="auto" hangingPunct="1">
              <a:spcBef>
                <a:spcPts val="0"/>
              </a:spcBef>
              <a:spcAft>
                <a:spcPts val="0"/>
              </a:spcAft>
              <a:buFont typeface="Arial" panose="020B0604020202020204" pitchFamily="34" charset="0"/>
              <a:buChar char="•"/>
              <a:defRPr/>
            </a:pPr>
            <a:r>
              <a:rPr lang="en-US" sz="2000" dirty="0"/>
              <a:t>43 Massachusetts participants</a:t>
            </a:r>
          </a:p>
          <a:p>
            <a:pPr lvl="1" eaLnBrk="1" fontAlgn="auto" hangingPunct="1">
              <a:spcBef>
                <a:spcPts val="0"/>
              </a:spcBef>
              <a:spcAft>
                <a:spcPts val="0"/>
              </a:spcAft>
              <a:buFont typeface="Arial" panose="020B0604020202020204" pitchFamily="34" charset="0"/>
              <a:buChar char="•"/>
              <a:defRPr/>
            </a:pPr>
            <a:r>
              <a:rPr lang="en-US" sz="2000" dirty="0"/>
              <a:t>34 Participants from 13 other states </a:t>
            </a:r>
          </a:p>
          <a:p>
            <a:pPr eaLnBrk="1" fontAlgn="auto" hangingPunct="1">
              <a:spcAft>
                <a:spcPts val="0"/>
              </a:spcAft>
              <a:buFont typeface="Arial" panose="020B0604020202020204" pitchFamily="34" charset="0"/>
              <a:buChar char="•"/>
              <a:defRPr/>
            </a:pPr>
            <a:r>
              <a:rPr lang="en-US" sz="2800" b="1" dirty="0" smtClean="0"/>
              <a:t>Of the 77 Participants</a:t>
            </a:r>
          </a:p>
          <a:p>
            <a:pPr lvl="1" eaLnBrk="1" fontAlgn="auto" hangingPunct="1">
              <a:spcBef>
                <a:spcPts val="0"/>
              </a:spcBef>
              <a:spcAft>
                <a:spcPts val="0"/>
              </a:spcAft>
              <a:buFont typeface="Arial" panose="020B0604020202020204" pitchFamily="34" charset="0"/>
              <a:buChar char="•"/>
              <a:defRPr/>
            </a:pPr>
            <a:r>
              <a:rPr lang="en-US" sz="2000" dirty="0" smtClean="0"/>
              <a:t>37 Insurance industry representatives</a:t>
            </a:r>
          </a:p>
          <a:p>
            <a:pPr lvl="1" eaLnBrk="1" fontAlgn="auto" hangingPunct="1">
              <a:spcBef>
                <a:spcPts val="0"/>
              </a:spcBef>
              <a:spcAft>
                <a:spcPts val="0"/>
              </a:spcAft>
              <a:buFont typeface="Arial" panose="020B0604020202020204" pitchFamily="34" charset="0"/>
              <a:buChar char="•"/>
              <a:defRPr/>
            </a:pPr>
            <a:r>
              <a:rPr lang="en-US" sz="2000" dirty="0" smtClean="0"/>
              <a:t>13 Massachusetts State Agencies</a:t>
            </a:r>
          </a:p>
          <a:p>
            <a:pPr lvl="1" eaLnBrk="1" fontAlgn="auto" hangingPunct="1">
              <a:spcBef>
                <a:spcPts val="0"/>
              </a:spcBef>
              <a:spcAft>
                <a:spcPts val="0"/>
              </a:spcAft>
              <a:buFont typeface="Arial" panose="020B0604020202020204" pitchFamily="34" charset="0"/>
              <a:buChar char="•"/>
              <a:defRPr/>
            </a:pPr>
            <a:r>
              <a:rPr lang="en-US" sz="2000" dirty="0" smtClean="0"/>
              <a:t>7  Universities</a:t>
            </a:r>
          </a:p>
          <a:p>
            <a:pPr lvl="1" eaLnBrk="1" fontAlgn="auto" hangingPunct="1">
              <a:spcBef>
                <a:spcPts val="0"/>
              </a:spcBef>
              <a:spcAft>
                <a:spcPts val="0"/>
              </a:spcAft>
              <a:buFont typeface="Arial" panose="020B0604020202020204" pitchFamily="34" charset="0"/>
              <a:buChar char="•"/>
              <a:defRPr/>
            </a:pPr>
            <a:r>
              <a:rPr lang="en-US" sz="2000" dirty="0" smtClean="0"/>
              <a:t>20 Other  (hospitals, associations, researchers, consulting </a:t>
            </a:r>
            <a:r>
              <a:rPr lang="en-US" sz="2000" dirty="0" err="1" smtClean="0"/>
              <a:t>firms,etc</a:t>
            </a:r>
            <a:r>
              <a:rPr lang="en-US" sz="2000" dirty="0" smtClean="0"/>
              <a:t>)</a:t>
            </a:r>
          </a:p>
          <a:p>
            <a:pPr marL="0" indent="0" eaLnBrk="1" fontAlgn="auto" hangingPunct="1">
              <a:spcAft>
                <a:spcPts val="0"/>
              </a:spcAft>
              <a:buFont typeface="Arial" panose="020B0604020202020204" pitchFamily="34" charset="0"/>
              <a:buNone/>
              <a:defRPr/>
            </a:pPr>
            <a:endParaRPr lang="en-US" sz="2800" dirty="0" smtClean="0"/>
          </a:p>
          <a:p>
            <a:pPr marL="0" indent="0" eaLnBrk="1" fontAlgn="auto" hangingPunct="1">
              <a:spcAft>
                <a:spcPts val="0"/>
              </a:spcAft>
              <a:buFont typeface="Arial" panose="020B0604020202020204" pitchFamily="34" charset="0"/>
              <a:buNone/>
              <a:defRPr/>
            </a:pPr>
            <a:endParaRPr lang="en-US" sz="2800" dirty="0" smtClean="0"/>
          </a:p>
          <a:p>
            <a:pPr eaLnBrk="1" fontAlgn="auto" hangingPunct="1">
              <a:spcAft>
                <a:spcPts val="0"/>
              </a:spcAft>
              <a:buFont typeface="Arial" panose="020B0604020202020204" pitchFamily="34" charset="0"/>
              <a:buChar char="•"/>
              <a:defRPr/>
            </a:pPr>
            <a:endParaRPr lang="en-US" dirty="0" smtClean="0"/>
          </a:p>
        </p:txBody>
      </p:sp>
      <p:sp>
        <p:nvSpPr>
          <p:cNvPr id="3277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fld id="{02C12869-C766-4A17-AF35-51FD466A1D1A}" type="slidenum">
              <a:rPr lang="en-US" smtClean="0">
                <a:solidFill>
                  <a:srgbClr val="898989"/>
                </a:solidFill>
              </a:rPr>
              <a:pPr/>
              <a:t>4</a:t>
            </a:fld>
            <a:endParaRPr lang="en-US" smtClean="0">
              <a:solidFill>
                <a:srgbClr val="898989"/>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325438" y="1422400"/>
            <a:ext cx="8229600" cy="1143000"/>
          </a:xfrm>
        </p:spPr>
        <p:txBody>
          <a:bodyPr/>
          <a:lstStyle/>
          <a:p>
            <a:pPr algn="l" eaLnBrk="1" hangingPunct="1"/>
            <a:r>
              <a:rPr lang="en-US" sz="2800" dirty="0" smtClean="0">
                <a:solidFill>
                  <a:srgbClr val="005598"/>
                </a:solidFill>
              </a:rPr>
              <a:t>                    Current Projects using APCD Data</a:t>
            </a:r>
          </a:p>
        </p:txBody>
      </p:sp>
      <p:graphicFrame>
        <p:nvGraphicFramePr>
          <p:cNvPr id="8" name="Content Placeholder 7"/>
          <p:cNvGraphicFramePr>
            <a:graphicFrameLocks noGrp="1"/>
          </p:cNvGraphicFramePr>
          <p:nvPr>
            <p:ph idx="1"/>
          </p:nvPr>
        </p:nvGraphicFramePr>
        <p:xfrm>
          <a:off x="895350" y="2690813"/>
          <a:ext cx="7900988" cy="2082800"/>
        </p:xfrm>
        <a:graphic>
          <a:graphicData uri="http://schemas.openxmlformats.org/drawingml/2006/table">
            <a:tbl>
              <a:tblPr firstRow="1" bandRow="1">
                <a:tableStyleId>{5C22544A-7EE6-4342-B048-85BDC9FD1C3A}</a:tableStyleId>
              </a:tblPr>
              <a:tblGrid>
                <a:gridCol w="2743014"/>
                <a:gridCol w="5157974"/>
              </a:tblGrid>
              <a:tr h="304806">
                <a:tc>
                  <a:txBody>
                    <a:bodyPr/>
                    <a:lstStyle/>
                    <a:p>
                      <a:pPr algn="ctr"/>
                      <a:r>
                        <a:rPr lang="en-US" sz="1400" dirty="0" smtClean="0"/>
                        <a:t>Organization</a:t>
                      </a:r>
                      <a:endParaRPr lang="en-US" sz="1400" dirty="0"/>
                    </a:p>
                  </a:txBody>
                  <a:tcPr marL="91434" marR="91434" marT="45717" marB="45717"/>
                </a:tc>
                <a:tc>
                  <a:txBody>
                    <a:bodyPr/>
                    <a:lstStyle/>
                    <a:p>
                      <a:pPr algn="ctr"/>
                      <a:r>
                        <a:rPr lang="en-US" sz="1400" dirty="0" smtClean="0"/>
                        <a:t>Study Topic</a:t>
                      </a:r>
                      <a:endParaRPr lang="en-US" sz="1400" dirty="0"/>
                    </a:p>
                  </a:txBody>
                  <a:tcPr marL="91434" marR="91434" marT="45717" marB="45717"/>
                </a:tc>
              </a:tr>
              <a:tr h="370818">
                <a:tc>
                  <a:txBody>
                    <a:bodyPr/>
                    <a:lstStyle/>
                    <a:p>
                      <a:r>
                        <a:rPr lang="en-US" sz="1400" dirty="0" smtClean="0"/>
                        <a:t>MA Connector Authority</a:t>
                      </a:r>
                      <a:endParaRPr lang="en-US" sz="1400" dirty="0"/>
                    </a:p>
                  </a:txBody>
                  <a:tcPr marL="91434" marR="91434" marT="45717" marB="45717"/>
                </a:tc>
                <a:tc>
                  <a:txBody>
                    <a:bodyPr/>
                    <a:lstStyle/>
                    <a:p>
                      <a:r>
                        <a:rPr lang="en-US" sz="1400" dirty="0" smtClean="0"/>
                        <a:t>Risk Adjustment</a:t>
                      </a:r>
                      <a:r>
                        <a:rPr lang="en-US" sz="1400" baseline="0" dirty="0" smtClean="0"/>
                        <a:t> per the Affordable Care Act</a:t>
                      </a:r>
                      <a:endParaRPr lang="en-US" sz="1400" dirty="0"/>
                    </a:p>
                  </a:txBody>
                  <a:tcPr marL="91434" marR="91434" marT="45717" marB="45717"/>
                </a:tc>
              </a:tr>
              <a:tr h="518179">
                <a:tc>
                  <a:txBody>
                    <a:bodyPr/>
                    <a:lstStyle/>
                    <a:p>
                      <a:r>
                        <a:rPr lang="en-US" sz="1400" dirty="0" smtClean="0"/>
                        <a:t>MA Division of Insurance</a:t>
                      </a:r>
                      <a:endParaRPr lang="en-US" sz="1400" dirty="0"/>
                    </a:p>
                  </a:txBody>
                  <a:tcPr marL="91434" marR="91434" marT="45717" marB="45717"/>
                </a:tc>
                <a:tc>
                  <a:txBody>
                    <a:bodyPr/>
                    <a:lstStyle/>
                    <a:p>
                      <a:r>
                        <a:rPr lang="en-US" sz="1400" dirty="0" smtClean="0"/>
                        <a:t>Aggregate Data Reporting Project</a:t>
                      </a:r>
                    </a:p>
                    <a:p>
                      <a:r>
                        <a:rPr lang="en-US" sz="1400" dirty="0" smtClean="0"/>
                        <a:t>Cost Trends Analysis Project</a:t>
                      </a:r>
                      <a:endParaRPr lang="en-US" sz="1400" dirty="0"/>
                    </a:p>
                  </a:txBody>
                  <a:tcPr marL="91434" marR="91434" marT="45717" marB="45717"/>
                </a:tc>
              </a:tr>
              <a:tr h="518179">
                <a:tc>
                  <a:txBody>
                    <a:bodyPr/>
                    <a:lstStyle/>
                    <a:p>
                      <a:r>
                        <a:rPr lang="en-US" sz="1400" dirty="0" smtClean="0"/>
                        <a:t>CHIA Internal Projects</a:t>
                      </a:r>
                      <a:endParaRPr lang="en-US" sz="1400" dirty="0"/>
                    </a:p>
                  </a:txBody>
                  <a:tcPr marL="91434" marR="91434" marT="45717" marB="45717"/>
                </a:tc>
                <a:tc>
                  <a:txBody>
                    <a:bodyPr/>
                    <a:lstStyle/>
                    <a:p>
                      <a:r>
                        <a:rPr lang="en-US" sz="1400" dirty="0" smtClean="0"/>
                        <a:t>Total Medical Expense</a:t>
                      </a:r>
                      <a:r>
                        <a:rPr lang="en-US" sz="1400" baseline="0" dirty="0" smtClean="0"/>
                        <a:t> (TME)</a:t>
                      </a:r>
                      <a:endParaRPr lang="en-US" sz="1400" dirty="0" smtClean="0"/>
                    </a:p>
                    <a:p>
                      <a:r>
                        <a:rPr lang="en-US" sz="1400" dirty="0" smtClean="0"/>
                        <a:t>Cost Trends</a:t>
                      </a:r>
                      <a:endParaRPr lang="en-US" sz="1400" dirty="0"/>
                    </a:p>
                  </a:txBody>
                  <a:tcPr marL="91434" marR="91434" marT="45717" marB="45717"/>
                </a:tc>
              </a:tr>
              <a:tr h="370818">
                <a:tc>
                  <a:txBody>
                    <a:bodyPr/>
                    <a:lstStyle/>
                    <a:p>
                      <a:endParaRPr lang="en-US" sz="1400" dirty="0"/>
                    </a:p>
                  </a:txBody>
                  <a:tcPr marL="91434" marR="91434" marT="45717" marB="45717"/>
                </a:tc>
                <a:tc>
                  <a:txBody>
                    <a:bodyPr/>
                    <a:lstStyle/>
                    <a:p>
                      <a:endParaRPr lang="en-US" sz="1400" dirty="0"/>
                    </a:p>
                  </a:txBody>
                  <a:tcPr marL="91434" marR="91434" marT="45717" marB="45717"/>
                </a:tc>
              </a:tr>
            </a:tbl>
          </a:graphicData>
        </a:graphic>
      </p:graphicFrame>
      <p:sp>
        <p:nvSpPr>
          <p:cNvPr id="3381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fld id="{B65B5B74-24C8-43AD-AE78-2162892AC410}" type="slidenum">
              <a:rPr lang="en-US" smtClean="0">
                <a:solidFill>
                  <a:srgbClr val="898989"/>
                </a:solidFill>
              </a:rPr>
              <a:pPr/>
              <a:t>5</a:t>
            </a:fld>
            <a:endParaRPr lang="en-US" smtClean="0">
              <a:solidFill>
                <a:srgbClr val="898989"/>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846138"/>
            <a:ext cx="8229600" cy="1143000"/>
          </a:xfrm>
        </p:spPr>
        <p:txBody>
          <a:bodyPr/>
          <a:lstStyle/>
          <a:p>
            <a:pPr eaLnBrk="1" hangingPunct="1"/>
            <a:r>
              <a:rPr lang="en-US" sz="2800" dirty="0" smtClean="0">
                <a:solidFill>
                  <a:srgbClr val="005598"/>
                </a:solidFill>
              </a:rPr>
              <a:t>Summary of APCD Approved Applications to Date</a:t>
            </a:r>
          </a:p>
        </p:txBody>
      </p:sp>
      <p:graphicFrame>
        <p:nvGraphicFramePr>
          <p:cNvPr id="8" name="Content Placeholder 7"/>
          <p:cNvGraphicFramePr>
            <a:graphicFrameLocks noGrp="1"/>
          </p:cNvGraphicFramePr>
          <p:nvPr>
            <p:ph idx="1"/>
          </p:nvPr>
        </p:nvGraphicFramePr>
        <p:xfrm>
          <a:off x="547688" y="1989138"/>
          <a:ext cx="7900987" cy="4252911"/>
        </p:xfrm>
        <a:graphic>
          <a:graphicData uri="http://schemas.openxmlformats.org/drawingml/2006/table">
            <a:tbl>
              <a:tblPr firstRow="1" bandRow="1">
                <a:tableStyleId>{5C22544A-7EE6-4342-B048-85BDC9FD1C3A}</a:tableStyleId>
              </a:tblPr>
              <a:tblGrid>
                <a:gridCol w="2743013"/>
                <a:gridCol w="5157974"/>
              </a:tblGrid>
              <a:tr h="370920">
                <a:tc>
                  <a:txBody>
                    <a:bodyPr/>
                    <a:lstStyle/>
                    <a:p>
                      <a:pPr algn="ctr"/>
                      <a:r>
                        <a:rPr lang="en-US" sz="1800" dirty="0" smtClean="0"/>
                        <a:t>Organization</a:t>
                      </a:r>
                      <a:endParaRPr lang="en-US" sz="1800" dirty="0"/>
                    </a:p>
                  </a:txBody>
                  <a:tcPr marL="91434" marR="91434" marT="45730" marB="45730"/>
                </a:tc>
                <a:tc>
                  <a:txBody>
                    <a:bodyPr/>
                    <a:lstStyle/>
                    <a:p>
                      <a:pPr algn="ctr"/>
                      <a:r>
                        <a:rPr lang="en-US" sz="1800" dirty="0" smtClean="0"/>
                        <a:t>Study Topics</a:t>
                      </a:r>
                      <a:endParaRPr lang="en-US" sz="1800" dirty="0"/>
                    </a:p>
                  </a:txBody>
                  <a:tcPr marL="91434" marR="91434" marT="45730" marB="45730"/>
                </a:tc>
              </a:tr>
              <a:tr h="1188963">
                <a:tc>
                  <a:txBody>
                    <a:bodyPr/>
                    <a:lstStyle/>
                    <a:p>
                      <a:r>
                        <a:rPr lang="en-US" sz="1400" dirty="0" smtClean="0"/>
                        <a:t>MA Department of Public Health</a:t>
                      </a:r>
                      <a:endParaRPr lang="en-US" sz="1400" dirty="0"/>
                    </a:p>
                  </a:txBody>
                  <a:tcPr marL="91434" marR="91434" marT="45730" marB="45730"/>
                </a:tc>
                <a:tc>
                  <a:txBody>
                    <a:bodyPr/>
                    <a:lstStyle/>
                    <a:p>
                      <a:pPr marL="171450" indent="-171450">
                        <a:buFont typeface="Arial" pitchFamily="34" charset="0"/>
                        <a:buChar char="•"/>
                      </a:pPr>
                      <a:r>
                        <a:rPr lang="en-US" sz="1200" dirty="0" smtClean="0"/>
                        <a:t>Utilization of Tobacco Treatment in Massachusetts to Quit</a:t>
                      </a:r>
                      <a:r>
                        <a:rPr lang="en-US" sz="1200" baseline="0" dirty="0" smtClean="0"/>
                        <a:t> Smoking</a:t>
                      </a:r>
                    </a:p>
                    <a:p>
                      <a:pPr marL="171450" indent="-171450">
                        <a:buFont typeface="Arial" pitchFamily="34" charset="0"/>
                        <a:buChar char="•"/>
                      </a:pPr>
                      <a:r>
                        <a:rPr lang="en-US" sz="1200" dirty="0" smtClean="0"/>
                        <a:t>Evaluation of Mass in Motion and the Community Transformation</a:t>
                      </a:r>
                      <a:r>
                        <a:rPr lang="en-US" sz="1200" baseline="0" dirty="0" smtClean="0"/>
                        <a:t> </a:t>
                      </a:r>
                      <a:r>
                        <a:rPr lang="en-US" sz="1200" dirty="0" smtClean="0"/>
                        <a:t>Grants</a:t>
                      </a:r>
                    </a:p>
                    <a:p>
                      <a:pPr marL="171450" indent="-171450">
                        <a:buFont typeface="Arial" pitchFamily="34" charset="0"/>
                        <a:buChar char="•"/>
                      </a:pPr>
                      <a:r>
                        <a:rPr lang="en-US" sz="1200" dirty="0" smtClean="0"/>
                        <a:t>Substance Abuse Treatment Needs and Services Gap Analysis</a:t>
                      </a:r>
                    </a:p>
                    <a:p>
                      <a:pPr marL="171450" indent="-171450">
                        <a:buFont typeface="Arial" pitchFamily="34" charset="0"/>
                        <a:buChar char="•"/>
                      </a:pPr>
                      <a:r>
                        <a:rPr lang="en-US" sz="1200" dirty="0" smtClean="0"/>
                        <a:t>STD, HIV, and Viral Hepatitis Testing, Treatment and Screening Trends</a:t>
                      </a:r>
                    </a:p>
                    <a:p>
                      <a:pPr marL="171450" indent="-171450">
                        <a:buFont typeface="Arial" pitchFamily="34" charset="0"/>
                        <a:buChar char="•"/>
                      </a:pPr>
                      <a:endParaRPr lang="en-US" sz="1200" dirty="0" smtClean="0"/>
                    </a:p>
                    <a:p>
                      <a:endParaRPr lang="en-US" sz="1200" dirty="0"/>
                    </a:p>
                  </a:txBody>
                  <a:tcPr marL="91434" marR="91434" marT="45730" marB="45730"/>
                </a:tc>
              </a:tr>
              <a:tr h="457342">
                <a:tc>
                  <a:txBody>
                    <a:bodyPr/>
                    <a:lstStyle/>
                    <a:p>
                      <a:r>
                        <a:rPr lang="en-US" sz="1400" dirty="0" smtClean="0"/>
                        <a:t>University of MA Medical School</a:t>
                      </a:r>
                      <a:endParaRPr lang="en-US" sz="1400" dirty="0"/>
                    </a:p>
                  </a:txBody>
                  <a:tcPr marL="91434" marR="91434" marT="45730" marB="45730"/>
                </a:tc>
                <a:tc>
                  <a:txBody>
                    <a:bodyPr/>
                    <a:lstStyle/>
                    <a:p>
                      <a:pPr marL="171450" indent="-171450">
                        <a:buFont typeface="Arial" pitchFamily="34" charset="0"/>
                        <a:buChar char="•"/>
                      </a:pPr>
                      <a:r>
                        <a:rPr lang="en-US" sz="1200" dirty="0" smtClean="0"/>
                        <a:t>Massachusetts Patient</a:t>
                      </a:r>
                      <a:r>
                        <a:rPr lang="en-US" sz="1200" baseline="0" dirty="0" smtClean="0"/>
                        <a:t> Centered Medical Home Initiative Evaluation</a:t>
                      </a:r>
                    </a:p>
                    <a:p>
                      <a:pPr marL="171450" indent="-171450">
                        <a:buFont typeface="Arial" pitchFamily="34" charset="0"/>
                        <a:buChar char="•"/>
                      </a:pPr>
                      <a:r>
                        <a:rPr lang="en-US" sz="1200" baseline="0" dirty="0" smtClean="0"/>
                        <a:t>Child Health Care Quality Measurement – Core Measure Set Testing</a:t>
                      </a:r>
                      <a:endParaRPr lang="en-US" sz="1200" dirty="0"/>
                    </a:p>
                  </a:txBody>
                  <a:tcPr marL="91434" marR="91434" marT="45730" marB="45730"/>
                </a:tc>
              </a:tr>
              <a:tr h="518252">
                <a:tc>
                  <a:txBody>
                    <a:bodyPr/>
                    <a:lstStyle/>
                    <a:p>
                      <a:r>
                        <a:rPr lang="en-US" sz="1400" dirty="0" smtClean="0"/>
                        <a:t>MA Department of Public</a:t>
                      </a:r>
                      <a:r>
                        <a:rPr lang="en-US" sz="1400" baseline="0" dirty="0" smtClean="0"/>
                        <a:t> Health </a:t>
                      </a:r>
                      <a:r>
                        <a:rPr lang="en-US" sz="1400" dirty="0" smtClean="0"/>
                        <a:t>and U</a:t>
                      </a:r>
                      <a:r>
                        <a:rPr lang="en-US" sz="1400" baseline="0" dirty="0" smtClean="0"/>
                        <a:t> Mass Medical School</a:t>
                      </a:r>
                      <a:endParaRPr lang="en-US" sz="1400" dirty="0"/>
                    </a:p>
                  </a:txBody>
                  <a:tcPr marL="91434" marR="91434" marT="45730" marB="45730"/>
                </a:tc>
                <a:tc>
                  <a:txBody>
                    <a:bodyPr/>
                    <a:lstStyle/>
                    <a:p>
                      <a:pPr marL="171450" indent="-171450">
                        <a:buFont typeface="Arial" pitchFamily="34" charset="0"/>
                        <a:buChar char="•"/>
                      </a:pPr>
                      <a:r>
                        <a:rPr lang="en-US" sz="1200" dirty="0" smtClean="0"/>
                        <a:t>Health Care</a:t>
                      </a:r>
                      <a:r>
                        <a:rPr lang="en-US" sz="1200" baseline="0" dirty="0" smtClean="0"/>
                        <a:t> Reform and Disparities in the Care and Outcomes of Trauma Patients</a:t>
                      </a:r>
                      <a:endParaRPr lang="en-US" sz="1200" dirty="0"/>
                    </a:p>
                  </a:txBody>
                  <a:tcPr marL="91434" marR="91434" marT="45730" marB="45730"/>
                </a:tc>
              </a:tr>
              <a:tr h="518252">
                <a:tc>
                  <a:txBody>
                    <a:bodyPr/>
                    <a:lstStyle/>
                    <a:p>
                      <a:r>
                        <a:rPr lang="en-US" sz="1400" dirty="0" smtClean="0"/>
                        <a:t>Yale</a:t>
                      </a:r>
                      <a:r>
                        <a:rPr lang="en-US" sz="1400" baseline="0" dirty="0" smtClean="0"/>
                        <a:t> &amp; University of Pennsylvania</a:t>
                      </a:r>
                      <a:br>
                        <a:rPr lang="en-US" sz="1400" baseline="0" dirty="0" smtClean="0"/>
                      </a:br>
                      <a:r>
                        <a:rPr lang="en-US" sz="1400" baseline="0" dirty="0" smtClean="0"/>
                        <a:t>Bureau of Econ Research</a:t>
                      </a:r>
                      <a:endParaRPr lang="en-US" sz="1400" dirty="0"/>
                    </a:p>
                  </a:txBody>
                  <a:tcPr marL="91434" marR="91434" marT="45730" marB="45730"/>
                </a:tc>
                <a:tc>
                  <a:txBody>
                    <a:bodyPr/>
                    <a:lstStyle/>
                    <a:p>
                      <a:pPr marL="171450" indent="-171450">
                        <a:buFont typeface="Arial" pitchFamily="34" charset="0"/>
                        <a:buChar char="•"/>
                      </a:pPr>
                      <a:r>
                        <a:rPr lang="en-US" sz="1200" dirty="0" smtClean="0"/>
                        <a:t>The Effects of Fragmentation</a:t>
                      </a:r>
                      <a:r>
                        <a:rPr lang="en-US" sz="1200" baseline="0" dirty="0" smtClean="0"/>
                        <a:t> in Health Care</a:t>
                      </a:r>
                      <a:endParaRPr lang="en-US" sz="1200" dirty="0"/>
                    </a:p>
                  </a:txBody>
                  <a:tcPr marL="91434" marR="91434" marT="45730" marB="45730"/>
                </a:tc>
              </a:tr>
              <a:tr h="370920">
                <a:tc>
                  <a:txBody>
                    <a:bodyPr/>
                    <a:lstStyle/>
                    <a:p>
                      <a:r>
                        <a:rPr lang="en-US" sz="1400" dirty="0" smtClean="0"/>
                        <a:t>Mass</a:t>
                      </a:r>
                      <a:r>
                        <a:rPr lang="en-US" sz="1400" baseline="0" dirty="0" smtClean="0"/>
                        <a:t> Health Quality Partners</a:t>
                      </a:r>
                      <a:endParaRPr lang="en-US" sz="1400" dirty="0"/>
                    </a:p>
                  </a:txBody>
                  <a:tcPr marL="91434" marR="91434" marT="45730" marB="45730"/>
                </a:tc>
                <a:tc>
                  <a:txBody>
                    <a:bodyPr/>
                    <a:lstStyle/>
                    <a:p>
                      <a:pPr marL="171450" indent="-171450">
                        <a:buFont typeface="Arial" pitchFamily="34" charset="0"/>
                        <a:buChar char="•"/>
                      </a:pPr>
                      <a:r>
                        <a:rPr lang="en-US" sz="1200" dirty="0" smtClean="0"/>
                        <a:t>Practice Pattern Variation Analysis (PPVA) Program</a:t>
                      </a:r>
                      <a:endParaRPr lang="en-US" sz="1200" dirty="0"/>
                    </a:p>
                  </a:txBody>
                  <a:tcPr marL="91434" marR="91434" marT="45730" marB="45730"/>
                </a:tc>
              </a:tr>
              <a:tr h="457342">
                <a:tc>
                  <a:txBody>
                    <a:bodyPr/>
                    <a:lstStyle/>
                    <a:p>
                      <a:r>
                        <a:rPr lang="en-US" sz="1400" dirty="0" smtClean="0"/>
                        <a:t>Harvard School of Public Health </a:t>
                      </a:r>
                      <a:endParaRPr lang="en-US" sz="1400" dirty="0"/>
                    </a:p>
                  </a:txBody>
                  <a:tcPr marL="91434" marR="91434" marT="45730" marB="45730"/>
                </a:tc>
                <a:tc>
                  <a:txBody>
                    <a:bodyPr/>
                    <a:lstStyle/>
                    <a:p>
                      <a:pPr marL="171450" indent="-171450">
                        <a:buFont typeface="Arial" pitchFamily="34" charset="0"/>
                        <a:buChar char="•"/>
                      </a:pPr>
                      <a:r>
                        <a:rPr lang="en-US" sz="1200" dirty="0" smtClean="0">
                          <a:solidFill>
                            <a:schemeClr val="dk1"/>
                          </a:solidFill>
                        </a:rPr>
                        <a:t>Will</a:t>
                      </a:r>
                      <a:r>
                        <a:rPr lang="en-US" sz="1200" baseline="0" dirty="0" smtClean="0">
                          <a:solidFill>
                            <a:schemeClr val="dk1"/>
                          </a:solidFill>
                        </a:rPr>
                        <a:t> the Academic Innovations Collaborative Increase the Value of Primary Care and Improve Providers’ and Trainees’ Experiences?</a:t>
                      </a:r>
                      <a:endParaRPr lang="en-US" sz="1200" dirty="0">
                        <a:solidFill>
                          <a:schemeClr val="tx1"/>
                        </a:solidFill>
                      </a:endParaRPr>
                    </a:p>
                  </a:txBody>
                  <a:tcPr marL="91434" marR="91434" marT="45730" marB="45730"/>
                </a:tc>
              </a:tr>
              <a:tr h="370920">
                <a:tc>
                  <a:txBody>
                    <a:bodyPr/>
                    <a:lstStyle/>
                    <a:p>
                      <a:endParaRPr lang="en-US" sz="1400" dirty="0"/>
                    </a:p>
                  </a:txBody>
                  <a:tcPr marL="91434" marR="91434" marT="45730" marB="45730"/>
                </a:tc>
                <a:tc>
                  <a:txBody>
                    <a:bodyPr/>
                    <a:lstStyle/>
                    <a:p>
                      <a:endParaRPr lang="en-US" sz="1400" dirty="0">
                        <a:solidFill>
                          <a:srgbClr val="C00000"/>
                        </a:solidFill>
                      </a:endParaRPr>
                    </a:p>
                  </a:txBody>
                  <a:tcPr marL="91434" marR="91434" marT="45730" marB="45730"/>
                </a:tc>
              </a:tr>
            </a:tbl>
          </a:graphicData>
        </a:graphic>
      </p:graphicFrame>
      <p:sp>
        <p:nvSpPr>
          <p:cNvPr id="3484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fld id="{681DA4E1-6F27-40DF-A922-947DC1F8BF0E}" type="slidenum">
              <a:rPr lang="en-US" smtClean="0">
                <a:solidFill>
                  <a:srgbClr val="898989"/>
                </a:solidFill>
              </a:rPr>
              <a:pPr/>
              <a:t>6</a:t>
            </a:fld>
            <a:endParaRPr lang="en-US" smtClean="0">
              <a:solidFill>
                <a:srgbClr val="898989"/>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1054100"/>
            <a:ext cx="8229600" cy="1143000"/>
          </a:xfrm>
        </p:spPr>
        <p:txBody>
          <a:bodyPr/>
          <a:lstStyle/>
          <a:p>
            <a:pPr eaLnBrk="1" hangingPunct="1"/>
            <a:r>
              <a:rPr lang="en-US" sz="2800" dirty="0" smtClean="0">
                <a:solidFill>
                  <a:srgbClr val="005598"/>
                </a:solidFill>
              </a:rPr>
              <a:t>Listing of APCD Applications for Review at the </a:t>
            </a:r>
            <a:br>
              <a:rPr lang="en-US" sz="2800" dirty="0" smtClean="0">
                <a:solidFill>
                  <a:srgbClr val="005598"/>
                </a:solidFill>
              </a:rPr>
            </a:br>
            <a:r>
              <a:rPr lang="en-US" sz="2800" dirty="0" smtClean="0">
                <a:solidFill>
                  <a:srgbClr val="005598"/>
                </a:solidFill>
              </a:rPr>
              <a:t>2.28.13 DRC Meeting</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677968097"/>
              </p:ext>
            </p:extLst>
          </p:nvPr>
        </p:nvGraphicFramePr>
        <p:xfrm>
          <a:off x="547688" y="2413376"/>
          <a:ext cx="7900987" cy="1717675"/>
        </p:xfrm>
        <a:graphic>
          <a:graphicData uri="http://schemas.openxmlformats.org/drawingml/2006/table">
            <a:tbl>
              <a:tblPr firstRow="1" bandRow="1">
                <a:tableStyleId>{5C22544A-7EE6-4342-B048-85BDC9FD1C3A}</a:tableStyleId>
              </a:tblPr>
              <a:tblGrid>
                <a:gridCol w="2743013"/>
                <a:gridCol w="5157974"/>
              </a:tblGrid>
              <a:tr h="370954">
                <a:tc>
                  <a:txBody>
                    <a:bodyPr/>
                    <a:lstStyle/>
                    <a:p>
                      <a:pPr algn="ctr"/>
                      <a:r>
                        <a:rPr lang="en-US" sz="1400" dirty="0" smtClean="0"/>
                        <a:t>Applicant Organization</a:t>
                      </a:r>
                      <a:endParaRPr lang="en-US" sz="1400" dirty="0"/>
                    </a:p>
                  </a:txBody>
                  <a:tcPr marL="91434" marR="91434" marT="45733" marB="45733"/>
                </a:tc>
                <a:tc>
                  <a:txBody>
                    <a:bodyPr/>
                    <a:lstStyle/>
                    <a:p>
                      <a:pPr algn="ctr"/>
                      <a:r>
                        <a:rPr lang="en-US" sz="1400" dirty="0" smtClean="0"/>
                        <a:t>Study Topic</a:t>
                      </a:r>
                      <a:endParaRPr lang="en-US" sz="1400" dirty="0"/>
                    </a:p>
                  </a:txBody>
                  <a:tcPr marL="91434" marR="91434" marT="45733" marB="45733"/>
                </a:tc>
              </a:tr>
              <a:tr h="518377">
                <a:tc>
                  <a:txBody>
                    <a:bodyPr/>
                    <a:lstStyle/>
                    <a:p>
                      <a:r>
                        <a:rPr lang="en-US" sz="1400" dirty="0" smtClean="0"/>
                        <a:t>Yale University and the National</a:t>
                      </a:r>
                      <a:r>
                        <a:rPr lang="en-US" sz="1400" baseline="0" dirty="0" smtClean="0"/>
                        <a:t> </a:t>
                      </a:r>
                      <a:r>
                        <a:rPr lang="en-US" sz="1400" dirty="0" smtClean="0"/>
                        <a:t>Bureau of Economic</a:t>
                      </a:r>
                      <a:r>
                        <a:rPr lang="en-US" sz="1400" baseline="0" dirty="0" smtClean="0"/>
                        <a:t> Research</a:t>
                      </a:r>
                      <a:endParaRPr lang="en-US" sz="1400" dirty="0"/>
                    </a:p>
                  </a:txBody>
                  <a:tcPr marL="91434" marR="91434" marT="45733" marB="45733"/>
                </a:tc>
                <a:tc>
                  <a:txBody>
                    <a:bodyPr/>
                    <a:lstStyle/>
                    <a:p>
                      <a:pPr marL="171450" indent="-171450">
                        <a:buFont typeface="Arial" pitchFamily="34" charset="0"/>
                        <a:buChar char="•"/>
                      </a:pPr>
                      <a:r>
                        <a:rPr lang="en-US" sz="1200" dirty="0" smtClean="0"/>
                        <a:t>Maternal and Paternal Health and Children’s Healthcare Access and Use</a:t>
                      </a:r>
                    </a:p>
                    <a:p>
                      <a:endParaRPr lang="en-US" sz="1200" dirty="0"/>
                    </a:p>
                  </a:txBody>
                  <a:tcPr marL="91434" marR="91434" marT="45733" marB="45733"/>
                </a:tc>
              </a:tr>
              <a:tr h="457390">
                <a:tc>
                  <a:txBody>
                    <a:bodyPr/>
                    <a:lstStyle/>
                    <a:p>
                      <a:r>
                        <a:rPr lang="en-US" sz="1400" dirty="0" smtClean="0"/>
                        <a:t>University of MA Medical School</a:t>
                      </a:r>
                      <a:endParaRPr lang="en-US" sz="1400" dirty="0"/>
                    </a:p>
                  </a:txBody>
                  <a:tcPr marL="91434" marR="91434" marT="45733" marB="45733"/>
                </a:tc>
                <a:tc>
                  <a:txBody>
                    <a:bodyPr/>
                    <a:lstStyle/>
                    <a:p>
                      <a:pPr marL="171450" indent="-171450">
                        <a:buFont typeface="Arial" pitchFamily="34" charset="0"/>
                        <a:buChar char="•"/>
                      </a:pPr>
                      <a:r>
                        <a:rPr lang="en-US" sz="1200" dirty="0" smtClean="0"/>
                        <a:t>Massachusetts Patient</a:t>
                      </a:r>
                      <a:r>
                        <a:rPr lang="en-US" sz="1200" baseline="0" dirty="0" smtClean="0"/>
                        <a:t> Centered Medical Home Initiative Shared Savings Methodology</a:t>
                      </a:r>
                      <a:endParaRPr lang="en-US" sz="1200" dirty="0"/>
                    </a:p>
                  </a:txBody>
                  <a:tcPr marL="91434" marR="91434" marT="45733" marB="45733"/>
                </a:tc>
              </a:tr>
              <a:tr h="370954">
                <a:tc>
                  <a:txBody>
                    <a:bodyPr/>
                    <a:lstStyle/>
                    <a:p>
                      <a:r>
                        <a:rPr lang="en-US" sz="1400" dirty="0" err="1" smtClean="0"/>
                        <a:t>Kyruus</a:t>
                      </a:r>
                      <a:endParaRPr lang="en-US" sz="1400" dirty="0"/>
                    </a:p>
                  </a:txBody>
                  <a:tcPr marL="91434" marR="91434" marT="45733" marB="45733"/>
                </a:tc>
                <a:tc>
                  <a:txBody>
                    <a:bodyPr/>
                    <a:lstStyle/>
                    <a:p>
                      <a:pPr marL="171450" indent="-171450">
                        <a:buFont typeface="Arial" pitchFamily="34" charset="0"/>
                        <a:buChar char="•"/>
                      </a:pPr>
                      <a:r>
                        <a:rPr lang="en-US" sz="1200" dirty="0" smtClean="0"/>
                        <a:t>Understanding Provider Expertise and Behavior</a:t>
                      </a:r>
                      <a:endParaRPr lang="en-US" sz="1200" dirty="0"/>
                    </a:p>
                  </a:txBody>
                  <a:tcPr marL="91434" marR="91434" marT="45733" marB="45733"/>
                </a:tc>
              </a:tr>
            </a:tbl>
          </a:graphicData>
        </a:graphic>
      </p:graphicFrame>
      <p:sp>
        <p:nvSpPr>
          <p:cNvPr id="3586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fld id="{97ED09F9-4D49-47FD-8C73-94FE2FD872FB}" type="slidenum">
              <a:rPr lang="en-US" smtClean="0">
                <a:solidFill>
                  <a:srgbClr val="898989"/>
                </a:solidFill>
              </a:rPr>
              <a:pPr/>
              <a:t>7</a:t>
            </a:fld>
            <a:endParaRPr lang="en-US" smtClean="0">
              <a:solidFill>
                <a:srgbClr val="898989"/>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766763" y="1089025"/>
            <a:ext cx="8229600" cy="657225"/>
          </a:xfrm>
        </p:spPr>
        <p:txBody>
          <a:bodyPr/>
          <a:lstStyle/>
          <a:p>
            <a:pPr eaLnBrk="1" hangingPunct="1"/>
            <a:r>
              <a:rPr lang="en-US" sz="2800" dirty="0" smtClean="0">
                <a:solidFill>
                  <a:srgbClr val="005598"/>
                </a:solidFill>
              </a:rPr>
              <a:t>APCD Basics:  Files and Submission Information</a:t>
            </a:r>
          </a:p>
        </p:txBody>
      </p:sp>
      <p:sp>
        <p:nvSpPr>
          <p:cNvPr id="36867" name="Content Placeholder 2"/>
          <p:cNvSpPr>
            <a:spLocks noGrp="1"/>
          </p:cNvSpPr>
          <p:nvPr>
            <p:ph idx="1"/>
          </p:nvPr>
        </p:nvSpPr>
        <p:spPr>
          <a:xfrm>
            <a:off x="457200" y="1746250"/>
            <a:ext cx="8229600" cy="5111750"/>
          </a:xfrm>
        </p:spPr>
        <p:txBody>
          <a:bodyPr/>
          <a:lstStyle/>
          <a:p>
            <a:pPr marL="0" indent="0" algn="ctr" eaLnBrk="1" hangingPunct="1">
              <a:buFont typeface="Arial" charset="0"/>
              <a:buNone/>
            </a:pPr>
            <a:endParaRPr lang="en-US" sz="1200" b="1" dirty="0" smtClean="0"/>
          </a:p>
          <a:p>
            <a:pPr marL="0" indent="0" algn="ctr" eaLnBrk="1" hangingPunct="1">
              <a:buFont typeface="Arial" charset="0"/>
              <a:buNone/>
            </a:pPr>
            <a:r>
              <a:rPr lang="en-US" sz="2000" b="1" dirty="0" smtClean="0"/>
              <a:t>The APCD starts out with payers creating and sending files</a:t>
            </a:r>
          </a:p>
          <a:p>
            <a:pPr marL="0" indent="0" algn="ctr" eaLnBrk="1" hangingPunct="1">
              <a:buFont typeface="Arial" charset="0"/>
              <a:buNone/>
            </a:pPr>
            <a:endParaRPr lang="en-US" sz="1200" b="1" dirty="0" smtClean="0"/>
          </a:p>
          <a:p>
            <a:pPr marL="0" indent="0" algn="ctr" eaLnBrk="1" hangingPunct="1">
              <a:buFont typeface="Arial" charset="0"/>
              <a:buNone/>
            </a:pPr>
            <a:r>
              <a:rPr lang="en-US" sz="2000" b="1" dirty="0" smtClean="0"/>
              <a:t>The files are encrypted prior to being transmitted to INET, </a:t>
            </a:r>
            <a:br>
              <a:rPr lang="en-US" sz="2000" b="1" dirty="0" smtClean="0"/>
            </a:br>
            <a:r>
              <a:rPr lang="en-US" sz="2000" b="1" dirty="0" smtClean="0"/>
              <a:t>CHIA’s secure web server</a:t>
            </a:r>
          </a:p>
        </p:txBody>
      </p:sp>
      <p:sp>
        <p:nvSpPr>
          <p:cNvPr id="3686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fld id="{3B7C90CD-9407-4986-8E1B-3FA1EE461EE9}" type="slidenum">
              <a:rPr lang="en-US" smtClean="0">
                <a:solidFill>
                  <a:srgbClr val="898989"/>
                </a:solidFill>
              </a:rPr>
              <a:pPr/>
              <a:t>8</a:t>
            </a:fld>
            <a:endParaRPr lang="en-US" smtClean="0">
              <a:solidFill>
                <a:srgbClr val="898989"/>
              </a:solidFill>
            </a:endParaRPr>
          </a:p>
        </p:txBody>
      </p:sp>
      <p:graphicFrame>
        <p:nvGraphicFramePr>
          <p:cNvPr id="5" name="Table 4"/>
          <p:cNvGraphicFramePr>
            <a:graphicFrameLocks noGrp="1"/>
          </p:cNvGraphicFramePr>
          <p:nvPr/>
        </p:nvGraphicFramePr>
        <p:xfrm>
          <a:off x="452438" y="3554413"/>
          <a:ext cx="8234362" cy="2662236"/>
        </p:xfrm>
        <a:graphic>
          <a:graphicData uri="http://schemas.openxmlformats.org/drawingml/2006/table">
            <a:tbl>
              <a:tblPr firstRow="1" bandRow="1">
                <a:tableStyleId>{5C22544A-7EE6-4342-B048-85BDC9FD1C3A}</a:tableStyleId>
              </a:tblPr>
              <a:tblGrid>
                <a:gridCol w="2710863"/>
                <a:gridCol w="2717301"/>
                <a:gridCol w="2806198"/>
              </a:tblGrid>
              <a:tr h="370884">
                <a:tc>
                  <a:txBody>
                    <a:bodyPr/>
                    <a:lstStyle/>
                    <a:p>
                      <a:pPr algn="ctr"/>
                      <a:r>
                        <a:rPr lang="en-US" sz="1800" dirty="0" smtClean="0"/>
                        <a:t>File</a:t>
                      </a:r>
                      <a:endParaRPr lang="en-US" sz="1800" dirty="0"/>
                    </a:p>
                  </a:txBody>
                  <a:tcPr marL="91435" marR="91435" marT="45725" marB="45725"/>
                </a:tc>
                <a:tc>
                  <a:txBody>
                    <a:bodyPr/>
                    <a:lstStyle/>
                    <a:p>
                      <a:pPr algn="ctr"/>
                      <a:r>
                        <a:rPr lang="en-US" sz="1800" dirty="0" smtClean="0"/>
                        <a:t>Unique Aspects</a:t>
                      </a:r>
                      <a:endParaRPr lang="en-US" sz="1800" dirty="0"/>
                    </a:p>
                  </a:txBody>
                  <a:tcPr marL="91435" marR="91435" marT="45725" marB="45725"/>
                </a:tc>
                <a:tc>
                  <a:txBody>
                    <a:bodyPr/>
                    <a:lstStyle/>
                    <a:p>
                      <a:pPr algn="ctr"/>
                      <a:r>
                        <a:rPr lang="en-US" sz="1800" dirty="0" smtClean="0"/>
                        <a:t>Submission Reporting</a:t>
                      </a:r>
                      <a:endParaRPr lang="en-US" sz="1800" dirty="0"/>
                    </a:p>
                  </a:txBody>
                  <a:tcPr marL="91435" marR="91435" marT="45725" marB="45725"/>
                </a:tc>
              </a:tr>
              <a:tr h="370884">
                <a:tc>
                  <a:txBody>
                    <a:bodyPr/>
                    <a:lstStyle/>
                    <a:p>
                      <a:r>
                        <a:rPr lang="en-US" sz="1800" dirty="0" smtClean="0"/>
                        <a:t>Membership File</a:t>
                      </a:r>
                      <a:endParaRPr lang="en-US" sz="1800" dirty="0"/>
                    </a:p>
                  </a:txBody>
                  <a:tcPr marL="91435" marR="91435" marT="45725" marB="45725"/>
                </a:tc>
                <a:tc>
                  <a:txBody>
                    <a:bodyPr/>
                    <a:lstStyle/>
                    <a:p>
                      <a:r>
                        <a:rPr lang="en-US" sz="1800" dirty="0" smtClean="0"/>
                        <a:t>Rolling 2 years</a:t>
                      </a:r>
                      <a:endParaRPr lang="en-US" sz="1800" dirty="0"/>
                    </a:p>
                  </a:txBody>
                  <a:tcPr marL="91435" marR="91435" marT="45725" marB="45725"/>
                </a:tc>
                <a:tc>
                  <a:txBody>
                    <a:bodyPr/>
                    <a:lstStyle/>
                    <a:p>
                      <a:r>
                        <a:rPr lang="en-US" sz="1800" baseline="0" dirty="0" smtClean="0"/>
                        <a:t>Monthly</a:t>
                      </a:r>
                      <a:endParaRPr lang="en-US" sz="1800" dirty="0"/>
                    </a:p>
                  </a:txBody>
                  <a:tcPr marL="91435" marR="91435" marT="45725" marB="45725"/>
                </a:tc>
              </a:tr>
              <a:tr h="640156">
                <a:tc>
                  <a:txBody>
                    <a:bodyPr/>
                    <a:lstStyle/>
                    <a:p>
                      <a:r>
                        <a:rPr lang="en-US" sz="1800" dirty="0" smtClean="0"/>
                        <a:t>Medical, Pharmacy &amp; Dental Claims</a:t>
                      </a:r>
                      <a:endParaRPr lang="en-US" sz="1800" dirty="0"/>
                    </a:p>
                  </a:txBody>
                  <a:tcPr marL="91435" marR="91435" marT="45725" marB="45725"/>
                </a:tc>
                <a:tc>
                  <a:txBody>
                    <a:bodyPr/>
                    <a:lstStyle/>
                    <a:p>
                      <a:r>
                        <a:rPr lang="en-US" sz="1800" dirty="0" smtClean="0"/>
                        <a:t>Paid in prior month</a:t>
                      </a:r>
                      <a:endParaRPr lang="en-US" sz="1800" dirty="0"/>
                    </a:p>
                  </a:txBody>
                  <a:tcPr marL="91435" marR="91435" marT="45725" marB="45725"/>
                </a:tc>
                <a:tc>
                  <a:txBody>
                    <a:bodyPr/>
                    <a:lstStyle/>
                    <a:p>
                      <a:r>
                        <a:rPr lang="en-US" sz="1800" dirty="0" smtClean="0"/>
                        <a:t>Monthly</a:t>
                      </a:r>
                      <a:endParaRPr lang="en-US" sz="1800" dirty="0"/>
                    </a:p>
                  </a:txBody>
                  <a:tcPr marL="91435" marR="91435" marT="45725" marB="45725"/>
                </a:tc>
              </a:tr>
              <a:tr h="640156">
                <a:tc>
                  <a:txBody>
                    <a:bodyPr/>
                    <a:lstStyle/>
                    <a:p>
                      <a:r>
                        <a:rPr lang="en-US" sz="1800" dirty="0" smtClean="0"/>
                        <a:t>Provider File</a:t>
                      </a:r>
                      <a:endParaRPr lang="en-US" sz="1800" dirty="0"/>
                    </a:p>
                  </a:txBody>
                  <a:tcPr marL="91435" marR="91435" marT="45725" marB="45725"/>
                </a:tc>
                <a:tc>
                  <a:txBody>
                    <a:bodyPr/>
                    <a:lstStyle/>
                    <a:p>
                      <a:r>
                        <a:rPr lang="en-US" sz="1800" dirty="0" smtClean="0"/>
                        <a:t>All authorized service providers</a:t>
                      </a:r>
                      <a:endParaRPr lang="en-US" sz="1800" dirty="0"/>
                    </a:p>
                  </a:txBody>
                  <a:tcPr marL="91435" marR="91435" marT="45725" marB="45725"/>
                </a:tc>
                <a:tc>
                  <a:txBody>
                    <a:bodyPr/>
                    <a:lstStyle/>
                    <a:p>
                      <a:r>
                        <a:rPr lang="en-US" sz="1800" dirty="0" smtClean="0"/>
                        <a:t>Monthly</a:t>
                      </a:r>
                      <a:endParaRPr lang="en-US" sz="1800" dirty="0"/>
                    </a:p>
                  </a:txBody>
                  <a:tcPr marL="91435" marR="91435" marT="45725" marB="45725"/>
                </a:tc>
              </a:tr>
              <a:tr h="640156">
                <a:tc>
                  <a:txBody>
                    <a:bodyPr/>
                    <a:lstStyle/>
                    <a:p>
                      <a:r>
                        <a:rPr lang="en-US" sz="1800" dirty="0" smtClean="0"/>
                        <a:t>Product File</a:t>
                      </a:r>
                      <a:endParaRPr lang="en-US" sz="1800" dirty="0"/>
                    </a:p>
                  </a:txBody>
                  <a:tcPr marL="91435" marR="91435" marT="45725" marB="45725"/>
                </a:tc>
                <a:tc>
                  <a:txBody>
                    <a:bodyPr/>
                    <a:lstStyle/>
                    <a:p>
                      <a:r>
                        <a:rPr lang="en-US" sz="1800" dirty="0" smtClean="0"/>
                        <a:t>Products</a:t>
                      </a:r>
                      <a:r>
                        <a:rPr lang="en-US" sz="1800" baseline="0" dirty="0" smtClean="0"/>
                        <a:t> offered in this market</a:t>
                      </a:r>
                      <a:endParaRPr lang="en-US" sz="1800" dirty="0"/>
                    </a:p>
                  </a:txBody>
                  <a:tcPr marL="91435" marR="91435" marT="45725" marB="45725"/>
                </a:tc>
                <a:tc>
                  <a:txBody>
                    <a:bodyPr/>
                    <a:lstStyle/>
                    <a:p>
                      <a:r>
                        <a:rPr lang="en-US" sz="1800" dirty="0" smtClean="0"/>
                        <a:t>Quarterly</a:t>
                      </a:r>
                      <a:endParaRPr lang="en-US" sz="1800" dirty="0"/>
                    </a:p>
                  </a:txBody>
                  <a:tcPr marL="91435" marR="91435" marT="45725" marB="45725"/>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47675" y="569913"/>
            <a:ext cx="8229600" cy="1143000"/>
          </a:xfrm>
        </p:spPr>
        <p:txBody>
          <a:bodyPr/>
          <a:lstStyle/>
          <a:p>
            <a:pPr algn="l"/>
            <a:r>
              <a:rPr lang="en-US" sz="3200" dirty="0" smtClean="0">
                <a:solidFill>
                  <a:schemeClr val="tx2"/>
                </a:solidFill>
              </a:rPr>
              <a:t>Quality Assurance</a:t>
            </a:r>
          </a:p>
        </p:txBody>
      </p:sp>
      <p:sp>
        <p:nvSpPr>
          <p:cNvPr id="4" name="Slide Number Placeholder 3"/>
          <p:cNvSpPr>
            <a:spLocks noGrp="1"/>
          </p:cNvSpPr>
          <p:nvPr>
            <p:ph type="sldNum" sz="quarter" idx="12"/>
          </p:nvPr>
        </p:nvSpPr>
        <p:spPr>
          <a:xfrm>
            <a:off x="457200" y="6356350"/>
            <a:ext cx="2133600" cy="365125"/>
          </a:xfrm>
        </p:spPr>
        <p:txBody>
          <a:bodyPr rtlCol="0"/>
          <a:lstStyle/>
          <a:p>
            <a:pPr algn="l" fontAlgn="auto">
              <a:spcBef>
                <a:spcPts val="0"/>
              </a:spcBef>
              <a:spcAft>
                <a:spcPts val="0"/>
              </a:spcAft>
              <a:defRPr/>
            </a:pPr>
            <a:fld id="{A33097CA-6524-4DAA-9508-D9A887DA6FB8}" type="slidenum">
              <a:rPr lang="en-US" smtClean="0">
                <a:solidFill>
                  <a:schemeClr val="tx1">
                    <a:tint val="75000"/>
                  </a:schemeClr>
                </a:solidFill>
                <a:latin typeface="+mn-lt"/>
                <a:cs typeface="+mn-cs"/>
              </a:rPr>
              <a:pPr algn="l" fontAlgn="auto">
                <a:spcBef>
                  <a:spcPts val="0"/>
                </a:spcBef>
                <a:spcAft>
                  <a:spcPts val="0"/>
                </a:spcAft>
                <a:defRPr/>
              </a:pPr>
              <a:t>9</a:t>
            </a:fld>
            <a:endParaRPr lang="en-US">
              <a:solidFill>
                <a:schemeClr val="tx1">
                  <a:tint val="75000"/>
                </a:schemeClr>
              </a:solidFill>
              <a:latin typeface="+mn-lt"/>
              <a:cs typeface="+mn-cs"/>
            </a:endParaRPr>
          </a:p>
        </p:txBody>
      </p:sp>
      <p:graphicFrame>
        <p:nvGraphicFramePr>
          <p:cNvPr id="37892" name="Object 5"/>
          <p:cNvGraphicFramePr>
            <a:graphicFrameLocks noChangeAspect="1"/>
          </p:cNvGraphicFramePr>
          <p:nvPr>
            <p:extLst>
              <p:ext uri="{D42A27DB-BD31-4B8C-83A1-F6EECF244321}">
                <p14:modId xmlns:p14="http://schemas.microsoft.com/office/powerpoint/2010/main" val="4112102593"/>
              </p:ext>
            </p:extLst>
          </p:nvPr>
        </p:nvGraphicFramePr>
        <p:xfrm>
          <a:off x="1087438" y="2794000"/>
          <a:ext cx="1255712" cy="798513"/>
        </p:xfrm>
        <a:graphic>
          <a:graphicData uri="http://schemas.openxmlformats.org/presentationml/2006/ole">
            <mc:AlternateContent xmlns:mc="http://schemas.openxmlformats.org/markup-compatibility/2006">
              <mc:Choice xmlns:v="urn:schemas-microsoft-com:vml" Requires="v">
                <p:oleObj spid="_x0000_s37937" name="Visio" r:id="rId4" imgW="1256043" imgH="798957" progId="Visio.Drawing.11">
                  <p:link updateAutomatic="1"/>
                </p:oleObj>
              </mc:Choice>
              <mc:Fallback>
                <p:oleObj name="Visio" r:id="rId4" imgW="1256043" imgH="798957" progId="Visio.Drawing.11">
                  <p:link updateAutomatic="1"/>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7438" y="2794000"/>
                        <a:ext cx="1255712"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893" name="Object 6"/>
          <p:cNvGraphicFramePr>
            <a:graphicFrameLocks noChangeAspect="1"/>
          </p:cNvGraphicFramePr>
          <p:nvPr>
            <p:extLst>
              <p:ext uri="{D42A27DB-BD31-4B8C-83A1-F6EECF244321}">
                <p14:modId xmlns:p14="http://schemas.microsoft.com/office/powerpoint/2010/main" val="1193075643"/>
              </p:ext>
            </p:extLst>
          </p:nvPr>
        </p:nvGraphicFramePr>
        <p:xfrm>
          <a:off x="2963863" y="2819400"/>
          <a:ext cx="1027112" cy="798513"/>
        </p:xfrm>
        <a:graphic>
          <a:graphicData uri="http://schemas.openxmlformats.org/presentationml/2006/ole">
            <mc:AlternateContent xmlns:mc="http://schemas.openxmlformats.org/markup-compatibility/2006">
              <mc:Choice xmlns:v="urn:schemas-microsoft-com:vml" Requires="v">
                <p:oleObj spid="_x0000_s37938" name="Visio" r:id="rId6" imgW="1027671" imgH="798957" progId="Visio.Drawing.11">
                  <p:link updateAutomatic="1"/>
                </p:oleObj>
              </mc:Choice>
              <mc:Fallback>
                <p:oleObj name="Visio" r:id="rId6" imgW="1027671" imgH="798957" progId="Visio.Drawing.11">
                  <p:link updateAutomatic="1"/>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63863" y="2819400"/>
                        <a:ext cx="1027112"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894" name="Object 7"/>
          <p:cNvGraphicFramePr>
            <a:graphicFrameLocks noChangeAspect="1"/>
          </p:cNvGraphicFramePr>
          <p:nvPr>
            <p:extLst>
              <p:ext uri="{D42A27DB-BD31-4B8C-83A1-F6EECF244321}">
                <p14:modId xmlns:p14="http://schemas.microsoft.com/office/powerpoint/2010/main" val="3031631578"/>
              </p:ext>
            </p:extLst>
          </p:nvPr>
        </p:nvGraphicFramePr>
        <p:xfrm>
          <a:off x="2982913" y="1808163"/>
          <a:ext cx="1027112" cy="884237"/>
        </p:xfrm>
        <a:graphic>
          <a:graphicData uri="http://schemas.openxmlformats.org/presentationml/2006/ole">
            <mc:AlternateContent xmlns:mc="http://schemas.openxmlformats.org/markup-compatibility/2006">
              <mc:Choice xmlns:v="urn:schemas-microsoft-com:vml" Requires="v">
                <p:oleObj spid="_x0000_s37939" name="Visio" r:id="rId8" imgW="1027671" imgH="884682" progId="Visio.Drawing.11">
                  <p:link updateAutomatic="1"/>
                </p:oleObj>
              </mc:Choice>
              <mc:Fallback>
                <p:oleObj name="Visio" r:id="rId8" imgW="1027671" imgH="884682" progId="Visio.Drawing.11">
                  <p:link updateAutomatic="1"/>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82913" y="1808163"/>
                        <a:ext cx="1027112"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895" name="Object 8"/>
          <p:cNvGraphicFramePr>
            <a:graphicFrameLocks noChangeAspect="1"/>
          </p:cNvGraphicFramePr>
          <p:nvPr>
            <p:extLst>
              <p:ext uri="{D42A27DB-BD31-4B8C-83A1-F6EECF244321}">
                <p14:modId xmlns:p14="http://schemas.microsoft.com/office/powerpoint/2010/main" val="144167"/>
              </p:ext>
            </p:extLst>
          </p:nvPr>
        </p:nvGraphicFramePr>
        <p:xfrm>
          <a:off x="4383088" y="2763838"/>
          <a:ext cx="1027112" cy="860425"/>
        </p:xfrm>
        <a:graphic>
          <a:graphicData uri="http://schemas.openxmlformats.org/presentationml/2006/ole">
            <mc:AlternateContent xmlns:mc="http://schemas.openxmlformats.org/markup-compatibility/2006">
              <mc:Choice xmlns:v="urn:schemas-microsoft-com:vml" Requires="v">
                <p:oleObj spid="_x0000_s37940" name="Visio" r:id="rId10" imgW="1027671" imgH="798957" progId="Visio.Drawing.11">
                  <p:link updateAutomatic="1"/>
                </p:oleObj>
              </mc:Choice>
              <mc:Fallback>
                <p:oleObj name="Visio" r:id="rId10" imgW="1027671" imgH="798957" progId="Visio.Drawing.11">
                  <p:link updateAutomatic="1"/>
                  <p:pic>
                    <p:nvPicPr>
                      <p:cNvPr id="0"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83088" y="2763838"/>
                        <a:ext cx="1027112"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7896"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86438" y="2786063"/>
            <a:ext cx="100012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7897" name="Object 10"/>
          <p:cNvGraphicFramePr>
            <a:graphicFrameLocks noChangeAspect="1"/>
          </p:cNvGraphicFramePr>
          <p:nvPr>
            <p:extLst>
              <p:ext uri="{D42A27DB-BD31-4B8C-83A1-F6EECF244321}">
                <p14:modId xmlns:p14="http://schemas.microsoft.com/office/powerpoint/2010/main" val="2416162276"/>
              </p:ext>
            </p:extLst>
          </p:nvPr>
        </p:nvGraphicFramePr>
        <p:xfrm>
          <a:off x="7483475" y="2601913"/>
          <a:ext cx="1255713" cy="1016000"/>
        </p:xfrm>
        <a:graphic>
          <a:graphicData uri="http://schemas.openxmlformats.org/presentationml/2006/ole">
            <mc:AlternateContent xmlns:mc="http://schemas.openxmlformats.org/markup-compatibility/2006">
              <mc:Choice xmlns:v="urn:schemas-microsoft-com:vml" Requires="v">
                <p:oleObj spid="_x0000_s37941" name="Visio" r:id="rId13" imgW="1256043" imgH="1199121" progId="Visio.Drawing.11">
                  <p:link updateAutomatic="1"/>
                </p:oleObj>
              </mc:Choice>
              <mc:Fallback>
                <p:oleObj name="Visio" r:id="rId13" imgW="1256043" imgH="1199121" progId="Visio.Drawing.11">
                  <p:link updateAutomatic="1"/>
                  <p:pic>
                    <p:nvPicPr>
                      <p:cNvPr id="0" name="Object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483475" y="2601913"/>
                        <a:ext cx="12557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7898" name="Picture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507288" y="4081463"/>
            <a:ext cx="134302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7899" name="Object 12"/>
          <p:cNvGraphicFramePr>
            <a:graphicFrameLocks noChangeAspect="1"/>
          </p:cNvGraphicFramePr>
          <p:nvPr>
            <p:extLst>
              <p:ext uri="{D42A27DB-BD31-4B8C-83A1-F6EECF244321}">
                <p14:modId xmlns:p14="http://schemas.microsoft.com/office/powerpoint/2010/main" val="3658579423"/>
              </p:ext>
            </p:extLst>
          </p:nvPr>
        </p:nvGraphicFramePr>
        <p:xfrm>
          <a:off x="7650163" y="5492750"/>
          <a:ext cx="1027112" cy="798513"/>
        </p:xfrm>
        <a:graphic>
          <a:graphicData uri="http://schemas.openxmlformats.org/presentationml/2006/ole">
            <mc:AlternateContent xmlns:mc="http://schemas.openxmlformats.org/markup-compatibility/2006">
              <mc:Choice xmlns:v="urn:schemas-microsoft-com:vml" Requires="v">
                <p:oleObj spid="_x0000_s37942" name="Visio" r:id="rId16" imgW="1027671" imgH="798957" progId="Visio.Drawing.11">
                  <p:link updateAutomatic="1"/>
                </p:oleObj>
              </mc:Choice>
              <mc:Fallback>
                <p:oleObj name="Visio" r:id="rId16" imgW="1027671" imgH="798957" progId="Visio.Drawing.11">
                  <p:link updateAutomatic="1"/>
                  <p:pic>
                    <p:nvPicPr>
                      <p:cNvPr id="0" name="Object 1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650163" y="5492750"/>
                        <a:ext cx="1027112"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7900" name="Picture 1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037263" y="5519738"/>
            <a:ext cx="100012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6" name="Straight Arrow Connector 25"/>
          <p:cNvCxnSpPr/>
          <p:nvPr/>
        </p:nvCxnSpPr>
        <p:spPr>
          <a:xfrm>
            <a:off x="2343150" y="3194050"/>
            <a:ext cx="6350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3449638" y="2554288"/>
            <a:ext cx="12700" cy="30003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3990975" y="3168650"/>
            <a:ext cx="434975"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5368925" y="3168650"/>
            <a:ext cx="473075" cy="317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37896" idx="3"/>
          </p:cNvCxnSpPr>
          <p:nvPr/>
        </p:nvCxnSpPr>
        <p:spPr>
          <a:xfrm>
            <a:off x="6786563" y="3171825"/>
            <a:ext cx="611187"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8032750" y="3557588"/>
            <a:ext cx="0" cy="52546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8032750" y="4852988"/>
            <a:ext cx="0" cy="61912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endCxn id="37900" idx="3"/>
          </p:cNvCxnSpPr>
          <p:nvPr/>
        </p:nvCxnSpPr>
        <p:spPr>
          <a:xfrm rot="10800000" flipV="1">
            <a:off x="7037388" y="5899150"/>
            <a:ext cx="612775" cy="635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37900" idx="1"/>
          </p:cNvCxnSpPr>
          <p:nvPr/>
        </p:nvCxnSpPr>
        <p:spPr>
          <a:xfrm rot="10800000">
            <a:off x="5410200" y="5899150"/>
            <a:ext cx="627063" cy="635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37900" idx="0"/>
          </p:cNvCxnSpPr>
          <p:nvPr/>
        </p:nvCxnSpPr>
        <p:spPr>
          <a:xfrm rot="5400000" flipH="1" flipV="1">
            <a:off x="6026944" y="5004594"/>
            <a:ext cx="1025525" cy="4763"/>
          </a:xfrm>
          <a:prstGeom prst="line">
            <a:avLst/>
          </a:prstGeom>
          <a:ln w="25400">
            <a:headEnd type="triangle"/>
            <a:tailEnd type="none"/>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3565525" y="5745163"/>
            <a:ext cx="1803400" cy="307975"/>
          </a:xfrm>
          <a:prstGeom prst="rect">
            <a:avLst/>
          </a:prstGeom>
          <a:noFill/>
          <a:ln>
            <a:solidFill>
              <a:srgbClr val="005596"/>
            </a:solidFill>
          </a:ln>
        </p:spPr>
        <p:txBody>
          <a:bodyPr>
            <a:spAutoFit/>
          </a:bodyPr>
          <a:lstStyle/>
          <a:p>
            <a:pPr algn="ctr">
              <a:defRPr/>
            </a:pPr>
            <a:r>
              <a:rPr lang="en-US" sz="1400" b="1" i="1" cap="all" dirty="0"/>
              <a:t>Production</a:t>
            </a:r>
          </a:p>
        </p:txBody>
      </p:sp>
      <p:cxnSp>
        <p:nvCxnSpPr>
          <p:cNvPr id="33" name="Straight Arrow Connector 32"/>
          <p:cNvCxnSpPr/>
          <p:nvPr/>
        </p:nvCxnSpPr>
        <p:spPr>
          <a:xfrm flipH="1">
            <a:off x="1693863" y="2032000"/>
            <a:ext cx="1289050" cy="0"/>
          </a:xfrm>
          <a:prstGeom prst="straightConnector1">
            <a:avLst/>
          </a:prstGeom>
          <a:ln w="25400">
            <a:tailEnd type="non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1693863" y="1966913"/>
            <a:ext cx="0" cy="82708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537325" y="4494213"/>
            <a:ext cx="946150" cy="0"/>
          </a:xfrm>
          <a:prstGeom prst="line">
            <a:avLst/>
          </a:prstGeom>
          <a:ln w="25400">
            <a:headEnd type="none"/>
            <a:tailEnd type="none"/>
          </a:ln>
        </p:spPr>
        <p:style>
          <a:lnRef idx="1">
            <a:schemeClr val="accent1"/>
          </a:lnRef>
          <a:fillRef idx="0">
            <a:schemeClr val="accent1"/>
          </a:fillRef>
          <a:effectRef idx="0">
            <a:schemeClr val="accent1"/>
          </a:effectRef>
          <a:fontRef idx="minor">
            <a:schemeClr val="tx1"/>
          </a:fontRef>
        </p:style>
      </p:cxnSp>
      <p:sp>
        <p:nvSpPr>
          <p:cNvPr id="17" name="Flowchart: Multidocument 16"/>
          <p:cNvSpPr/>
          <p:nvPr/>
        </p:nvSpPr>
        <p:spPr>
          <a:xfrm>
            <a:off x="7508875" y="1427163"/>
            <a:ext cx="1060450" cy="758825"/>
          </a:xfrm>
          <a:prstGeom prst="flowChartMultidocumen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dirty="0">
                <a:solidFill>
                  <a:schemeClr val="tx1"/>
                </a:solidFill>
              </a:rPr>
              <a:t>Quality Profiles</a:t>
            </a:r>
            <a:br>
              <a:rPr lang="en-US" sz="800" dirty="0">
                <a:solidFill>
                  <a:schemeClr val="tx1"/>
                </a:solidFill>
              </a:rPr>
            </a:br>
            <a:r>
              <a:rPr lang="en-US" sz="800" dirty="0">
                <a:solidFill>
                  <a:schemeClr val="tx1"/>
                </a:solidFill>
              </a:rPr>
              <a:t>Shared with Payers</a:t>
            </a:r>
          </a:p>
        </p:txBody>
      </p:sp>
      <p:cxnSp>
        <p:nvCxnSpPr>
          <p:cNvPr id="61" name="Straight Arrow Connector 60"/>
          <p:cNvCxnSpPr/>
          <p:nvPr/>
        </p:nvCxnSpPr>
        <p:spPr>
          <a:xfrm flipH="1">
            <a:off x="1693863" y="1582738"/>
            <a:ext cx="5703887" cy="30162"/>
          </a:xfrm>
          <a:prstGeom prst="straightConnector1">
            <a:avLst/>
          </a:prstGeom>
          <a:ln w="25400">
            <a:tailEnd type="non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1693863" y="1612900"/>
            <a:ext cx="0" cy="354013"/>
          </a:xfrm>
          <a:prstGeom prst="straightConnector1">
            <a:avLst/>
          </a:prstGeom>
          <a:ln w="25400">
            <a:tailEnd type="non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V="1">
            <a:off x="8039100" y="2024063"/>
            <a:ext cx="0" cy="53022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January 22 2013 User Webin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ontent Slides">
  <a:themeElements>
    <a:clrScheme name="1_Content Slides 3">
      <a:dk1>
        <a:srgbClr val="000000"/>
      </a:dk1>
      <a:lt1>
        <a:srgbClr val="FFFFFF"/>
      </a:lt1>
      <a:dk2>
        <a:srgbClr val="1F497D"/>
      </a:dk2>
      <a:lt2>
        <a:srgbClr val="EEECE1"/>
      </a:lt2>
      <a:accent1>
        <a:srgbClr val="4F81BD"/>
      </a:accent1>
      <a:accent2>
        <a:srgbClr val="78A22F"/>
      </a:accent2>
      <a:accent3>
        <a:srgbClr val="FFFFFF"/>
      </a:accent3>
      <a:accent4>
        <a:srgbClr val="000000"/>
      </a:accent4>
      <a:accent5>
        <a:srgbClr val="B2C1DB"/>
      </a:accent5>
      <a:accent6>
        <a:srgbClr val="6C922A"/>
      </a:accent6>
      <a:hlink>
        <a:srgbClr val="0000FF"/>
      </a:hlink>
      <a:folHlink>
        <a:srgbClr val="FFC361"/>
      </a:folHlink>
    </a:clrScheme>
    <a:fontScheme name="1_Content Slides">
      <a:majorFont>
        <a:latin typeface="Times New Roman"/>
        <a:ea typeface=""/>
        <a:cs typeface="Times New Roman"/>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ntent Slides 1">
        <a:dk1>
          <a:srgbClr val="000000"/>
        </a:dk1>
        <a:lt1>
          <a:srgbClr val="FFFFFF"/>
        </a:lt1>
        <a:dk2>
          <a:srgbClr val="1F497D"/>
        </a:dk2>
        <a:lt2>
          <a:srgbClr val="EEECE1"/>
        </a:lt2>
        <a:accent1>
          <a:srgbClr val="4F81BD"/>
        </a:accent1>
        <a:accent2>
          <a:srgbClr val="78A22F"/>
        </a:accent2>
        <a:accent3>
          <a:srgbClr val="FFFFFF"/>
        </a:accent3>
        <a:accent4>
          <a:srgbClr val="000000"/>
        </a:accent4>
        <a:accent5>
          <a:srgbClr val="B2C1DB"/>
        </a:accent5>
        <a:accent6>
          <a:srgbClr val="6C922A"/>
        </a:accent6>
        <a:hlink>
          <a:srgbClr val="BDCFE5"/>
        </a:hlink>
        <a:folHlink>
          <a:srgbClr val="FFC361"/>
        </a:folHlink>
      </a:clrScheme>
      <a:clrMap bg1="lt1" tx1="dk1" bg2="lt2" tx2="dk2" accent1="accent1" accent2="accent2" accent3="accent3" accent4="accent4" accent5="accent5" accent6="accent6" hlink="hlink" folHlink="folHlink"/>
    </a:extraClrScheme>
    <a:extraClrScheme>
      <a:clrScheme name="1_Content Slides 2">
        <a:dk1>
          <a:srgbClr val="000000"/>
        </a:dk1>
        <a:lt1>
          <a:srgbClr val="FFFFFF"/>
        </a:lt1>
        <a:dk2>
          <a:srgbClr val="1F497D"/>
        </a:dk2>
        <a:lt2>
          <a:srgbClr val="EEECE1"/>
        </a:lt2>
        <a:accent1>
          <a:srgbClr val="78A22F"/>
        </a:accent1>
        <a:accent2>
          <a:srgbClr val="4F81BD"/>
        </a:accent2>
        <a:accent3>
          <a:srgbClr val="FFFFFF"/>
        </a:accent3>
        <a:accent4>
          <a:srgbClr val="000000"/>
        </a:accent4>
        <a:accent5>
          <a:srgbClr val="BECEAD"/>
        </a:accent5>
        <a:accent6>
          <a:srgbClr val="4774AB"/>
        </a:accent6>
        <a:hlink>
          <a:srgbClr val="BDCFE5"/>
        </a:hlink>
        <a:folHlink>
          <a:srgbClr val="FFC361"/>
        </a:folHlink>
      </a:clrScheme>
      <a:clrMap bg1="lt1" tx1="dk1" bg2="lt2" tx2="dk2" accent1="accent1" accent2="accent2" accent3="accent3" accent4="accent4" accent5="accent5" accent6="accent6" hlink="hlink" folHlink="folHlink"/>
    </a:extraClrScheme>
    <a:extraClrScheme>
      <a:clrScheme name="1_Content Slides 3">
        <a:dk1>
          <a:srgbClr val="000000"/>
        </a:dk1>
        <a:lt1>
          <a:srgbClr val="FFFFFF"/>
        </a:lt1>
        <a:dk2>
          <a:srgbClr val="1F497D"/>
        </a:dk2>
        <a:lt2>
          <a:srgbClr val="EEECE1"/>
        </a:lt2>
        <a:accent1>
          <a:srgbClr val="4F81BD"/>
        </a:accent1>
        <a:accent2>
          <a:srgbClr val="78A22F"/>
        </a:accent2>
        <a:accent3>
          <a:srgbClr val="FFFFFF"/>
        </a:accent3>
        <a:accent4>
          <a:srgbClr val="000000"/>
        </a:accent4>
        <a:accent5>
          <a:srgbClr val="B2C1DB"/>
        </a:accent5>
        <a:accent6>
          <a:srgbClr val="6C922A"/>
        </a:accent6>
        <a:hlink>
          <a:srgbClr val="0000FF"/>
        </a:hlink>
        <a:folHlink>
          <a:srgbClr val="FFC361"/>
        </a:folHlink>
      </a:clrScheme>
      <a:clrMap bg1="lt1" tx1="dk1" bg2="lt2" tx2="dk2" accent1="accent1" accent2="accent2" accent3="accent3" accent4="accent4" accent5="accent5" accent6="accent6" hlink="hlink" folHlink="folHlink"/>
    </a:extraClrScheme>
    <a:extraClrScheme>
      <a:clrScheme name="1_Content Slides 4">
        <a:dk1>
          <a:srgbClr val="000000"/>
        </a:dk1>
        <a:lt1>
          <a:srgbClr val="FFFFFF"/>
        </a:lt1>
        <a:dk2>
          <a:srgbClr val="1F497D"/>
        </a:dk2>
        <a:lt2>
          <a:srgbClr val="EEECE1"/>
        </a:lt2>
        <a:accent1>
          <a:srgbClr val="78A22F"/>
        </a:accent1>
        <a:accent2>
          <a:srgbClr val="4F81BD"/>
        </a:accent2>
        <a:accent3>
          <a:srgbClr val="FFFFFF"/>
        </a:accent3>
        <a:accent4>
          <a:srgbClr val="000000"/>
        </a:accent4>
        <a:accent5>
          <a:srgbClr val="BECEAD"/>
        </a:accent5>
        <a:accent6>
          <a:srgbClr val="4774AB"/>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January 22 2013 User Webinar</Template>
  <TotalTime>1161</TotalTime>
  <Words>1451</Words>
  <Application>Microsoft Office PowerPoint</Application>
  <PresentationFormat>On-screen Show (4:3)</PresentationFormat>
  <Paragraphs>395</Paragraphs>
  <Slides>23</Slides>
  <Notes>13</Notes>
  <HiddenSlides>0</HiddenSlides>
  <MMClips>0</MMClips>
  <ScaleCrop>false</ScaleCrop>
  <HeadingPairs>
    <vt:vector size="6" baseType="variant">
      <vt:variant>
        <vt:lpstr>Theme</vt:lpstr>
      </vt:variant>
      <vt:variant>
        <vt:i4>4</vt:i4>
      </vt:variant>
      <vt:variant>
        <vt:lpstr>Links</vt:lpstr>
      </vt:variant>
      <vt:variant>
        <vt:i4>6</vt:i4>
      </vt:variant>
      <vt:variant>
        <vt:lpstr>Slide Titles</vt:lpstr>
      </vt:variant>
      <vt:variant>
        <vt:i4>23</vt:i4>
      </vt:variant>
    </vt:vector>
  </HeadingPairs>
  <TitlesOfParts>
    <vt:vector size="33" baseType="lpstr">
      <vt:lpstr>January 22 2013 User Webinar</vt:lpstr>
      <vt:lpstr>1_Content Slides</vt:lpstr>
      <vt:lpstr>Default Design</vt:lpstr>
      <vt:lpstr>1_Default Design</vt:lpstr>
      <vt:lpstr>\\HCF06\Groups\ALLDHCFP\HDAG\All Payer Claims Database Project\APCD Data WorkGrp\Analytic Workgroup - 3rd Tuesday of each month\APCD Overview.vsd\Drawing\~Page-1\Data transmission</vt:lpstr>
      <vt:lpstr>\\HCF06\Groups\ALLDHCFP\HDAG\All Payer Claims Database Project\APCD Data WorkGrp\Analytic Workgroup - 3rd Tuesday of each month\APCD Overview.vsd\Drawing\~Page-1\Database</vt:lpstr>
      <vt:lpstr>\\HCF06\Groups\ALLDHCFP\HDAG\All Payer Claims Database Project\APCD Data WorkGrp\Analytic Workgroup - 3rd Tuesday of each month\APCD Overview.vsd\Drawing\~Page-1\Lined document.6</vt:lpstr>
      <vt:lpstr>\\HCF06\Groups\ALLDHCFP\HDAG\All Payer Claims Database Project\APCD Data WorkGrp\Analytic Workgroup - 3rd Tuesday of each month\APCD Overview.vsd\Drawing\~Page-1\Database.8</vt:lpstr>
      <vt:lpstr>\\HCF06\Groups\ALLDHCFP\HDAG\All Payer Claims Database Project\APCD Data WorkGrp\Analytic Workgroup - 3rd Tuesday of each month\APCD Overview.vsd\Drawing\~Page-1\Manual operation</vt:lpstr>
      <vt:lpstr>\\HCF06\Groups\ALLDHCFP\HDAG\All Payer Claims Database Project\APCD Data WorkGrp\Analytic Workgroup - 3rd Tuesday of each month\APCD Overview.vsd\Drawing\~Page-1\Database.30</vt:lpstr>
      <vt:lpstr>PowerPoint Presentation</vt:lpstr>
      <vt:lpstr>Objectives of the APCD Analytic Webinar</vt:lpstr>
      <vt:lpstr>Agenda for Today</vt:lpstr>
      <vt:lpstr>Participants on January 22, APCD Analytical Webinar</vt:lpstr>
      <vt:lpstr>                    Current Projects using APCD Data</vt:lpstr>
      <vt:lpstr>Summary of APCD Approved Applications to Date</vt:lpstr>
      <vt:lpstr>Listing of APCD Applications for Review at the  2.28.13 DRC Meeting</vt:lpstr>
      <vt:lpstr>APCD Basics:  Files and Submission Information</vt:lpstr>
      <vt:lpstr>Quality Assurance</vt:lpstr>
      <vt:lpstr>Edits</vt:lpstr>
      <vt:lpstr>Reporting Thresholds</vt:lpstr>
      <vt:lpstr>Insights from the QA Team</vt:lpstr>
      <vt:lpstr>ME033 – Member Language Preference</vt:lpstr>
      <vt:lpstr>ME034 – Member Language Preference: Other</vt:lpstr>
      <vt:lpstr>Member Language Preference   18,653,628 Records Unknown/Not Specified</vt:lpstr>
      <vt:lpstr>ME051 – Behavioral Health Benefit Flag</vt:lpstr>
      <vt:lpstr>PowerPoint Presentation</vt:lpstr>
      <vt:lpstr>PowerPoint Presentation</vt:lpstr>
      <vt:lpstr>Status of Developments and Enhancements As of February 2013</vt:lpstr>
      <vt:lpstr>Master Member Index</vt:lpstr>
      <vt:lpstr>APCD Received Two Grants Which will help build out its infrastructure  </vt:lpstr>
      <vt:lpstr>   The APCD User Group</vt:lpstr>
      <vt:lpstr>Topics for March APCD Analytic Webinar Please submit questions and topics for our March Webinar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APCD Analytical Workgroup - February 26, 2013</dc:title>
  <dc:creator>Center for Health Information and Analysis | Commonwealth of Massachusetts</dc:creator>
  <cp:lastModifiedBy>Andrew Jackmauh</cp:lastModifiedBy>
  <cp:revision>87</cp:revision>
  <cp:lastPrinted>2013-02-22T20:44:10Z</cp:lastPrinted>
  <dcterms:created xsi:type="dcterms:W3CDTF">2013-01-15T13:37:59Z</dcterms:created>
  <dcterms:modified xsi:type="dcterms:W3CDTF">2013-02-26T21:18:57Z</dcterms:modified>
</cp:coreProperties>
</file>