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68" r:id="rId6"/>
    <p:sldId id="314" r:id="rId7"/>
    <p:sldId id="366" r:id="rId8"/>
    <p:sldId id="304" r:id="rId9"/>
    <p:sldId id="328" r:id="rId10"/>
    <p:sldId id="369" r:id="rId11"/>
    <p:sldId id="371" r:id="rId12"/>
    <p:sldId id="322" r:id="rId13"/>
    <p:sldId id="359" r:id="rId14"/>
    <p:sldId id="357" r:id="rId15"/>
    <p:sldId id="372" r:id="rId16"/>
    <p:sldId id="356" r:id="rId17"/>
    <p:sldId id="373" r:id="rId18"/>
    <p:sldId id="374" r:id="rId19"/>
    <p:sldId id="354" r:id="rId20"/>
    <p:sldId id="355" r:id="rId21"/>
    <p:sldId id="351" r:id="rId22"/>
    <p:sldId id="376" r:id="rId23"/>
    <p:sldId id="345" r:id="rId24"/>
    <p:sldId id="337" r:id="rId25"/>
    <p:sldId id="340" r:id="rId26"/>
    <p:sldId id="342" r:id="rId27"/>
    <p:sldId id="343" r:id="rId28"/>
    <p:sldId id="312" r:id="rId29"/>
    <p:sldId id="313" r:id="rId30"/>
    <p:sldId id="270" r:id="rId31"/>
    <p:sldId id="282" r:id="rId3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436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AD3C7-89F2-46E5-8CDB-9AD067466079}" v="6" dt="2024-12-06T12:10:34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973"/>
        <p:guide pos="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12/6/2024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12/6/2024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839372-F3D0-033A-57E6-755A70ED6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43AEFB-6A51-94E8-AB91-271BE974AF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94BE82-02F9-A8B5-03E4-B7F1A69DC4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A2D9D-B2C9-5925-3B79-9AC392C549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0647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754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3650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4796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2222AC-3E9F-8BE9-E44F-97A0D19F0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3F849F-C7F1-007F-DB5F-7A5860D048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59C140-E54D-09EC-6AD0-5D65B1E47C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2C320-E754-2B27-F66C-0570F43DE4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6811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24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2269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893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1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352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7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7351F-16C7-37B3-033C-8BC732541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A91EA9-826A-B5F2-5DE6-9778A338FB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0EBD88-3980-EABF-B11A-9B38A0DE40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135F1-02DB-D0F1-8E69-E4E4ECCDAB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12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Title  |  Name, Position Title  |  Date    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behavioral-health-facilities-case-mix-data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Stiller@CHIAMass.gov" TargetMode="External"/><Relationship Id="rId2" Type="http://schemas.openxmlformats.org/officeDocument/2006/relationships/hyperlink" Target="mailto:Catherine.Houston@CHIAMass.gov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Jillian.Petrie@CHIAMass.gov" TargetMode="External"/><Relationship Id="rId4" Type="http://schemas.openxmlformats.org/officeDocument/2006/relationships/hyperlink" Target="mailto:Hadish.Gebremedhin@CHIAMas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97804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2600" b="0" cap="all" spc="300" dirty="0">
                <a:solidFill>
                  <a:schemeClr val="bg1"/>
                </a:solidFill>
                <a:latin typeface="Arial"/>
                <a:cs typeface="Arial"/>
              </a:rPr>
              <a:t>FY 2025 BEHAVORIAL HEALTH  </a:t>
            </a:r>
          </a:p>
          <a:p>
            <a:pPr>
              <a:defRPr/>
            </a:pPr>
            <a:r>
              <a:rPr lang="en-US" sz="2600" b="0" cap="all" spc="300" dirty="0">
                <a:solidFill>
                  <a:schemeClr val="bg1"/>
                </a:solidFill>
                <a:latin typeface="Arial"/>
                <a:cs typeface="Arial"/>
              </a:rPr>
              <a:t>SUBMISSION GUIDE Updates </a:t>
            </a:r>
          </a:p>
          <a:p>
            <a:pPr>
              <a:defRPr/>
            </a:pPr>
            <a:r>
              <a:rPr lang="en-US" sz="2600" b="0" cap="all" spc="300" dirty="0">
                <a:solidFill>
                  <a:schemeClr val="bg1"/>
                </a:solidFill>
                <a:latin typeface="Arial"/>
                <a:cs typeface="Arial"/>
              </a:rPr>
              <a:t>Webinar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December 10,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Table changes &amp; code Revisions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6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Patient Sex at Birth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692324"/>
              </p:ext>
            </p:extLst>
          </p:nvPr>
        </p:nvGraphicFramePr>
        <p:xfrm>
          <a:off x="596896" y="1466491"/>
          <a:ext cx="6718303" cy="249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Sex at Birth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Sex at Birth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DONTKNOW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ASKU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UNK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UTC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5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962024"/>
            <a:ext cx="8039100" cy="704851"/>
          </a:xfrm>
        </p:spPr>
        <p:txBody>
          <a:bodyPr/>
          <a:lstStyle/>
          <a:p>
            <a:r>
              <a:rPr lang="en-US" dirty="0"/>
              <a:t>Type of Admission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1" y="1485902"/>
          <a:ext cx="6705599" cy="1131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TYPEADM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TYPE OF ADMISSION DEFINITION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Trauma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0230B4-559C-8B37-CF50-EE1277BAB3B4}"/>
              </a:ext>
            </a:extLst>
          </p:cNvPr>
          <p:cNvSpPr txBox="1"/>
          <p:nvPr/>
        </p:nvSpPr>
        <p:spPr>
          <a:xfrm>
            <a:off x="609601" y="3198168"/>
            <a:ext cx="62483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Source of Admission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FB2E101-F857-9A37-3F1E-F2C465E3C53A}"/>
              </a:ext>
            </a:extLst>
          </p:cNvPr>
          <p:cNvGraphicFramePr>
            <a:graphicFrameLocks noGrp="1"/>
          </p:cNvGraphicFramePr>
          <p:nvPr/>
        </p:nvGraphicFramePr>
        <p:xfrm>
          <a:off x="519113" y="4240307"/>
          <a:ext cx="6705599" cy="1342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081">
                  <a:extLst>
                    <a:ext uri="{9D8B030D-6E8A-4147-A177-3AD203B41FA5}">
                      <a16:colId xmlns:a16="http://schemas.microsoft.com/office/drawing/2014/main" val="1023193734"/>
                    </a:ext>
                  </a:extLst>
                </a:gridCol>
                <a:gridCol w="5243518">
                  <a:extLst>
                    <a:ext uri="{9D8B030D-6E8A-4147-A177-3AD203B41FA5}">
                      <a16:colId xmlns:a16="http://schemas.microsoft.com/office/drawing/2014/main" val="1345375716"/>
                    </a:ext>
                  </a:extLst>
                </a:gridCol>
              </a:tblGrid>
              <a:tr h="456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SRCADM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SOURCE OF ADMISSION DEFINITION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593040861"/>
                  </a:ext>
                </a:extLst>
              </a:tr>
              <a:tr h="675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Transfer from One Distinct Unit of the Hospital to another Distinct Unit of the Same Hospital Resulting in a Separate Claim to the Payer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5957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7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Homeless Indicator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575478"/>
              </p:ext>
            </p:extLst>
          </p:nvPr>
        </p:nvGraphicFramePr>
        <p:xfrm>
          <a:off x="596896" y="1466491"/>
          <a:ext cx="6718303" cy="249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Patient is known to be homeless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is not known to be homeless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DONTKNOW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ASKU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UNK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UTC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6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C56FD-9AEF-FC7A-6E93-D37F5788D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A4D8-7E9A-B81A-C6CA-81BD2A3B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Patient’s Sexual Orientation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E1202B7-4C7A-1EA7-4D54-2D3F2FB0A0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6896" y="1466491"/>
          <a:ext cx="6718303" cy="3473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Sexual Orientation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Patient’s Sexual Orientation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20430005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Straight or Heterosexual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38628009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Gay or Lesbian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42035005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Bisexual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QUEER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Queer, Pansexual, and/or Questioning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OTH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Something Else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2814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DONTKNOW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ASKU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UNK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UTC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061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2764A-7927-39E6-C0BD-CD426C91E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F685-DA43-8C33-DE63-5667E7E23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Patient’s Gender Identity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1F2C37F5-B984-449A-EC56-04D1618D6B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448520"/>
              </p:ext>
            </p:extLst>
          </p:nvPr>
        </p:nvGraphicFramePr>
        <p:xfrm>
          <a:off x="596896" y="1466491"/>
          <a:ext cx="6718303" cy="4006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Gender Identity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Patient’s Gender Identity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446151000124109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Male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446141000124107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Female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407376001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Transgender man / trans man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407377005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Transgender woman / trans woman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446131000124102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Genderqueer/ gender nonconforming / non-binary, neither exclusively Male nor Female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8032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OTH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Additional gender category or other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2814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DONTKNOW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ASKU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UNK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UTC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031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Race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09795"/>
              </p:ext>
            </p:extLst>
          </p:nvPr>
        </p:nvGraphicFramePr>
        <p:xfrm>
          <a:off x="596896" y="1466491"/>
          <a:ext cx="6718303" cy="3800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Race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Race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1002-5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American Indian/Alaska Native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2028-9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Asian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2054-5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Black/African American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2076-8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Native Hawaiian or other Pacific Islander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2106-3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White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OTH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Other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2814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DONTKNOW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ASKU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UNK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UTC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0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Hispanic Indicator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87191"/>
              </p:ext>
            </p:extLst>
          </p:nvPr>
        </p:nvGraphicFramePr>
        <p:xfrm>
          <a:off x="596896" y="1466491"/>
          <a:ext cx="6718303" cy="249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Hispanic Indicator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Hispanic Indicator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2135-2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Patient is Hispanic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2186-5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is not Hispanic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DONTKNOW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ASKU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UNK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UTC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273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59370"/>
              </p:ext>
            </p:extLst>
          </p:nvPr>
        </p:nvGraphicFramePr>
        <p:xfrm>
          <a:off x="597532" y="1882135"/>
          <a:ext cx="6717668" cy="450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87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Ethnicity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Ethnicity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AMER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American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BRAZ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Brazilian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CANADA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Canadian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6078546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CAPE-V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Cape Verdean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CARIB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Caribbean Islander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E-EUR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Eastern European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412490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PORT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Portuguese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RUSSN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Russian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667537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Unknown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402126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DONTKNOW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Don’t know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590901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ASKU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Choose not to answer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674970"/>
                  </a:ext>
                </a:extLst>
              </a:tr>
              <a:tr h="4469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53002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9563" y="756519"/>
            <a:ext cx="71944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200FB-6DEA-E7C5-759B-3EA672F9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756519"/>
            <a:ext cx="8039100" cy="958909"/>
          </a:xfrm>
        </p:spPr>
        <p:txBody>
          <a:bodyPr/>
          <a:lstStyle/>
          <a:p>
            <a:r>
              <a:rPr lang="en-US" dirty="0"/>
              <a:t>Ethnicity</a:t>
            </a:r>
            <a:br>
              <a:rPr lang="en-US" dirty="0"/>
            </a:br>
            <a:r>
              <a:rPr lang="en-US" sz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Utilize codes below and full list per CDC</a:t>
            </a:r>
            <a:r>
              <a:rPr lang="en-US" sz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2607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77E0A-D739-9171-228A-7CD5D4684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C9EE37B4-BFEA-E820-39A1-3299508C2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63" y="756519"/>
            <a:ext cx="71944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FDF9FA-0E35-A0C1-4EA9-09CD4926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756519"/>
            <a:ext cx="8039100" cy="958909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Spoken Language</a:t>
            </a:r>
            <a:br>
              <a:rPr lang="en-US" dirty="0"/>
            </a:br>
            <a:br>
              <a:rPr lang="en-US" dirty="0"/>
            </a:br>
            <a:r>
              <a:rPr lang="en-US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Utilize </a:t>
            </a:r>
            <a:r>
              <a:rPr lang="en-US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codes</a:t>
            </a:r>
            <a:r>
              <a:rPr lang="en-US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included in the </a:t>
            </a:r>
            <a:r>
              <a:rPr lang="en-US" sz="14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BHID Spoken Language Codes </a:t>
            </a:r>
            <a:r>
              <a:rPr lang="en-US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file posted on CHIA’s </a:t>
            </a:r>
            <a:r>
              <a:rPr lang="en-US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  <a:r>
              <a:rPr lang="en-US" sz="1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623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33400"/>
            <a:ext cx="8039100" cy="8001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95425"/>
            <a:ext cx="8039100" cy="4430246"/>
          </a:xfrm>
        </p:spPr>
        <p:txBody>
          <a:bodyPr/>
          <a:lstStyle/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Welcome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FY 2025 Submission Guide Updates – Key Changes 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	Review of Proposed Changes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Timeline / Next Steps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Questions &amp; Comments 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91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PAYER TYPE &amp; PAYER SOURCE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38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/>
              <a:t>Payer Type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123722"/>
              </p:ext>
            </p:extLst>
          </p:nvPr>
        </p:nvGraphicFramePr>
        <p:xfrm>
          <a:off x="609601" y="663390"/>
          <a:ext cx="7092777" cy="5952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9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PAYER TYPE  CODE      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PAYER ABBREVIATION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PAYER TYPE DEFINITION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Self Pay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Worker's Compensation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F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MCR-MC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Medicare Managed Care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(includes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Medicare Advantage)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Medicaid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MCD-MC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Medicaid Managed Care/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Other Government Payment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strike="sng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BCBS</a:t>
                      </a:r>
                      <a:endParaRPr lang="en-US" sz="1200" strike="sng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Blue Cross</a:t>
                      </a:r>
                      <a:endParaRPr lang="en-US" sz="1200" strike="sng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</a:t>
                      </a:r>
                      <a:endParaRPr lang="en-US" sz="1200" strike="sngStrike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BCBS-MC</a:t>
                      </a:r>
                      <a:endParaRPr lang="en-US" sz="1200" strike="sng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Blue Cross Managed Care</a:t>
                      </a:r>
                      <a:endParaRPr lang="en-US" sz="1200" strike="sng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Commercial Insurance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COM-MC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Commercial Managed 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HMO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HMO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Free 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Other Non-Managed Care Plans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PPO and Other Managed Care Plans Not Classified Elsewhere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HSN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Health Safety Net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J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Point-of-Service Plan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Exclusive Provider Organization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Auto Insurance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None (Valid only for Secondary Payer)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Q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Commonwealth Care/ConnectorCare Plans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Dental Plans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S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SCO/ICO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Senior Care Option/Integrated Care Organization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(SCO/ICO)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A 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Medicaid ACO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Medicaid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ACO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C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Commercial ACO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Commercial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ACO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P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PACE</a:t>
                      </a: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Program of All-Inclusive Care for the Elderly (PACE)</a:t>
                      </a: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363216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338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/>
              <a:t>Payer Source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287771"/>
              </p:ext>
            </p:extLst>
          </p:nvPr>
        </p:nvGraphicFramePr>
        <p:xfrm>
          <a:off x="609601" y="672353"/>
          <a:ext cx="6763264" cy="5934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4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PAYER SOURCE CODE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HEALTH PLAN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AARP/Medigap Supplement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Aetna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Allways Health Partners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Anthem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Auto Insurance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BCBS Other (Not listed elsewhere)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Beacon Health Partners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Blue CHiP (BCBS Rhode Island)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Blue Cross Blue Shield of MA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Blue Cross Blue Shield of 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Cambridge Network Health Forward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CHAMPUS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CHAMPUS/TriCare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Charity Care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Children's Medical Security Plan (CMSP)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CIGNA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Commonwealth Care Alliance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Community Care Cooperative (ACO)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ConnectiCare Of Massachusetts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Connecticut General Life</a:t>
                      </a:r>
                      <a:r>
                        <a:rPr lang="en-US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Fallon Health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First Health Life and Health Insurance Company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Free Care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Great West Life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6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Guardian Life Insurance Company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316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653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/>
              <a:t>Payer Source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304234"/>
              </p:ext>
            </p:extLst>
          </p:nvPr>
        </p:nvGraphicFramePr>
        <p:xfrm>
          <a:off x="609601" y="741405"/>
          <a:ext cx="6763264" cy="5928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PAYER SOURCE CODE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HEALTH PLAN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Harvard Pilgrim Health Care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Health New England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Health Plans Inc.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Health Safety Net Office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Humana Insurance Company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Insurance Programmers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John Hancock Life Insurance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Kaiser Foundation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Key Benefit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Liberty Mutual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Lifetime Benefit Solutions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Mass Behavioral Health Partnership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Medicaid ( MassHealth)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Mass General Brigham (ACO)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779962"/>
                  </a:ext>
                </a:extLst>
              </a:tr>
              <a:tr h="2741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Medicare HMO - Other (not listed elsewhere)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MEGA Life and Health Insurance Company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Meritain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Mid-West National Life Insurance Company of Tennessee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Nationwide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Neighborhood Health Plan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Network Health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None (Valid only for Secondary Source of Payment)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 ACO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969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/>
              <a:t>Payer Source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599400"/>
              </p:ext>
            </p:extLst>
          </p:nvPr>
        </p:nvGraphicFramePr>
        <p:xfrm>
          <a:off x="609601" y="672353"/>
          <a:ext cx="6763264" cy="5959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PAYER SOURCE CODE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HEALTH PLAN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 Commercial (not listed elsewhere)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4898495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Out of state BCBS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Out-of-State Medicaid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Oxford Health Plans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Private Healthcare Systems</a:t>
                      </a:r>
                      <a:r>
                        <a:rPr lang="en-US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QCC Insurance Company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Self-Pay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Senior Whole Health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State Farm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Steward Health Choice (ACO)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Tufts Health Plan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Tufts Medicine (ACO)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006220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UMR Inc.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UniCare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United Concordia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United Health Care of New England, Inc.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United Healthcare Insurance Company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Unlisted International Source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Wausau Insurance Company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Wellsense Health Plan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3955143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Worker's Compensation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Zenith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VA Benefits (not listed elsewhere)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0876309"/>
                  </a:ext>
                </a:extLst>
              </a:tr>
              <a:tr h="212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 Government Program (not listed elsewhere)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1868919"/>
                  </a:ext>
                </a:extLst>
              </a:tr>
              <a:tr h="3796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53975" indent="-53975"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 Third-Party Programs (not listed elsewhere) </a:t>
                      </a:r>
                    </a:p>
                    <a:p>
                      <a:pPr marL="53975" indent="0"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(ex. Vision, TPA, Hospice, Transplant programs)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4715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923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54424"/>
            <a:ext cx="8039100" cy="1061004"/>
          </a:xfrm>
        </p:spPr>
        <p:txBody>
          <a:bodyPr/>
          <a:lstStyle/>
          <a:p>
            <a:r>
              <a:rPr lang="en-US" dirty="0"/>
              <a:t>Timeline / Next Steps: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741585"/>
              </p:ext>
            </p:extLst>
          </p:nvPr>
        </p:nvGraphicFramePr>
        <p:xfrm>
          <a:off x="655455" y="1604682"/>
          <a:ext cx="7336020" cy="412376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637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51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2025 BHID Intake Process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Timeline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73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Comment Period Ends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20, 2024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51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Bulletin and Guides Adopted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23, 2024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51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CHIA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Hospitals Update Systems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2024 –                  November 2025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521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Testing Period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October/November 2025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8967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Quarterly Submissions Due Dates: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Q1 (Oct 1, 2024 – Dec 31, 2024)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Q2 (Jan 1, 2025 – Mar 31, 2025)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Q3 (Apr 1, 2025 – Jun 30, 2025)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Q4 (Jul  1, 2025 – Sep 30, 2025)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December 14, 2025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December 14, 2025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December 14, 2025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December 14, 2025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52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7" y="98612"/>
            <a:ext cx="7959445" cy="2223248"/>
          </a:xfrm>
        </p:spPr>
        <p:txBody>
          <a:bodyPr/>
          <a:lstStyle/>
          <a:p>
            <a:r>
              <a:rPr lang="en-US" dirty="0"/>
              <a:t>Submission Guide &amp; Documentation – </a:t>
            </a:r>
            <a:br>
              <a:rPr lang="en-US" dirty="0"/>
            </a:br>
            <a:r>
              <a:rPr lang="en-US" dirty="0"/>
              <a:t>Published to CHIA Website</a:t>
            </a:r>
            <a:br>
              <a:rPr lang="en-US" dirty="0"/>
            </a:br>
            <a:br>
              <a:rPr lang="en-US" sz="1200" dirty="0"/>
            </a:br>
            <a:r>
              <a:rPr lang="en-US" sz="16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http://www.chiamass.gov/behavioral-health-facilities-case-mix-data/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2562223"/>
            <a:ext cx="8039100" cy="3829051"/>
          </a:xfrm>
        </p:spPr>
        <p:txBody>
          <a:bodyPr/>
          <a:lstStyle/>
          <a:p>
            <a:pPr marL="0" indent="0" algn="l"/>
            <a:endParaRPr lang="en-US" dirty="0"/>
          </a:p>
          <a:p>
            <a:pPr marL="0" indent="0" algn="l"/>
            <a:endParaRPr lang="en-US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7FB515-EADE-E0C5-ADC0-4A1DA9ADFA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17" y="2133599"/>
            <a:ext cx="7404848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92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048" y="1537885"/>
            <a:ext cx="7772400" cy="5169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1124069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14375"/>
            <a:ext cx="8039100" cy="647700"/>
          </a:xfrm>
        </p:spPr>
        <p:txBody>
          <a:bodyPr/>
          <a:lstStyle/>
          <a:p>
            <a:r>
              <a:rPr lang="en-US" dirty="0"/>
              <a:t>Follow-up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47800"/>
            <a:ext cx="8039100" cy="461010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Cathy Houston, Associate Director of Hospital Data Intake &amp; Compliance </a:t>
            </a:r>
            <a:r>
              <a:rPr lang="en-US" sz="1800" dirty="0">
                <a:hlinkClick r:id="rId2"/>
              </a:rPr>
              <a:t>Catherine.Houston@CHIAMass.gov</a:t>
            </a:r>
            <a:endParaRPr lang="en-US" sz="1800" dirty="0"/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Linda Stiller, Manager, Data Intake and Compliance </a:t>
            </a:r>
            <a:r>
              <a:rPr lang="en-US" sz="1800" dirty="0">
                <a:hlinkClick r:id="rId3"/>
              </a:rPr>
              <a:t>Linda.Stiller@CHIAMass.gov</a:t>
            </a:r>
            <a:endParaRPr lang="en-US" sz="1800" dirty="0"/>
          </a:p>
          <a:p>
            <a:pPr marL="0" indent="0" algn="l"/>
            <a:endParaRPr lang="en-US" sz="1800" b="1" dirty="0"/>
          </a:p>
          <a:p>
            <a:pPr marL="0" indent="0" algn="l"/>
            <a:endParaRPr lang="en-US" sz="1800" b="1" dirty="0"/>
          </a:p>
          <a:p>
            <a:pPr marL="0" indent="0" algn="l"/>
            <a:r>
              <a:rPr lang="en-US" sz="1800" b="1" dirty="0"/>
              <a:t>CHIA Liaisons:</a:t>
            </a:r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Hadish Gebremedhin, Senior Health Care Data Liaison </a:t>
            </a:r>
            <a:r>
              <a:rPr lang="en-US" sz="1800" dirty="0">
                <a:hlinkClick r:id="rId4"/>
              </a:rPr>
              <a:t>Hadish.Gebremedhin@CHIAMass.gov</a:t>
            </a: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Jillian Petrie, Health Care Data Liaison </a:t>
            </a:r>
          </a:p>
          <a:p>
            <a:pPr marL="0" indent="287338" algn="l"/>
            <a:r>
              <a:rPr lang="en-US" sz="1800" dirty="0">
                <a:hlinkClick r:id="rId5"/>
              </a:rPr>
              <a:t>Jillian.Petrie@CHIAMass.gov</a:t>
            </a:r>
            <a:endParaRPr lang="en-US" sz="1800" dirty="0"/>
          </a:p>
          <a:p>
            <a:pPr marL="0" indent="0" algn="l"/>
            <a:endParaRPr lang="en-US" sz="1800" b="1" dirty="0"/>
          </a:p>
          <a:p>
            <a:pPr marL="0" indent="287338" algn="l"/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904875"/>
            <a:ext cx="8505825" cy="17907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submission guide UPDATES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190751"/>
            <a:ext cx="6760673" cy="86677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0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62310"/>
            <a:ext cx="7666037" cy="882984"/>
          </a:xfrm>
        </p:spPr>
        <p:txBody>
          <a:bodyPr/>
          <a:lstStyle/>
          <a:p>
            <a:br>
              <a:rPr lang="en-US" sz="2400" dirty="0"/>
            </a:br>
            <a:r>
              <a:rPr lang="en-US" dirty="0"/>
              <a:t>Submission Guide Updates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387848"/>
              </p:ext>
            </p:extLst>
          </p:nvPr>
        </p:nvGraphicFramePr>
        <p:xfrm>
          <a:off x="552449" y="3720353"/>
          <a:ext cx="7991474" cy="1290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1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Field Updates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Medical Record Number (MRN): Increase length to 25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Physician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License Number (BORIM): Increase length to 25</a:t>
                      </a:r>
                    </a:p>
                  </a:txBody>
                  <a:tcPr marL="68580" marR="685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assorted field/edit updates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779663"/>
              </p:ext>
            </p:extLst>
          </p:nvPr>
        </p:nvGraphicFramePr>
        <p:xfrm>
          <a:off x="552451" y="1331136"/>
          <a:ext cx="7991474" cy="1012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1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File Format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NEW!  Asterisk Delimiter Format 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Remove Filler fields, DSM Diagnosis (RT45), Sequence (RT65)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09135"/>
                  </a:ext>
                </a:extLst>
              </a:tr>
            </a:tbl>
          </a:graphicData>
        </a:graphic>
      </p:graphicFrame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A29FA4AF-0923-E428-ED56-0031580C3B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246673"/>
              </p:ext>
            </p:extLst>
          </p:nvPr>
        </p:nvGraphicFramePr>
        <p:xfrm>
          <a:off x="581027" y="2459961"/>
          <a:ext cx="7991474" cy="1128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1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New Fields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Transfer Hospital Organization ID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01200"/>
                  </a:ext>
                </a:extLst>
              </a:tr>
              <a:tr h="2768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Spoken Language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94161"/>
                  </a:ext>
                </a:extLst>
              </a:tr>
              <a:tr h="2768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Operating Physician/Clinician-Significant HCPCS/CPT Procedure I National Provider Identifier (NPI)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46202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0C15A15-2DDA-40C5-439A-6274EA0AF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92707"/>
              </p:ext>
            </p:extLst>
          </p:nvPr>
        </p:nvGraphicFramePr>
        <p:xfrm>
          <a:off x="519112" y="5127813"/>
          <a:ext cx="8024811" cy="1452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4811">
                  <a:extLst>
                    <a:ext uri="{9D8B030D-6E8A-4147-A177-3AD203B41FA5}">
                      <a16:colId xmlns:a16="http://schemas.microsoft.com/office/drawing/2014/main" val="3173191714"/>
                    </a:ext>
                  </a:extLst>
                </a:gridCol>
              </a:tblGrid>
              <a:tr h="350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Table Updates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927863852"/>
                  </a:ext>
                </a:extLst>
              </a:tr>
              <a:tr h="2753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Type of Admission, Source of Admission: Add new code values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71792"/>
                  </a:ext>
                </a:extLst>
              </a:tr>
              <a:tr h="2753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Sexual Orientation, Gender Identity, Race, Ethnicity, Hispanic Indicator: Update code values</a:t>
                      </a:r>
                    </a:p>
                  </a:txBody>
                  <a:tcPr marL="68580" marR="685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95096"/>
                  </a:ext>
                </a:extLst>
              </a:tr>
              <a:tr h="2753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 Sex at Birth, Homeless Indicator, Spoken Language: Add new code values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615"/>
                  </a:ext>
                </a:extLst>
              </a:tr>
              <a:tr h="2753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Payer Type and Source of Payment: Update code values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2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11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Changes &amp; Revisions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BH inpatient DISCHARGE DATA (BHID)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5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85482"/>
            <a:ext cx="8039100" cy="1052794"/>
          </a:xfrm>
        </p:spPr>
        <p:txBody>
          <a:bodyPr/>
          <a:lstStyle/>
          <a:p>
            <a:r>
              <a:rPr lang="en-US" dirty="0"/>
              <a:t>BH Inpatient Discharge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518312"/>
              </p:ext>
            </p:extLst>
          </p:nvPr>
        </p:nvGraphicFramePr>
        <p:xfrm>
          <a:off x="449263" y="1353671"/>
          <a:ext cx="8039100" cy="5143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/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4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Medical Record Number (MRN)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07511011"/>
                  </a:ext>
                </a:extLst>
              </a:tr>
              <a:tr h="4534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01, 99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Submitter EIN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9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01, 10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Submitter Name, Provider Name, Provider Address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100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Patient Sex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Rename to Patient Sex at Birth, change field size to 8; add new codes values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4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Billing Number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4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8; add new code values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5442807"/>
                  </a:ext>
                </a:extLst>
              </a:tr>
              <a:tr h="4724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Medicaid Claim Certificate Number (MMIS ID/MassHealth ID)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Require ID for MassHealth/HSN payer ONLY (not MCO/ACO)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508492416"/>
                  </a:ext>
                </a:extLst>
              </a:tr>
              <a:tr h="4724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Patient’s Sexual Orientation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8; update code values; change to “Must be present”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600025148"/>
                  </a:ext>
                </a:extLst>
              </a:tr>
              <a:tr h="4724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Patient’s Gender Identity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15; update code values; change to “Must be present”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284114106"/>
                  </a:ext>
                </a:extLst>
              </a:tr>
              <a:tr h="4724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Transfer Hospital Organization ID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 new field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22422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12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25079-404B-96AF-069E-DC4FC920D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AE02-774F-7DAB-65F4-C069BE88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266734"/>
            <a:ext cx="8039100" cy="1266792"/>
          </a:xfrm>
        </p:spPr>
        <p:txBody>
          <a:bodyPr/>
          <a:lstStyle/>
          <a:p>
            <a:r>
              <a:rPr lang="en-US" dirty="0"/>
              <a:t>BH Inpatient Discharge 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0BDD89D-002B-1EB4-C55B-890F45BFA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572629"/>
              </p:ext>
            </p:extLst>
          </p:nvPr>
        </p:nvGraphicFramePr>
        <p:xfrm>
          <a:off x="449263" y="1335741"/>
          <a:ext cx="8039100" cy="5240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8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/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Permanent Patient Street Address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887880164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 1, Race 2, Hispanic Indicator, Ethnicity 1, Ethnicity 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8; update code values; change to “Must be present”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07511011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Spoken Language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 new field and code values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Accommodations 1-5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Units of Service (Accom. Days)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6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Charges (Accom.)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Whole numbers only, no decimals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770682903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Ancillaries 1-5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Units of Service (Ancillary)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6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Charges (Service)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Whole numbers only, no decimals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512392331"/>
                  </a:ext>
                </a:extLst>
              </a:tr>
              <a:tr h="4763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Principal External Cause Code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Update Edit Specifications *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417242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08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3DD560-131A-EEC2-84C7-DDE224F1E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9579-CECA-50E6-2673-D708D163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266734"/>
            <a:ext cx="8039100" cy="1266792"/>
          </a:xfrm>
        </p:spPr>
        <p:txBody>
          <a:bodyPr/>
          <a:lstStyle/>
          <a:p>
            <a:r>
              <a:rPr lang="en-US" dirty="0"/>
              <a:t>BH Inpatient Discharge 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7938F67-D3BB-3DF1-38AA-AF08FCBF7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431788"/>
              </p:ext>
            </p:extLst>
          </p:nvPr>
        </p:nvGraphicFramePr>
        <p:xfrm>
          <a:off x="449263" y="1335741"/>
          <a:ext cx="8039100" cy="5212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3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/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3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Condition Present on Admission - Principal External Cause Code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to “May be present”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893552075"/>
                  </a:ext>
                </a:extLst>
              </a:tr>
              <a:tr h="5463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Condition Present on Admission -  Principal Diagnosis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to “May be present”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276528756"/>
                  </a:ext>
                </a:extLst>
              </a:tr>
              <a:tr h="2649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DSM Diagnosis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Remove field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07511011"/>
                  </a:ext>
                </a:extLst>
              </a:tr>
              <a:tr h="2649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Associated Diagnosis Codes I-XIV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Update Edit Specifications *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253280072"/>
                  </a:ext>
                </a:extLst>
              </a:tr>
              <a:tr h="5463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Condition Present on Admission - Associated Diagnosis Codes I-XIV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to “May be present”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Sequence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Remove field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Physician License Number (BORIM)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25; disallow “BORIM7”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194275440"/>
                  </a:ext>
                </a:extLst>
              </a:tr>
              <a:tr h="82777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Operating Physician/Clinician for Significant HCPCS/CPT Procedure I National Provider Identifier (NPI)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 new field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44002844"/>
                  </a:ext>
                </a:extLst>
              </a:tr>
              <a:tr h="3797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90, 95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Charges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Whole numbers only, no decimals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949432029"/>
                  </a:ext>
                </a:extLst>
              </a:tr>
              <a:tr h="3797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Discharges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6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658438072"/>
                  </a:ext>
                </a:extLst>
              </a:tr>
              <a:tr h="3797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Days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705230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9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Inpatient Discharge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715556"/>
              </p:ext>
            </p:extLst>
          </p:nvPr>
        </p:nvGraphicFramePr>
        <p:xfrm>
          <a:off x="562927" y="1740059"/>
          <a:ext cx="7276147" cy="2159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3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47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Field Name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Edit Specifications *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554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Principal External Cause Code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Must be present if principal diagnosis is an ICD-10-CM S-code (S00-S99),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May be present if principal diagnosis is an ICD-10-CM T-code (T00-T88),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If present, must be a valid ICD-10-CM external cause code (V00-Y89).  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Additional (V00-Y89) and Supplemental (Y90-Y99) ICD external cause codes shall be recorded in associated diagnosis fields.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06306"/>
              </p:ext>
            </p:extLst>
          </p:nvPr>
        </p:nvGraphicFramePr>
        <p:xfrm>
          <a:off x="567056" y="4184809"/>
          <a:ext cx="7272018" cy="222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0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Field Name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Edit Specifications *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Assoc. Diagnosis Code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Only permitted if prior diagnosis is entered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Must </a:t>
                      </a:r>
                      <a:r>
                        <a:rPr lang="en-US" sz="1400">
                          <a:effectLst/>
                        </a:rPr>
                        <a:t>be a valid ICD-10-CM code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Sex of patient must agree with diagnosis code for sex specific diagnosis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May be an ICD external cause code (V00-Y99)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Must agree with ICD Indicator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2998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3" ma:contentTypeDescription="Create a new document." ma:contentTypeScope="" ma:versionID="8f9bb77d18b26fe119c48b64e0cb396f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4a02ae5b48d6d87ef2be4f7a9d1a3680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6E3ECD3-6942-4B97-8CCC-FB82031583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5C4A41-6144-4E7A-A497-81503B66293D}">
  <ds:schemaRefs>
    <ds:schemaRef ds:uri="2d8504ea-bdc4-4bf8-af11-a3723acdf21b"/>
    <ds:schemaRef ds:uri="e4483868-18c9-4cdc-a318-1360b15594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775C291-6BD3-46CB-A699-9E4177CDB321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2d8504ea-bdc4-4bf8-af11-a3723acdf21b"/>
    <ds:schemaRef ds:uri="e4483868-18c9-4cdc-a318-1360b15594a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 5_28</Template>
  <TotalTime>0</TotalTime>
  <Words>2231</Words>
  <Application>Microsoft Office PowerPoint</Application>
  <PresentationFormat>On-screen Show (4:3)</PresentationFormat>
  <Paragraphs>659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FINALPowerPointTEMPLATE 5_28</vt:lpstr>
      <vt:lpstr>PowerPoint Presentation</vt:lpstr>
      <vt:lpstr>Agenda</vt:lpstr>
      <vt:lpstr>submission guide UPDATES  </vt:lpstr>
      <vt:lpstr> Submission Guide Updates  </vt:lpstr>
      <vt:lpstr>PowerPoint Presentation</vt:lpstr>
      <vt:lpstr>BH Inpatient Discharge Data</vt:lpstr>
      <vt:lpstr>BH Inpatient Discharge Data</vt:lpstr>
      <vt:lpstr>BH Inpatient Discharge Data</vt:lpstr>
      <vt:lpstr>BH Inpatient Discharge Data</vt:lpstr>
      <vt:lpstr>PowerPoint Presentation</vt:lpstr>
      <vt:lpstr>        Patient Sex at Birth  </vt:lpstr>
      <vt:lpstr>Type of Admission  </vt:lpstr>
      <vt:lpstr>        Homeless Indicator  </vt:lpstr>
      <vt:lpstr>        Patient’s Sexual Orientation  </vt:lpstr>
      <vt:lpstr>        Patient’s Gender Identity  </vt:lpstr>
      <vt:lpstr>        Race  </vt:lpstr>
      <vt:lpstr>        Hispanic Indicator  </vt:lpstr>
      <vt:lpstr>Ethnicity Utilize codes below and full list per CDC:</vt:lpstr>
      <vt:lpstr> Spoken Language  Utilize the codes included in the BHID Spoken Language Codes file posted on CHIA’s website.</vt:lpstr>
      <vt:lpstr>PowerPoint Presentation</vt:lpstr>
      <vt:lpstr>Payer Type</vt:lpstr>
      <vt:lpstr>Payer Source</vt:lpstr>
      <vt:lpstr>Payer Source</vt:lpstr>
      <vt:lpstr>Payer Source</vt:lpstr>
      <vt:lpstr>Timeline / Next Steps:  </vt:lpstr>
      <vt:lpstr>Submission Guide &amp; Documentation –  Published to CHIA Website  http://www.chiamass.gov/behavioral-health-facilities-case-mix-data/</vt:lpstr>
      <vt:lpstr>Questions &amp; Comments</vt:lpstr>
      <vt:lpstr>Follow-up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2016-08-25T17:22:13Z</dcterms:created>
  <dcterms:modified xsi:type="dcterms:W3CDTF">2024-12-06T12:53:47Z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