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6" r:id="rId5"/>
    <p:sldId id="368" r:id="rId6"/>
    <p:sldId id="314" r:id="rId7"/>
    <p:sldId id="366" r:id="rId8"/>
    <p:sldId id="304" r:id="rId9"/>
    <p:sldId id="328" r:id="rId10"/>
    <p:sldId id="339" r:id="rId11"/>
    <p:sldId id="324" r:id="rId12"/>
    <p:sldId id="329" r:id="rId13"/>
    <p:sldId id="358" r:id="rId14"/>
    <p:sldId id="326" r:id="rId15"/>
    <p:sldId id="367" r:id="rId16"/>
    <p:sldId id="359" r:id="rId17"/>
    <p:sldId id="357" r:id="rId18"/>
    <p:sldId id="353" r:id="rId19"/>
    <p:sldId id="354" r:id="rId20"/>
    <p:sldId id="355" r:id="rId21"/>
    <p:sldId id="351" r:id="rId22"/>
    <p:sldId id="356" r:id="rId23"/>
    <p:sldId id="364" r:id="rId24"/>
    <p:sldId id="361" r:id="rId25"/>
    <p:sldId id="365" r:id="rId26"/>
    <p:sldId id="362" r:id="rId27"/>
    <p:sldId id="363" r:id="rId28"/>
    <p:sldId id="312" r:id="rId29"/>
    <p:sldId id="313" r:id="rId30"/>
    <p:sldId id="270" r:id="rId31"/>
    <p:sldId id="282" r:id="rId3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E3FFB1-9327-49BA-A854-FE6F449033FF}" v="23" dt="2024-05-14T18:47:31.7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1200" autoAdjust="0"/>
  </p:normalViewPr>
  <p:slideViewPr>
    <p:cSldViewPr snapToGrid="0" snapToObjects="1" showGuides="1">
      <p:cViewPr varScale="1">
        <p:scale>
          <a:sx n="107" d="100"/>
          <a:sy n="107" d="100"/>
        </p:scale>
        <p:origin x="1656" y="102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5/14/2024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5/14/2024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3520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7547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3650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4796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7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9802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43467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15499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2269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89374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" latinLnBrk="0" hangingPunct="1"/>
            <a:r>
              <a:rPr lang="en-US" dirty="0"/>
              <a:t>Add Health</a:t>
            </a:r>
            <a:r>
              <a:rPr lang="en-US" baseline="0" dirty="0"/>
              <a:t> Plan flag #92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Health Plan Member/Subscriber Flag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rtl="0" eaLnBrk="1" fontAlgn="b" latinLnBrk="0" hangingPunct="1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N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rtl="0" eaLnBrk="1" fontAlgn="b" latinLnBrk="0" hangingPunct="1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Must be present.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9633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18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 dirty="0"/>
              <a:t>Title  |  Name, Position Title  |  Date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 dirty="0"/>
              <a:t>Title  |  Name, Position Title  |  Date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Title  |  Name, Position Title  |  Date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353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Title  |  Name, Position Title  |  Date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Title  |  Name, Position Title  |  Date     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4" r:id="rId5"/>
    <p:sldLayoutId id="2147483753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nchs/data/dvs/Race_Ethnicity_CodeSet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hospital-data-specification-manuals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Linda.Stiller@CHIAMass.gov" TargetMode="External"/><Relationship Id="rId2" Type="http://schemas.openxmlformats.org/officeDocument/2006/relationships/hyperlink" Target="mailto:Catherine.Houston@CHIAMass.gov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HospitalData@CHIAMass.gov" TargetMode="External"/><Relationship Id="rId5" Type="http://schemas.openxmlformats.org/officeDocument/2006/relationships/hyperlink" Target="mailto:Jillian.Petrie@CHIAMass.gov" TargetMode="External"/><Relationship Id="rId4" Type="http://schemas.openxmlformats.org/officeDocument/2006/relationships/hyperlink" Target="mailto:Hadish.Gebremedhin@CHIAMass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6713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50"/>
            <a:ext cx="7772400" cy="70485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4000" b="0" cap="all" spc="300" dirty="0">
                <a:solidFill>
                  <a:schemeClr val="bg1"/>
                </a:solidFill>
                <a:latin typeface="Arial"/>
                <a:cs typeface="Arial"/>
              </a:rPr>
              <a:t>FY 2025 Case Mix Updates Webinar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May 16,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523875"/>
            <a:ext cx="8039100" cy="1191554"/>
          </a:xfrm>
        </p:spPr>
        <p:txBody>
          <a:bodyPr/>
          <a:lstStyle/>
          <a:p>
            <a:r>
              <a:rPr lang="en-US" dirty="0"/>
              <a:t>Hospital Emergency Department Data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642810"/>
              </p:ext>
            </p:extLst>
          </p:nvPr>
        </p:nvGraphicFramePr>
        <p:xfrm>
          <a:off x="449263" y="1353671"/>
          <a:ext cx="8039100" cy="51197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97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32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/ Update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requirement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Other Physician Number and ED Physician Number (BORIM)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</a:t>
                      </a: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to 25; </a:t>
                      </a:r>
                      <a:r>
                        <a:rPr lang="en-US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remove “BORIM7”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433576017"/>
                  </a:ext>
                </a:extLst>
              </a:tr>
              <a:tr h="4732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Ambulance Run Sheet 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Rename to EMS Patient Care Report Number; Change field size to 50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710421382"/>
                  </a:ext>
                </a:extLst>
              </a:tr>
              <a:tr h="40403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Homeless Indicator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8</a:t>
                      </a:r>
                      <a:r>
                        <a:rPr lang="en-US" sz="1400" dirty="0">
                          <a:effectLst/>
                        </a:rPr>
                        <a:t>; add new code values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2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Other Physician or Clinician National Provider Identifier (NPI)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New field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2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ED Physician or Clinician National Provider Identifier (NPI)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New field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2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Permanent and Temporary Patient Street Address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100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2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 1, Race 2, Hispanic Indicator, Ethnicity 1, Ethnicity 2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 field size to 8; change code values to match EHRD code set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90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Other Ethnicity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20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2327395178"/>
                  </a:ext>
                </a:extLst>
              </a:tr>
              <a:tr h="4732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Group Element: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Service Line Items 2 – 30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16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2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Group Element: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Site Summaries 2 - 4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field size to 48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654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Changes &amp; Revisions</a:t>
            </a:r>
          </a:p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outpatient observation DATA</a:t>
            </a:r>
          </a:p>
          <a:p>
            <a:pPr algn="ctr"/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119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676275"/>
            <a:ext cx="8039100" cy="790575"/>
          </a:xfrm>
        </p:spPr>
        <p:txBody>
          <a:bodyPr/>
          <a:lstStyle/>
          <a:p>
            <a:r>
              <a:rPr lang="en-US" dirty="0"/>
              <a:t>Hospital Outpatient Observation Data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608629"/>
              </p:ext>
            </p:extLst>
          </p:nvPr>
        </p:nvGraphicFramePr>
        <p:xfrm>
          <a:off x="449263" y="1299883"/>
          <a:ext cx="7818437" cy="5225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4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9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046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Field No.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Field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New / Update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Description of requirement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19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MR_N (Medical Record Number)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25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19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Acct_N 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25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19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MMIS_ID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 field size to 12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72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DOB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Disallow “99” as valid month &amp; day when unknown; report “01” 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72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Sex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Rename to Patient Sex at Birth, change field size to 8; add new code values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136709352"/>
                  </a:ext>
                </a:extLst>
              </a:tr>
              <a:tr h="46972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10, 56, 55, 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58, 59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Race 1, Race 2, Hispanic Indicator, Ethnicity1, Ethnicity2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 field size to 8; change code values to match EHRD code set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19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Surgeon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 field size to 25; remove “BORIM7”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72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Att_MD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 field size to 25; remove “BORIM7”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72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47, 51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Permanent and Temporary Patient Street Address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 field size to 100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0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67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Homeless Indicator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 field size to 8; add new code values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929128853"/>
                  </a:ext>
                </a:extLst>
              </a:tr>
              <a:tr h="46972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69-71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Surgeon for Associated Procedure 1-3 (BORIM)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 field size to 25; remove “BORIM7”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72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87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Number of hours in ED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 field size to 10; allow decimal and round to 2 places for partial hours 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843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Table Changes &amp; Revisions</a:t>
            </a:r>
          </a:p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All Case MIX data submissions (HIDD/EDD/OOD) </a:t>
            </a:r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68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6" y="347414"/>
            <a:ext cx="8039100" cy="894790"/>
          </a:xfrm>
        </p:spPr>
        <p:txBody>
          <a:bodyPr/>
          <a:lstStyle/>
          <a:p>
            <a:br>
              <a:rPr lang="en-US" sz="2400" dirty="0"/>
            </a:br>
            <a:r>
              <a:rPr lang="en-US" sz="2400" dirty="0"/>
              <a:t>   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dirty="0"/>
              <a:t>Patient Sex at Birth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596896" y="1466491"/>
          <a:ext cx="6718303" cy="2493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6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2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 Sex at Birth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 Sex at Birth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DONTKNOW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Don’t 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15738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ASKU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Choose not to answer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857388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UNK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Unknown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25462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UTC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542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050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962024"/>
            <a:ext cx="8039100" cy="704851"/>
          </a:xfrm>
        </p:spPr>
        <p:txBody>
          <a:bodyPr/>
          <a:lstStyle/>
          <a:p>
            <a:r>
              <a:rPr lang="en-US" dirty="0"/>
              <a:t>Type of Admission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09601" y="1485902"/>
          <a:ext cx="6705599" cy="1131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3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0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TYPEADM 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TYPE OF ADMISSION DEFINITION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Trauma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787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6" y="347414"/>
            <a:ext cx="8039100" cy="894790"/>
          </a:xfrm>
        </p:spPr>
        <p:txBody>
          <a:bodyPr/>
          <a:lstStyle/>
          <a:p>
            <a:br>
              <a:rPr lang="en-US" sz="2400" dirty="0"/>
            </a:br>
            <a:r>
              <a:rPr lang="en-US" sz="2400" dirty="0"/>
              <a:t>   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dirty="0"/>
              <a:t>Race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596896" y="1466491"/>
          <a:ext cx="6718303" cy="3800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8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0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Race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 Race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1002-5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American Indian/Alaska Native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2028-9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Asian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2054-5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Black/African American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2076-8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Native Hawaiian or other Pacific Islander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2106-3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White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OTH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Other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122814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DONTKNOW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Don’t 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15738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ASKU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Choose not to answer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857388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UNK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Unknown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25462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UTC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542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60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6" y="347414"/>
            <a:ext cx="8039100" cy="894790"/>
          </a:xfrm>
        </p:spPr>
        <p:txBody>
          <a:bodyPr/>
          <a:lstStyle/>
          <a:p>
            <a:br>
              <a:rPr lang="en-US" sz="2400" dirty="0"/>
            </a:br>
            <a:r>
              <a:rPr lang="en-US" sz="2400" dirty="0"/>
              <a:t>   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dirty="0"/>
              <a:t>Hispanic Indicator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596896" y="1466491"/>
          <a:ext cx="6718303" cy="2493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6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Hispanic Indicator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Hispanic Indicator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2135-2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Patient is Hispanic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2186-5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 is not Hispanic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DONTKNOW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Don’t 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15738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ASKU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Choose not to answer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857388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UNK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Unknown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25462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UTC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542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273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97532" y="1882135"/>
          <a:ext cx="6717668" cy="4502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1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6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5687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Ethnicity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Ethnicity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AMER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American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BRAZ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Brazilian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CANADA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Canadian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6078546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CAPE-V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Cape Verdean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CARIB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Caribbean Islander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E-EUR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Eastern European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6412490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PORT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Portuguese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RUSSN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Russian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Other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667537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Unknown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6402126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DONTKNOW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Don’t know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2590901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ASKU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Choose not to answer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1674970"/>
                  </a:ext>
                </a:extLst>
              </a:tr>
              <a:tr h="446905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UTC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453002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9563" y="756519"/>
            <a:ext cx="71944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9200FB-6DEA-E7C5-759B-3EA672F99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3" y="756519"/>
            <a:ext cx="8039100" cy="958909"/>
          </a:xfrm>
        </p:spPr>
        <p:txBody>
          <a:bodyPr/>
          <a:lstStyle/>
          <a:p>
            <a:r>
              <a:rPr lang="en-US" dirty="0"/>
              <a:t>Ethnicity</a:t>
            </a:r>
            <a:br>
              <a:rPr lang="en-US" dirty="0"/>
            </a:br>
            <a:r>
              <a:rPr lang="en-US" sz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Utilize Full list per CDC </a:t>
            </a:r>
            <a:r>
              <a:rPr lang="en-US" sz="12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http://www.cdc.gov/nchs/data/dvs/Race_Ethnicity_CodeSet.pdf</a:t>
            </a:r>
            <a:r>
              <a:rPr lang="en-US" sz="1200" u="sng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and those below: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2607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6" y="347414"/>
            <a:ext cx="8039100" cy="894790"/>
          </a:xfrm>
        </p:spPr>
        <p:txBody>
          <a:bodyPr/>
          <a:lstStyle/>
          <a:p>
            <a:br>
              <a:rPr lang="en-US" sz="2400" dirty="0"/>
            </a:br>
            <a:r>
              <a:rPr lang="en-US" sz="2400" dirty="0"/>
              <a:t>   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dirty="0"/>
              <a:t>Homeless Indicator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596896" y="1466491"/>
          <a:ext cx="6718303" cy="2493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6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2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Homeless Indicator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Homeless Indicator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Patient is known to be homeless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 is not known to be homeless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DONTKNOW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Don’t 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15738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ASKU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Choose not to answer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857388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UNK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Unknown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25462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UTC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542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063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533400"/>
            <a:ext cx="8039100" cy="8001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495425"/>
            <a:ext cx="8039100" cy="4430246"/>
          </a:xfrm>
        </p:spPr>
        <p:txBody>
          <a:bodyPr/>
          <a:lstStyle/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2:00	Welcome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2:05	FY 2025 Submission Guide Highlights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2:10	Review of Proposed Changes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2:30	Data Quality - EHRD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2:35	Transition to CHIA Submissions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2:40	Timeline / Next Steps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2:45	Questions &amp; Comments 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091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Changes &amp; Revisions</a:t>
            </a:r>
          </a:p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ELECTRONIC HEALTH RECORD DATA </a:t>
            </a:r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02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385482"/>
            <a:ext cx="8039100" cy="1052794"/>
          </a:xfrm>
        </p:spPr>
        <p:txBody>
          <a:bodyPr/>
          <a:lstStyle/>
          <a:p>
            <a:r>
              <a:rPr lang="en-US" dirty="0"/>
              <a:t>Electronic Health Record Data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554762"/>
              </p:ext>
            </p:extLst>
          </p:nvPr>
        </p:nvGraphicFramePr>
        <p:xfrm>
          <a:off x="449263" y="1353671"/>
          <a:ext cx="8039100" cy="2926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97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60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/ Update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requirement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0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Hospital Name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100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907511011"/>
                  </a:ext>
                </a:extLst>
              </a:tr>
              <a:tr h="48400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Medical Record Number (MRN)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25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00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Permanent Patient Street Address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100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00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Temporary Patient Street Address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100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00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Patient Homeless Indicator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8; add new code values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070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6" y="347414"/>
            <a:ext cx="8039100" cy="894790"/>
          </a:xfrm>
        </p:spPr>
        <p:txBody>
          <a:bodyPr/>
          <a:lstStyle/>
          <a:p>
            <a:br>
              <a:rPr lang="en-US" sz="2400" dirty="0"/>
            </a:br>
            <a:r>
              <a:rPr lang="en-US" sz="2400" dirty="0"/>
              <a:t>   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dirty="0"/>
              <a:t>Homeless Indicator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596896" y="1466491"/>
          <a:ext cx="6718303" cy="2493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6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2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Homeless Indicator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Homeless Indicator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Patient is known to be homeless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 is not known to be homeless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DONTKNOW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Don’t 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15738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ASKU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Choose not to answer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857388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UNK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Unknown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25462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UTC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542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58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385482"/>
            <a:ext cx="8039100" cy="1052794"/>
          </a:xfrm>
        </p:spPr>
        <p:txBody>
          <a:bodyPr/>
          <a:lstStyle/>
          <a:p>
            <a:r>
              <a:rPr lang="en-US" dirty="0"/>
              <a:t>Data Quality - EHRD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195917"/>
              </p:ext>
            </p:extLst>
          </p:nvPr>
        </p:nvGraphicFramePr>
        <p:xfrm>
          <a:off x="449263" y="1353671"/>
          <a:ext cx="7287278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6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112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9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Field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Description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5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Body Weight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Reported measurement = Kilograms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Field size =10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Decimal allowed with 2 decimal places  [ex., 90.95]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907511011"/>
                  </a:ext>
                </a:extLst>
              </a:tr>
              <a:tr h="89453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Body Height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Reported measurement = Centimeters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Field size =8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Decimal allowed with 2 decimal places [ex., 167.42]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5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Reported data should be consistent with HIDD/EDD/OOD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47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663388"/>
            <a:ext cx="8039100" cy="1052040"/>
          </a:xfrm>
        </p:spPr>
        <p:txBody>
          <a:bodyPr/>
          <a:lstStyle/>
          <a:p>
            <a:r>
              <a:rPr lang="en-US" dirty="0"/>
              <a:t>Case Mix Data Submissions </a:t>
            </a:r>
            <a:r>
              <a:rPr lang="en-US" sz="1800" dirty="0"/>
              <a:t>(HIDD/EDD/OOD</a:t>
            </a:r>
            <a:r>
              <a:rPr lang="en-US" sz="2000" dirty="0"/>
              <a:t>) </a:t>
            </a:r>
            <a:r>
              <a:rPr lang="en-US" dirty="0"/>
              <a:t>Transition from INET to CHIA Submissions </a:t>
            </a:r>
            <a:br>
              <a:rPr lang="en-US" dirty="0"/>
            </a:b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F819869-84F1-6BEF-A9C2-99E829546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263" y="1984375"/>
            <a:ext cx="8039100" cy="35798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78DFD6-D1B8-C57A-F2B0-9D997206F148}"/>
              </a:ext>
            </a:extLst>
          </p:cNvPr>
          <p:cNvSpPr txBox="1"/>
          <p:nvPr/>
        </p:nvSpPr>
        <p:spPr>
          <a:xfrm>
            <a:off x="449263" y="1604683"/>
            <a:ext cx="8174785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55563" algn="l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914400" algn="l"/>
                <a:tab pos="7543800" algn="r"/>
              </a:tabLst>
            </a:pPr>
            <a:r>
              <a:rPr lang="en-US" b="1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FY 2024 Q3 Preliminary files (Apr-Jun) due 7/31/24 </a:t>
            </a:r>
          </a:p>
          <a:p>
            <a:pPr marL="287337"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to be submitted in CHIA Submissions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2000" b="1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 marL="342900" indent="-55563" algn="l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914400" algn="l"/>
                <a:tab pos="7543800" algn="r"/>
              </a:tabLst>
            </a:pPr>
            <a:r>
              <a:rPr lang="en-US" sz="2000" b="1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FileSecure must be downloaded and installed to </a:t>
            </a:r>
          </a:p>
          <a:p>
            <a:pPr marL="287337"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encrypt file and decrypt edit error detail report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2000" b="1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342900" indent="-55563" algn="l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914400" algn="l"/>
                <a:tab pos="7543800" algn="r"/>
              </a:tabLst>
            </a:pPr>
            <a:r>
              <a:rPr lang="en-US" sz="2000" b="1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If FileSecure is already installed, a new version 	</a:t>
            </a:r>
          </a:p>
          <a:p>
            <a:pPr marL="287337"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must be downloaded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sz="2000" b="1" dirty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55563" algn="l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914400" algn="l"/>
                <a:tab pos="7543800" algn="r"/>
              </a:tabLst>
            </a:pPr>
            <a:r>
              <a:rPr lang="en-US" sz="2000" b="1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Installation instructions will be posted to CHIA website</a:t>
            </a:r>
          </a:p>
          <a:p>
            <a:pPr marL="287337"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endParaRPr lang="en-US" sz="2000" b="1" dirty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55563" algn="l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914400" algn="l"/>
                <a:tab pos="7543800" algn="r"/>
              </a:tabLst>
            </a:pPr>
            <a:r>
              <a:rPr lang="en-US" sz="2000" b="1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INET application will be decommissioned 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6948216-6196-E1D2-E0FA-EF42EAF22497}"/>
              </a:ext>
            </a:extLst>
          </p:cNvPr>
          <p:cNvCxnSpPr/>
          <p:nvPr/>
        </p:nvCxnSpPr>
        <p:spPr>
          <a:xfrm>
            <a:off x="618565" y="1470212"/>
            <a:ext cx="7126941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856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654424"/>
            <a:ext cx="8039100" cy="1061004"/>
          </a:xfrm>
        </p:spPr>
        <p:txBody>
          <a:bodyPr/>
          <a:lstStyle/>
          <a:p>
            <a:r>
              <a:rPr lang="en-US" dirty="0"/>
              <a:t>Timeline / Next Steps: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924829"/>
              </p:ext>
            </p:extLst>
          </p:nvPr>
        </p:nvGraphicFramePr>
        <p:xfrm>
          <a:off x="655455" y="1998735"/>
          <a:ext cx="7336020" cy="3694678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637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41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FY25 Case Mix Intake Process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Timeline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955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Comment Period Ends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29, 2024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41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Administrative Bulletin and Guides Adopted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2024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41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CHIA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Hospitals Update Systems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– December 2024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558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 Testing Period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 2025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58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Quarter 1 Submission (Oct – Dec)</a:t>
                      </a:r>
                    </a:p>
                    <a:p>
                      <a:pPr marL="285750" marR="0" indent="-28575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Preliminary HIDD/EDD/OOD </a:t>
                      </a:r>
                    </a:p>
                    <a:p>
                      <a:pPr marL="285750" marR="0" indent="-28575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EHRD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Final HIDD/EDD/OOD </a:t>
                      </a:r>
                    </a:p>
                    <a:p>
                      <a:pPr marL="285750" marR="0" indent="-28575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January 31, 2025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January 31, 2025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March 16, 2025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652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917" y="98612"/>
            <a:ext cx="7959445" cy="2223248"/>
          </a:xfrm>
        </p:spPr>
        <p:txBody>
          <a:bodyPr/>
          <a:lstStyle/>
          <a:p>
            <a:r>
              <a:rPr lang="en-US" dirty="0"/>
              <a:t>Submission Guides – </a:t>
            </a:r>
            <a:br>
              <a:rPr lang="en-US" dirty="0"/>
            </a:br>
            <a:r>
              <a:rPr lang="en-US" dirty="0"/>
              <a:t>Published to CHIA Website</a:t>
            </a:r>
            <a:br>
              <a:rPr lang="en-US" dirty="0"/>
            </a:br>
            <a:br>
              <a:rPr lang="en-US" sz="1200" dirty="0"/>
            </a:br>
            <a:r>
              <a:rPr lang="en-US" sz="1600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http://www.chiamass.gov/hospital-data-specification-manuals/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2562223"/>
            <a:ext cx="8039100" cy="3829051"/>
          </a:xfrm>
        </p:spPr>
        <p:txBody>
          <a:bodyPr/>
          <a:lstStyle/>
          <a:p>
            <a:pPr marL="0" indent="0" algn="l"/>
            <a:endParaRPr lang="en-US" dirty="0"/>
          </a:p>
          <a:p>
            <a:pPr marL="0" indent="0" algn="l"/>
            <a:endParaRPr lang="en-US" dirty="0"/>
          </a:p>
          <a:p>
            <a:pPr marL="0" indent="0" algn="l"/>
            <a:endParaRPr lang="en-US" dirty="0"/>
          </a:p>
          <a:p>
            <a:pPr marL="0" indent="0" algn="l"/>
            <a:r>
              <a:rPr lang="en-US" dirty="0"/>
              <a:t> </a:t>
            </a:r>
          </a:p>
          <a:p>
            <a:pPr marL="0" indent="0" algn="l"/>
            <a:endParaRPr lang="en-US" dirty="0"/>
          </a:p>
          <a:p>
            <a:pPr marL="0" indent="0" algn="l"/>
            <a:r>
              <a:rPr lang="en-US" dirty="0"/>
              <a:t> </a:t>
            </a:r>
          </a:p>
          <a:p>
            <a:pPr marL="0" indent="0" algn="l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DA76D3-1F8B-9CC9-6D5C-B6D5820C9C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917" y="2034988"/>
            <a:ext cx="7503459" cy="458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992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5048" y="1537885"/>
            <a:ext cx="7772400" cy="5169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Questions &amp; Comments</a:t>
            </a:r>
          </a:p>
        </p:txBody>
      </p:sp>
    </p:spTree>
    <p:extLst>
      <p:ext uri="{BB962C8B-B14F-4D97-AF65-F5344CB8AC3E}">
        <p14:creationId xmlns:p14="http://schemas.microsoft.com/office/powerpoint/2010/main" val="1124069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714375"/>
            <a:ext cx="8039100" cy="647700"/>
          </a:xfrm>
        </p:spPr>
        <p:txBody>
          <a:bodyPr/>
          <a:lstStyle/>
          <a:p>
            <a:r>
              <a:rPr lang="en-US" dirty="0"/>
              <a:t>Follow-up 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447800"/>
            <a:ext cx="8039100" cy="4610100"/>
          </a:xfrm>
        </p:spPr>
        <p:txBody>
          <a:bodyPr/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/>
              <a:t>Cathy Houston, Associate Director of Hospital Data Intake &amp; Compliance </a:t>
            </a:r>
            <a:r>
              <a:rPr lang="en-US" sz="1800" dirty="0">
                <a:hlinkClick r:id="rId2"/>
              </a:rPr>
              <a:t>Catherine.Houston@CHIAMass.gov</a:t>
            </a:r>
            <a:endParaRPr lang="en-US" sz="1800" dirty="0"/>
          </a:p>
          <a:p>
            <a:pPr marL="0" indent="0" algn="l"/>
            <a:endParaRPr lang="en-US" sz="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/>
              <a:t>Linda Stiller, Manager, Data Intake and Compliance </a:t>
            </a:r>
            <a:r>
              <a:rPr lang="en-US" sz="1800" dirty="0">
                <a:hlinkClick r:id="rId3"/>
              </a:rPr>
              <a:t>Linda.Stiller@CHIAMass.gov</a:t>
            </a:r>
            <a:endParaRPr lang="en-US" sz="1800" dirty="0"/>
          </a:p>
          <a:p>
            <a:pPr marL="0" indent="0" algn="l"/>
            <a:endParaRPr lang="en-US" sz="1800" b="1" dirty="0"/>
          </a:p>
          <a:p>
            <a:pPr marL="0" indent="0" algn="l"/>
            <a:r>
              <a:rPr lang="en-US" sz="1800" b="1" dirty="0"/>
              <a:t>Hospital Liaisons:</a:t>
            </a:r>
          </a:p>
          <a:p>
            <a:pPr marL="0" indent="0" algn="l"/>
            <a:endParaRPr lang="en-US" sz="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/>
              <a:t>Hadish Gebremedhin, Senior Health Care Data Liaison </a:t>
            </a:r>
            <a:r>
              <a:rPr lang="en-US" sz="1800" dirty="0">
                <a:hlinkClick r:id="rId4"/>
              </a:rPr>
              <a:t>Hadish.Gebremedhin@CHIAMass.gov</a:t>
            </a:r>
            <a:endParaRPr lang="en-US" sz="1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/>
              <a:t>Jillian Petrie, Health Care Data Liaison </a:t>
            </a:r>
          </a:p>
          <a:p>
            <a:pPr marL="0" indent="287338" algn="l"/>
            <a:r>
              <a:rPr lang="en-US" sz="1800" dirty="0">
                <a:hlinkClick r:id="rId5"/>
              </a:rPr>
              <a:t>Jillian.Petrie@CHIAMass.gov</a:t>
            </a:r>
            <a:endParaRPr lang="en-US" sz="1800" dirty="0"/>
          </a:p>
          <a:p>
            <a:pPr marL="0" indent="287338" algn="l"/>
            <a:endParaRPr lang="en-US" sz="1800" b="1" dirty="0"/>
          </a:p>
          <a:p>
            <a:pPr marL="0" indent="0" algn="l"/>
            <a:r>
              <a:rPr lang="en-US" sz="1800" b="1" dirty="0"/>
              <a:t>Hospital Email:  </a:t>
            </a:r>
            <a:r>
              <a:rPr lang="en-US" sz="1800" dirty="0">
                <a:hlinkClick r:id="rId6"/>
              </a:rPr>
              <a:t>HospitalData@CHIAMass.gov</a:t>
            </a:r>
            <a:endParaRPr lang="en-US" sz="1800" dirty="0"/>
          </a:p>
          <a:p>
            <a:pPr marL="0" indent="0" algn="l"/>
            <a:endParaRPr lang="en-US" sz="1800" b="1" dirty="0"/>
          </a:p>
          <a:p>
            <a:pPr marL="0" indent="287338" algn="l"/>
            <a:endParaRPr lang="en-US" sz="1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0" indent="0" algn="l"/>
            <a:endParaRPr lang="en-US" dirty="0"/>
          </a:p>
          <a:p>
            <a:pPr marL="0" indent="0" algn="l"/>
            <a:r>
              <a:rPr lang="en-US" dirty="0"/>
              <a:t> </a:t>
            </a:r>
          </a:p>
          <a:p>
            <a:pPr marL="0" indent="0"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372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950" y="904875"/>
            <a:ext cx="8505825" cy="17907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submission guide Highlights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190751"/>
            <a:ext cx="6760673" cy="86677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0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362310"/>
            <a:ext cx="7666037" cy="882984"/>
          </a:xfrm>
        </p:spPr>
        <p:txBody>
          <a:bodyPr/>
          <a:lstStyle/>
          <a:p>
            <a:br>
              <a:rPr lang="en-US" sz="2400" dirty="0"/>
            </a:br>
            <a:r>
              <a:rPr lang="en-US" dirty="0"/>
              <a:t>Submission Guide Changes - Highlights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550740"/>
              </p:ext>
            </p:extLst>
          </p:nvPr>
        </p:nvGraphicFramePr>
        <p:xfrm>
          <a:off x="552451" y="3760682"/>
          <a:ext cx="7556500" cy="1188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94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4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Changes: Field Updates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 Type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9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Medical Record Number (MRN): Increase length to 25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4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Physician License Number (BORIM): Increase length to 25</a:t>
                      </a: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9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assorted field/edit updates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52452" y="1353536"/>
          <a:ext cx="7534274" cy="110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57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1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Changes: File Format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 Type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6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NEW!  Asterisk Delimiter Format (All Filler fields removed)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HIDD/EDD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Remove Record Type 21</a:t>
                      </a:r>
                    </a:p>
                  </a:txBody>
                  <a:tcPr marL="68580" marR="68580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EDD</a:t>
                      </a:r>
                    </a:p>
                  </a:txBody>
                  <a:tcPr marL="68580" marR="68580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309135"/>
                  </a:ext>
                </a:extLst>
              </a:tr>
            </a:tbl>
          </a:graphicData>
        </a:graphic>
      </p:graphicFrame>
      <p:graphicFrame>
        <p:nvGraphicFramePr>
          <p:cNvPr id="4" name="Content Placeholder 7">
            <a:extLst>
              <a:ext uri="{FF2B5EF4-FFF2-40B4-BE49-F238E27FC236}">
                <a16:creationId xmlns:a16="http://schemas.microsoft.com/office/drawing/2014/main" id="{A29FA4AF-0923-E428-ED56-0031580C3B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4733536"/>
              </p:ext>
            </p:extLst>
          </p:nvPr>
        </p:nvGraphicFramePr>
        <p:xfrm>
          <a:off x="581027" y="2635624"/>
          <a:ext cx="7534273" cy="869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1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Changes: New Fields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 Type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9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National Provider Identifier (NPI): Other Physician/Clinician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and              ED Physician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/Clinician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EDD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0C15A15-2DDA-40C5-439A-6274EA0AF2B2}"/>
              </a:ext>
            </a:extLst>
          </p:cNvPr>
          <p:cNvGraphicFramePr>
            <a:graphicFrameLocks noGrp="1"/>
          </p:cNvGraphicFramePr>
          <p:nvPr/>
        </p:nvGraphicFramePr>
        <p:xfrm>
          <a:off x="519112" y="5143026"/>
          <a:ext cx="7589839" cy="1102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6061">
                  <a:extLst>
                    <a:ext uri="{9D8B030D-6E8A-4147-A177-3AD203B41FA5}">
                      <a16:colId xmlns:a16="http://schemas.microsoft.com/office/drawing/2014/main" val="3173191714"/>
                    </a:ext>
                  </a:extLst>
                </a:gridCol>
                <a:gridCol w="1583778">
                  <a:extLst>
                    <a:ext uri="{9D8B030D-6E8A-4147-A177-3AD203B41FA5}">
                      <a16:colId xmlns:a16="http://schemas.microsoft.com/office/drawing/2014/main" val="2666908741"/>
                    </a:ext>
                  </a:extLst>
                </a:gridCol>
              </a:tblGrid>
              <a:tr h="3378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Changes: Table Updates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 Type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927863852"/>
                  </a:ext>
                </a:extLst>
              </a:tr>
              <a:tr h="2651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Type of Admission:  Add “Trauma” as valid code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HIDD/EDD/OOD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71792"/>
                  </a:ext>
                </a:extLst>
              </a:tr>
              <a:tr h="2292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Race, Ethnicity, Hispanic Indicator:  Match EHRD code set</a:t>
                      </a: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HIDD/EDD/OOD</a:t>
                      </a:r>
                    </a:p>
                  </a:txBody>
                  <a:tcPr marL="68580" marR="68580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295096"/>
                  </a:ext>
                </a:extLst>
              </a:tr>
              <a:tr h="26510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Homeless Indicator:  Add new code values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1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117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Changes &amp; Revisions</a:t>
            </a:r>
          </a:p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Hospital inpatient DISCHARGE DATA</a:t>
            </a:r>
          </a:p>
          <a:p>
            <a:pPr algn="ctr"/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45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385482"/>
            <a:ext cx="8039100" cy="1052794"/>
          </a:xfrm>
        </p:spPr>
        <p:txBody>
          <a:bodyPr/>
          <a:lstStyle/>
          <a:p>
            <a:r>
              <a:rPr lang="en-US" dirty="0"/>
              <a:t>Hospital Inpatient Discharge Data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883113"/>
              </p:ext>
            </p:extLst>
          </p:nvPr>
        </p:nvGraphicFramePr>
        <p:xfrm>
          <a:off x="449263" y="1353671"/>
          <a:ext cx="8039100" cy="50481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97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36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/ Update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requirement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61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Medical Record Number (MRN) &amp; Mother’s Medical Record Number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25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907511011"/>
                  </a:ext>
                </a:extLst>
              </a:tr>
              <a:tr h="42848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01, 99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Submitter EIN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9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61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01, 10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Submitter Name, Provider Name, Provider Address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field size to 100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61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Patient Sex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Rename to Patient Sex at Birth, change field size to 8; add new code values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48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Billing Number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field size to 25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61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Patient Birthday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Disallow “99” as valid month &amp; day when unknown; report “01” 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770682903"/>
                  </a:ext>
                </a:extLst>
              </a:tr>
              <a:tr h="42848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Homeless Indicator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field size to 8; add new code values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61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Permanent and Temporary Patient Street Address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100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48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 1, Race 2, Hispanic Indicator, Ethnicity 1, Ethnicity 2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8; change code values to match EHRD code set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736019198"/>
                  </a:ext>
                </a:extLst>
              </a:tr>
              <a:tr h="42848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Accommodations 1-5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field size to 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12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266734"/>
            <a:ext cx="8039100" cy="1266792"/>
          </a:xfrm>
        </p:spPr>
        <p:txBody>
          <a:bodyPr/>
          <a:lstStyle/>
          <a:p>
            <a:r>
              <a:rPr lang="en-US" dirty="0"/>
              <a:t>Hospital Inpatient Discharge Data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490742"/>
              </p:ext>
            </p:extLst>
          </p:nvPr>
        </p:nvGraphicFramePr>
        <p:xfrm>
          <a:off x="449263" y="1335741"/>
          <a:ext cx="8039100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97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78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/ Update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requirement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7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Units of Service (Accom. Days)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6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907511011"/>
                  </a:ext>
                </a:extLst>
              </a:tr>
              <a:tr h="4517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Charges (Accom.)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7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Ancillaries 1-5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20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7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Units of Service (Ancillary)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6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7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Charges (Service)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7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Number of hours in ED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770682903"/>
                  </a:ext>
                </a:extLst>
              </a:tr>
              <a:tr h="4778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BORIM license number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25; Remove “BORIM7”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7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Number of Discharges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field size to 6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7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Days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78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No. of Providers </a:t>
                      </a:r>
                      <a:r>
                        <a:rPr lang="en-US" sz="1400">
                          <a:effectLst/>
                        </a:rPr>
                        <a:t>on File, </a:t>
                      </a:r>
                      <a:r>
                        <a:rPr lang="en-US" sz="1400" dirty="0">
                          <a:effectLst/>
                        </a:rPr>
                        <a:t>Count of Batches, Batch Type Counts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field size to 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066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Changes &amp; Revisions</a:t>
            </a:r>
          </a:p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Emergency DEPARTMENT DATA</a:t>
            </a:r>
          </a:p>
          <a:p>
            <a:pPr algn="ctr"/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864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523875"/>
            <a:ext cx="8039100" cy="1191554"/>
          </a:xfrm>
        </p:spPr>
        <p:txBody>
          <a:bodyPr/>
          <a:lstStyle/>
          <a:p>
            <a:r>
              <a:rPr lang="en-US" dirty="0"/>
              <a:t>Hospital Emergency Department Data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705770"/>
              </p:ext>
            </p:extLst>
          </p:nvPr>
        </p:nvGraphicFramePr>
        <p:xfrm>
          <a:off x="449263" y="1514475"/>
          <a:ext cx="8039100" cy="4715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97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11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Fields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- Update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requirement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58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Medical Record Number (MRN) 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25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710421382"/>
                  </a:ext>
                </a:extLst>
              </a:tr>
              <a:tr h="45858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Provider Name, Provider Address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100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58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Provider City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15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58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Billing Number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25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12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Medicaid Claim Certificate Number (New MMIS ID/Medicaid ID)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12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12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Date of Birth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Disallow “99” as valid month &amp; day when unknown, report “01”; change field size to 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12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Sex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Rename to Patient Sex at Birth, change field size to 8; add new code values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58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Registration 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field size to 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58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Discharge Date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8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540000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 5_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7879BB3EB3E841817F962675E65027" ma:contentTypeVersion="13" ma:contentTypeDescription="Create a new document." ma:contentTypeScope="" ma:versionID="5c22b9ee91441a5c0ff45b0fb1a0c1a8">
  <xsd:schema xmlns:xsd="http://www.w3.org/2001/XMLSchema" xmlns:xs="http://www.w3.org/2001/XMLSchema" xmlns:p="http://schemas.microsoft.com/office/2006/metadata/properties" xmlns:ns2="2d8504ea-bdc4-4bf8-af11-a3723acdf21b" xmlns:ns3="e4483868-18c9-4cdc-a318-1360b15594a8" targetNamespace="http://schemas.microsoft.com/office/2006/metadata/properties" ma:root="true" ma:fieldsID="26b184658edbcde0e638e344b8e0eee0" ns2:_="" ns3:_="">
    <xsd:import namespace="2d8504ea-bdc4-4bf8-af11-a3723acdf21b"/>
    <xsd:import namespace="e4483868-18c9-4cdc-a318-1360b15594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504ea-bdc4-4bf8-af11-a3723acdf2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83868-18c9-4cdc-a318-1360b15594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a9506d4-cf35-41b9-9e25-5432453bcc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483868-18c9-4cdc-a318-1360b15594a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6E3ECD3-6942-4B97-8CCC-FB82031583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CE2981-705D-4B3B-B16F-9D8E3AEE12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504ea-bdc4-4bf8-af11-a3723acdf21b"/>
    <ds:schemaRef ds:uri="e4483868-18c9-4cdc-a318-1360b1559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75C291-6BD3-46CB-A699-9E4177CDB321}">
  <ds:schemaRefs>
    <ds:schemaRef ds:uri="http://purl.org/dc/dcmitype/"/>
    <ds:schemaRef ds:uri="http://schemas.openxmlformats.org/package/2006/metadata/core-properties"/>
    <ds:schemaRef ds:uri="2d8504ea-bdc4-4bf8-af11-a3723acdf21b"/>
    <ds:schemaRef ds:uri="http://www.w3.org/XML/1998/namespace"/>
    <ds:schemaRef ds:uri="http://schemas.microsoft.com/office/2006/documentManagement/types"/>
    <ds:schemaRef ds:uri="e4483868-18c9-4cdc-a318-1360b15594a8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 5_28</Template>
  <TotalTime>0</TotalTime>
  <Words>1915</Words>
  <Application>Microsoft Office PowerPoint</Application>
  <PresentationFormat>On-screen Show (4:3)</PresentationFormat>
  <Paragraphs>532</Paragraphs>
  <Slides>28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ＭＳ Ｐゴシック</vt:lpstr>
      <vt:lpstr>Arial</vt:lpstr>
      <vt:lpstr>Calibri</vt:lpstr>
      <vt:lpstr>Wingdings</vt:lpstr>
      <vt:lpstr>FINALPowerPointTEMPLATE 5_28</vt:lpstr>
      <vt:lpstr>PowerPoint Presentation</vt:lpstr>
      <vt:lpstr>Agenda</vt:lpstr>
      <vt:lpstr>submission guide Highlights </vt:lpstr>
      <vt:lpstr> Submission Guide Changes - Highlights  </vt:lpstr>
      <vt:lpstr>PowerPoint Presentation</vt:lpstr>
      <vt:lpstr>Hospital Inpatient Discharge Data</vt:lpstr>
      <vt:lpstr>Hospital Inpatient Discharge Data</vt:lpstr>
      <vt:lpstr>PowerPoint Presentation</vt:lpstr>
      <vt:lpstr>Hospital Emergency Department Data</vt:lpstr>
      <vt:lpstr>Hospital Emergency Department Data</vt:lpstr>
      <vt:lpstr>PowerPoint Presentation</vt:lpstr>
      <vt:lpstr>Hospital Outpatient Observation Data</vt:lpstr>
      <vt:lpstr>PowerPoint Presentation</vt:lpstr>
      <vt:lpstr>        Patient Sex at Birth  </vt:lpstr>
      <vt:lpstr>Type of Admission </vt:lpstr>
      <vt:lpstr>        Race  </vt:lpstr>
      <vt:lpstr>        Hispanic Indicator  </vt:lpstr>
      <vt:lpstr>Ethnicity Utilize Full list per CDC http://www.cdc.gov/nchs/data/dvs/Race_Ethnicity_CodeSet.pdf] and those below:</vt:lpstr>
      <vt:lpstr>        Homeless Indicator  </vt:lpstr>
      <vt:lpstr>PowerPoint Presentation</vt:lpstr>
      <vt:lpstr>Electronic Health Record Data</vt:lpstr>
      <vt:lpstr>        Homeless Indicator  </vt:lpstr>
      <vt:lpstr>Data Quality - EHRD</vt:lpstr>
      <vt:lpstr>Case Mix Data Submissions (HIDD/EDD/OOD) Transition from INET to CHIA Submissions  </vt:lpstr>
      <vt:lpstr>Timeline / Next Steps:  </vt:lpstr>
      <vt:lpstr>Submission Guides –  Published to CHIA Website  http://www.chiamass.gov/hospital-data-specification-manuals/</vt:lpstr>
      <vt:lpstr>Questions &amp; Comments</vt:lpstr>
      <vt:lpstr>Follow-up Contacts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</cp:revision>
  <dcterms:created xsi:type="dcterms:W3CDTF">2016-08-25T17:22:13Z</dcterms:created>
  <dcterms:modified xsi:type="dcterms:W3CDTF">2024-05-14T18:47:31Z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0x010100BA7879BB3EB3E841817F962675E65027</vt:lpwstr>
  </property>
  <property fmtid="{D5CDD505-2E9C-101B-9397-08002B2CF9AE}" pid="3" name="MediaServiceImageTags">
    <vt:lpwstr/>
  </property>
</Properties>
</file>