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9" r:id="rId5"/>
    <p:sldId id="336" r:id="rId6"/>
    <p:sldId id="329" r:id="rId7"/>
    <p:sldId id="321" r:id="rId8"/>
    <p:sldId id="326" r:id="rId9"/>
    <p:sldId id="328" r:id="rId10"/>
    <p:sldId id="327" r:id="rId11"/>
    <p:sldId id="310" r:id="rId12"/>
    <p:sldId id="331" r:id="rId13"/>
    <p:sldId id="330" r:id="rId14"/>
    <p:sldId id="332" r:id="rId15"/>
    <p:sldId id="333" r:id="rId16"/>
    <p:sldId id="334" r:id="rId17"/>
    <p:sldId id="335" r:id="rId18"/>
    <p:sldId id="303" r:id="rId19"/>
    <p:sldId id="304" r:id="rId20"/>
    <p:sldId id="319" r:id="rId21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84BE19-C21C-A5DA-8375-F749ED7BA7B1}" name="Gabrielle Shaver" initials="GS" userId="S::gshaver@freedmanhealthcare.com::e1c3bec2-2653-41f0-9c38-d6504df7d06c" providerId="AD"/>
  <p188:author id="{A80C5E1B-06DB-6637-48A5-D38BCB654764}" name="Mary Jo Condon" initials="MJC" userId="S::mcondon@freedmanhealthcare.com::e1863231-621d-4b76-9d3b-7714c30497f0" providerId="AD"/>
  <p188:author id="{E4E22031-2091-56CF-B1B3-B1A73CF1BB02}" name="Vinayak Sinha" initials="VS" userId="S::vsinha@freedmanhealthcare.com::436ff24d-0ffc-437e-9200-44891070db90" providerId="AD"/>
  <p188:author id="{0C405F75-43C1-3B43-25B4-B04F1A92B529}" name="Emma Rourke" initials="ER" userId="S::erourke@freedmanhealthcare.com::c235daa6-0e6b-4297-b4ae-de200edd40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0"/>
    <a:srgbClr val="CBD1D8"/>
    <a:srgbClr val="E7E9ED"/>
    <a:srgbClr val="B2CB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 autoAdjust="0"/>
  </p:normalViewPr>
  <p:slideViewPr>
    <p:cSldViewPr snapToGrid="0" showGuide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D444E-2890-4937-885D-102714357C41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A931-3361-452B-BF85-827714BFE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5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1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4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44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3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63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82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7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4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7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5A931-3361-452B-BF85-827714BFEC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2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0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1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9084-C52A-F94C-A0C4-07451512D6CE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bonney@chiamass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61229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Primary Care and behavioral health Technical assistance webinar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85799" y="5698557"/>
            <a:ext cx="7626781" cy="52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kern="0" spc="200">
                <a:solidFill>
                  <a:schemeClr val="accent4"/>
                </a:solidFill>
                <a:latin typeface="Arial Narrow" charset="0"/>
                <a:ea typeface="Arial Narrow" charset="0"/>
                <a:cs typeface="Arial Narrow" charset="0"/>
              </a:rPr>
              <a:t>CENTER FOR HEALTH INFORMATION AND ANALYSIS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375025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0" cap="none" spc="2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August 28</a:t>
            </a:r>
            <a:r>
              <a:rPr lang="en-US" sz="1800" b="0" cap="none" spc="20" baseline="300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800" b="0" cap="none" spc="2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, 2023</a:t>
            </a:r>
          </a:p>
          <a:p>
            <a:pPr>
              <a:lnSpc>
                <a:spcPct val="130000"/>
              </a:lnSpc>
            </a:pPr>
            <a:r>
              <a:rPr lang="en-US" sz="1800" b="0" cap="none" spc="2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10:00 – 11:00am ET</a:t>
            </a:r>
          </a:p>
        </p:txBody>
      </p:sp>
      <p:pic>
        <p:nvPicPr>
          <p:cNvPr id="7" name="Picture 6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05" y="5464598"/>
            <a:ext cx="756246" cy="7562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8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4607" y="213142"/>
            <a:ext cx="8005313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/>
                <a:cs typeface="Arial"/>
              </a:rPr>
              <a:t>Step 3: Identify Primary Care Claims Spending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63090" y="1212597"/>
            <a:ext cx="8615991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57495" y="2108510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75194" y="2121162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63927" y="2133814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DE363F0-4033-B7DB-D78C-2B4320DDAF67}"/>
              </a:ext>
            </a:extLst>
          </p:cNvPr>
          <p:cNvSpPr txBox="1"/>
          <p:nvPr/>
        </p:nvSpPr>
        <p:spPr>
          <a:xfrm>
            <a:off x="642156" y="4183882"/>
            <a:ext cx="7722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Adds PC BH Screening Category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8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PC BH Screening Category can be summed with MH Outpatient PC and SUD Outpatient PC to calculate BH claims spending in PC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29B68-7C76-4785-E746-91EC16D6E81E}"/>
              </a:ext>
            </a:extLst>
          </p:cNvPr>
          <p:cNvSpPr txBox="1"/>
          <p:nvPr/>
        </p:nvSpPr>
        <p:spPr>
          <a:xfrm>
            <a:off x="957142" y="1497235"/>
            <a:ext cx="709277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/>
              <a:t>Claims Spending not previously allocated above, plus claims without a principal MH or SUD diagnosis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C9936-D9A7-D2BD-B8B2-5A88959E5FF9}"/>
              </a:ext>
            </a:extLst>
          </p:cNvPr>
          <p:cNvSpPr txBox="1"/>
          <p:nvPr/>
        </p:nvSpPr>
        <p:spPr>
          <a:xfrm>
            <a:off x="457854" y="2131884"/>
            <a:ext cx="8399021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/>
              <a:t>Allocate spending for the claim sequentially through the Primary Care specific service categories based on code sets/logic in Appendices B &amp; D: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4E27F5-CB1C-BC13-A7D6-44C1716C7572}"/>
              </a:ext>
            </a:extLst>
          </p:cNvPr>
          <p:cNvSpPr>
            <a:spLocks noChangeAspect="1"/>
          </p:cNvSpPr>
          <p:nvPr/>
        </p:nvSpPr>
        <p:spPr>
          <a:xfrm>
            <a:off x="41723" y="2883559"/>
            <a:ext cx="1097280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Office Visit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ED31CA-560C-BA2E-B8D0-DB7869F2DA0A}"/>
              </a:ext>
            </a:extLst>
          </p:cNvPr>
          <p:cNvSpPr>
            <a:spLocks noChangeAspect="1"/>
          </p:cNvSpPr>
          <p:nvPr/>
        </p:nvSpPr>
        <p:spPr>
          <a:xfrm>
            <a:off x="1292147" y="2880361"/>
            <a:ext cx="1172597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PC</a:t>
            </a:r>
          </a:p>
          <a:p>
            <a:pPr algn="ctr"/>
            <a:r>
              <a:rPr lang="en-US" sz="1200"/>
              <a:t>Home/Nursing </a:t>
            </a:r>
          </a:p>
          <a:p>
            <a:pPr algn="ctr"/>
            <a:r>
              <a:rPr lang="en-US" sz="1200"/>
              <a:t>Facility Visit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B1AC8A-1481-CA5E-2953-3E239545AA2E}"/>
              </a:ext>
            </a:extLst>
          </p:cNvPr>
          <p:cNvSpPr>
            <a:spLocks noChangeAspect="1"/>
          </p:cNvSpPr>
          <p:nvPr/>
        </p:nvSpPr>
        <p:spPr>
          <a:xfrm>
            <a:off x="2608774" y="2883909"/>
            <a:ext cx="1097280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PC BH Screening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724B6DD-9B2E-86E7-B02E-A09E92ECF571}"/>
              </a:ext>
            </a:extLst>
          </p:cNvPr>
          <p:cNvSpPr>
            <a:spLocks noChangeAspect="1"/>
          </p:cNvSpPr>
          <p:nvPr/>
        </p:nvSpPr>
        <p:spPr>
          <a:xfrm>
            <a:off x="3896979" y="2910300"/>
            <a:ext cx="1097280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  <a:p>
            <a:pPr algn="ctr"/>
            <a:r>
              <a:rPr lang="en-US" sz="1200"/>
              <a:t>PC Preventive Visit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DFE1F57-09E6-DA0F-1501-592E593003AB}"/>
              </a:ext>
            </a:extLst>
          </p:cNvPr>
          <p:cNvSpPr>
            <a:spLocks noChangeAspect="1"/>
          </p:cNvSpPr>
          <p:nvPr/>
        </p:nvSpPr>
        <p:spPr>
          <a:xfrm>
            <a:off x="5231398" y="2914747"/>
            <a:ext cx="1097280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  <a:p>
            <a:pPr algn="ctr"/>
            <a:r>
              <a:rPr lang="en-US" sz="1200"/>
              <a:t>PC Other  Primary Care Visit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946D84A-6618-FA27-06F6-371E8A6F021D}"/>
              </a:ext>
            </a:extLst>
          </p:cNvPr>
          <p:cNvSpPr>
            <a:spLocks noChangeAspect="1"/>
          </p:cNvSpPr>
          <p:nvPr/>
        </p:nvSpPr>
        <p:spPr>
          <a:xfrm>
            <a:off x="6556973" y="2918513"/>
            <a:ext cx="1097280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  <a:p>
            <a:pPr algn="ctr"/>
            <a:r>
              <a:rPr lang="en-US" sz="1200"/>
              <a:t>PC Immunization and Injection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62F9727-8C02-E58D-D62E-88975C37E77F}"/>
              </a:ext>
            </a:extLst>
          </p:cNvPr>
          <p:cNvSpPr>
            <a:spLocks noChangeAspect="1"/>
          </p:cNvSpPr>
          <p:nvPr/>
        </p:nvSpPr>
        <p:spPr>
          <a:xfrm>
            <a:off x="7903624" y="2918007"/>
            <a:ext cx="1097280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  <a:p>
            <a:pPr algn="ctr"/>
            <a:r>
              <a:rPr lang="en-US" sz="1200"/>
              <a:t>PC Obstetrical</a:t>
            </a:r>
          </a:p>
          <a:p>
            <a:pPr algn="ctr"/>
            <a:r>
              <a:rPr lang="en-US" sz="1200"/>
              <a:t>Visit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1CB0F-AB84-C4FF-118D-7F60FBEB2D9B}"/>
              </a:ext>
            </a:extLst>
          </p:cNvPr>
          <p:cNvSpPr txBox="1">
            <a:spLocks/>
          </p:cNvSpPr>
          <p:nvPr/>
        </p:nvSpPr>
        <p:spPr>
          <a:xfrm>
            <a:off x="3896979" y="6330620"/>
            <a:ext cx="4451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</a:t>
            </a:r>
          </a:p>
          <a:p>
            <a:r>
              <a:rPr lang="en-US" dirty="0">
                <a:solidFill>
                  <a:schemeClr val="accent4"/>
                </a:solidFill>
              </a:rPr>
              <a:t>Mary Jo Condon, Principal Consultant, Freedman HealthCare  |  08/28/2023</a:t>
            </a:r>
          </a:p>
        </p:txBody>
      </p:sp>
    </p:spTree>
    <p:extLst>
      <p:ext uri="{BB962C8B-B14F-4D97-AF65-F5344CB8AC3E}">
        <p14:creationId xmlns:p14="http://schemas.microsoft.com/office/powerpoint/2010/main" val="138575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394504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/>
                <a:cs typeface="Arial"/>
              </a:rPr>
              <a:t>Step 4: Identify All Other Claims Spending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8971" y="1017854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75194" y="2121162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63927" y="2133814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ED51E2-FAB4-753A-8B9B-00CA65C6F190}"/>
              </a:ext>
            </a:extLst>
          </p:cNvPr>
          <p:cNvSpPr txBox="1"/>
          <p:nvPr/>
        </p:nvSpPr>
        <p:spPr>
          <a:xfrm>
            <a:off x="588516" y="4254360"/>
            <a:ext cx="52553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Change: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No change </a:t>
            </a:r>
          </a:p>
          <a:p>
            <a:endParaRPr lang="en-US" sz="2200" b="1"/>
          </a:p>
          <a:p>
            <a:r>
              <a:rPr lang="en-US" sz="2200" b="1"/>
              <a:t>Impact: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n/a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4242F-F5A0-A077-FB5A-FF1BA14F825F}"/>
              </a:ext>
            </a:extLst>
          </p:cNvPr>
          <p:cNvSpPr txBox="1"/>
          <p:nvPr/>
        </p:nvSpPr>
        <p:spPr>
          <a:xfrm>
            <a:off x="633912" y="1323655"/>
            <a:ext cx="763411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/>
              <a:t>All Claims Spending not previously allocated above to Mental Health, SUD, or Primary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DD494-4E10-F59F-3641-0CB877B27A0F}"/>
              </a:ext>
            </a:extLst>
          </p:cNvPr>
          <p:cNvSpPr txBox="1"/>
          <p:nvPr/>
        </p:nvSpPr>
        <p:spPr>
          <a:xfrm>
            <a:off x="251460" y="1979700"/>
            <a:ext cx="8399021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/>
              <a:t>Allocate spending for the claim sequentially into Other Medical: </a:t>
            </a:r>
          </a:p>
        </p:txBody>
      </p:sp>
      <p:sp>
        <p:nvSpPr>
          <p:cNvPr id="7" name="Triangle 31">
            <a:extLst>
              <a:ext uri="{FF2B5EF4-FFF2-40B4-BE49-F238E27FC236}">
                <a16:creationId xmlns:a16="http://schemas.microsoft.com/office/drawing/2014/main" id="{AC4937F5-6D72-3B10-127D-E895871063AE}"/>
              </a:ext>
            </a:extLst>
          </p:cNvPr>
          <p:cNvSpPr/>
          <p:nvPr/>
        </p:nvSpPr>
        <p:spPr>
          <a:xfrm>
            <a:off x="3306224" y="2535693"/>
            <a:ext cx="2289489" cy="1414063"/>
          </a:xfrm>
          <a:prstGeom prst="rect">
            <a:avLst/>
          </a:prstGeom>
          <a:solidFill>
            <a:srgbClr val="00548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Other Medical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3D8446-FCB5-0A69-0D63-4954D344CB5C}"/>
              </a:ext>
            </a:extLst>
          </p:cNvPr>
          <p:cNvSpPr txBox="1">
            <a:spLocks/>
          </p:cNvSpPr>
          <p:nvPr/>
        </p:nvSpPr>
        <p:spPr>
          <a:xfrm>
            <a:off x="3896979" y="6330620"/>
            <a:ext cx="4451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</a:t>
            </a:r>
          </a:p>
          <a:p>
            <a:r>
              <a:rPr lang="en-US" dirty="0">
                <a:solidFill>
                  <a:schemeClr val="accent4"/>
                </a:solidFill>
              </a:rPr>
              <a:t>Mary Jo Condon, Principal Consultant, Freedman HealthCare  |  08/28/2023</a:t>
            </a:r>
          </a:p>
        </p:txBody>
      </p:sp>
    </p:spTree>
    <p:extLst>
      <p:ext uri="{BB962C8B-B14F-4D97-AF65-F5344CB8AC3E}">
        <p14:creationId xmlns:p14="http://schemas.microsoft.com/office/powerpoint/2010/main" val="332825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394504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/>
                <a:cs typeface="Arial"/>
              </a:rPr>
              <a:t>Step 5: Allocate Non-Claims Spending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913945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57495" y="2108510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75194" y="2121162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63927" y="2133814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000BE1-1C84-9E22-D392-489624EC394C}"/>
              </a:ext>
            </a:extLst>
          </p:cNvPr>
          <p:cNvSpPr txBox="1"/>
          <p:nvPr/>
        </p:nvSpPr>
        <p:spPr>
          <a:xfrm>
            <a:off x="2328247" y="1081721"/>
            <a:ext cx="389237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/>
              <a:t>Non-Claims Payments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48455-7E34-D3F6-561D-97872431C4D7}"/>
              </a:ext>
            </a:extLst>
          </p:cNvPr>
          <p:cNvSpPr txBox="1"/>
          <p:nvPr/>
        </p:nvSpPr>
        <p:spPr>
          <a:xfrm>
            <a:off x="413156" y="1476894"/>
            <a:ext cx="8465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Allocate non-claims payments into the categories below by service type. Use the “Other” service type for non-claims payments not related to Behavioral Health or Primary Care. </a:t>
            </a:r>
          </a:p>
          <a:p>
            <a:endParaRPr lang="en-US" b="1" i="1"/>
          </a:p>
          <a:p>
            <a:r>
              <a:rPr lang="en-US" b="1" i="1"/>
              <a:t>Payers may apportion payments into the primary care and behavioral health service types for payments related to both. Do not double count.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BC6A79-8C83-62C9-1905-D992F758CE8A}"/>
              </a:ext>
            </a:extLst>
          </p:cNvPr>
          <p:cNvSpPr txBox="1"/>
          <p:nvPr/>
        </p:nvSpPr>
        <p:spPr>
          <a:xfrm>
            <a:off x="502990" y="4567988"/>
            <a:ext cx="81380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Changes: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SUD non-claims broken out from MH non-claims</a:t>
            </a:r>
          </a:p>
          <a:p>
            <a:pPr>
              <a:buClr>
                <a:schemeClr val="tx2"/>
              </a:buClr>
            </a:pPr>
            <a:endParaRPr lang="en-US" b="1"/>
          </a:p>
          <a:p>
            <a:r>
              <a:rPr lang="en-US" sz="2200" b="1"/>
              <a:t>Impact: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CHIA can quantify SUD and MH non-claims payments separately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3624FD-31D7-33B4-62A2-0E58B250A245}"/>
              </a:ext>
            </a:extLst>
          </p:cNvPr>
          <p:cNvSpPr>
            <a:spLocks noChangeAspect="1"/>
          </p:cNvSpPr>
          <p:nvPr/>
        </p:nvSpPr>
        <p:spPr>
          <a:xfrm>
            <a:off x="693826" y="3269446"/>
            <a:ext cx="1207571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Non-Claims: </a:t>
            </a:r>
          </a:p>
          <a:p>
            <a:pPr algn="ctr"/>
            <a:r>
              <a:rPr lang="en-US" sz="1400"/>
              <a:t>Incentive Payments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11BCF-FD8C-A5A1-C9E7-2F33117C7146}"/>
              </a:ext>
            </a:extLst>
          </p:cNvPr>
          <p:cNvSpPr>
            <a:spLocks noChangeAspect="1"/>
          </p:cNvSpPr>
          <p:nvPr/>
        </p:nvSpPr>
        <p:spPr>
          <a:xfrm>
            <a:off x="2132091" y="3275742"/>
            <a:ext cx="1208821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Non-Claims: </a:t>
            </a:r>
          </a:p>
          <a:p>
            <a:pPr algn="ctr"/>
            <a:r>
              <a:rPr lang="en-US" sz="1400"/>
              <a:t>Capitation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DB0522-089A-7C22-A560-C444906CEF99}"/>
              </a:ext>
            </a:extLst>
          </p:cNvPr>
          <p:cNvSpPr>
            <a:spLocks noChangeAspect="1"/>
          </p:cNvSpPr>
          <p:nvPr/>
        </p:nvSpPr>
        <p:spPr>
          <a:xfrm>
            <a:off x="3541121" y="3260966"/>
            <a:ext cx="1217275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Non-Claims: </a:t>
            </a:r>
          </a:p>
          <a:p>
            <a:pPr algn="ctr"/>
            <a:r>
              <a:rPr lang="en-US" sz="1400"/>
              <a:t>Risk Settlement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9084FD-C873-828A-DB54-1352A58E9874}"/>
              </a:ext>
            </a:extLst>
          </p:cNvPr>
          <p:cNvSpPr>
            <a:spLocks noChangeAspect="1"/>
          </p:cNvSpPr>
          <p:nvPr/>
        </p:nvSpPr>
        <p:spPr>
          <a:xfrm>
            <a:off x="5029449" y="3269446"/>
            <a:ext cx="1259885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Non-Claims: </a:t>
            </a:r>
          </a:p>
          <a:p>
            <a:pPr algn="ctr"/>
            <a:r>
              <a:rPr lang="en-US" sz="1400"/>
              <a:t>Management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5B284E-B07A-CF78-40E9-9569EAF0808E}"/>
              </a:ext>
            </a:extLst>
          </p:cNvPr>
          <p:cNvSpPr>
            <a:spLocks noChangeAspect="1"/>
          </p:cNvSpPr>
          <p:nvPr/>
        </p:nvSpPr>
        <p:spPr>
          <a:xfrm>
            <a:off x="6563927" y="3260966"/>
            <a:ext cx="1259884" cy="10972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Non-Claims: </a:t>
            </a:r>
          </a:p>
          <a:p>
            <a:pPr algn="ctr"/>
            <a:r>
              <a:rPr lang="en-US" sz="1400"/>
              <a:t>Other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B0A9317-E678-A0BF-B7B6-DE5BF00E9D3C}"/>
              </a:ext>
            </a:extLst>
          </p:cNvPr>
          <p:cNvSpPr txBox="1">
            <a:spLocks/>
          </p:cNvSpPr>
          <p:nvPr/>
        </p:nvSpPr>
        <p:spPr>
          <a:xfrm>
            <a:off x="3896979" y="6330620"/>
            <a:ext cx="4451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</a:t>
            </a:r>
          </a:p>
          <a:p>
            <a:r>
              <a:rPr lang="en-US" dirty="0">
                <a:solidFill>
                  <a:schemeClr val="accent4"/>
                </a:solidFill>
              </a:rPr>
              <a:t>Mary Jo Condon, Principal Consultant, Freedman HealthCare  |  08/28/2023</a:t>
            </a:r>
          </a:p>
        </p:txBody>
      </p:sp>
    </p:spTree>
    <p:extLst>
      <p:ext uri="{BB962C8B-B14F-4D97-AF65-F5344CB8AC3E}">
        <p14:creationId xmlns:p14="http://schemas.microsoft.com/office/powerpoint/2010/main" val="255153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519954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600">
                <a:latin typeface="Arial" charset="0"/>
                <a:ea typeface="Arial" charset="0"/>
                <a:cs typeface="Arial" charset="0"/>
              </a:rPr>
              <a:t>Other changes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75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/>
                <a:cs typeface="Arial"/>
              </a:rPr>
              <a:t>Code Set Updates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971" y="1494074"/>
            <a:ext cx="430145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200" b="1">
                <a:latin typeface="Arial"/>
                <a:ea typeface="ＭＳ Ｐゴシック" charset="0"/>
                <a:cs typeface="Arial"/>
              </a:rPr>
              <a:t>Taxonomy</a:t>
            </a:r>
          </a:p>
          <a:p>
            <a:endParaRPr lang="en-US" sz="1000" b="1">
              <a:latin typeface="Arial"/>
              <a:ea typeface="ＭＳ Ｐゴシック" charset="0"/>
              <a:cs typeface="Arial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BH taxonomy no longer required, except for identifying BH in primary care </a:t>
            </a:r>
          </a:p>
          <a:p>
            <a:pPr marL="742950" lvl="1" indent="-285750">
              <a:spcBef>
                <a:spcPts val="12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000">
                <a:latin typeface="Arial"/>
                <a:cs typeface="Arial"/>
              </a:rPr>
              <a:t>Behavioral health services no longer need to be performed by a behavioral health provider to be considered behavioral health</a:t>
            </a:r>
          </a:p>
          <a:p>
            <a:pPr marL="742950" lvl="1" indent="-285750">
              <a:spcBef>
                <a:spcPts val="12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000">
                <a:latin typeface="Arial"/>
                <a:cs typeface="Arial"/>
              </a:rPr>
              <a:t>Behavioral services in primary care must be performed by a primary care provider </a:t>
            </a:r>
          </a:p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/>
          </a:p>
        </p:txBody>
      </p:sp>
      <p:sp>
        <p:nvSpPr>
          <p:cNvPr id="12" name="TextBox 11"/>
          <p:cNvSpPr txBox="1"/>
          <p:nvPr/>
        </p:nvSpPr>
        <p:spPr>
          <a:xfrm>
            <a:off x="4679511" y="1536174"/>
            <a:ext cx="430145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200" b="1" dirty="0">
                <a:latin typeface="Arial"/>
                <a:ea typeface="ＭＳ Ｐゴシック" charset="0"/>
                <a:cs typeface="Arial"/>
              </a:rPr>
              <a:t>Other code set updates </a:t>
            </a:r>
          </a:p>
          <a:p>
            <a:pPr lvl="0">
              <a:spcBef>
                <a:spcPts val="600"/>
              </a:spcBef>
              <a:defRPr/>
            </a:pPr>
            <a:r>
              <a:rPr lang="en-US" sz="2200" dirty="0">
                <a:latin typeface="Arial"/>
                <a:ea typeface="ＭＳ Ｐゴシック" charset="0"/>
                <a:cs typeface="Arial"/>
              </a:rPr>
              <a:t>Adjustments include: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Services:</a:t>
            </a:r>
          </a:p>
          <a:p>
            <a:pPr marL="1005840" lvl="2" indent="-274320"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MH and SUD: Two “G” codes added related to prescribing</a:t>
            </a:r>
          </a:p>
          <a:p>
            <a:pPr marL="1005840" lvl="2" indent="-274320"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PC: Most codes added related to vaccines, care management 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Diagnoses:</a:t>
            </a:r>
          </a:p>
          <a:p>
            <a:pPr marL="1005840" marR="0" lvl="2" indent="-27432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005480"/>
              </a:buClr>
              <a:buSzTx/>
              <a:buFont typeface="Arial"/>
              <a:buChar char="•"/>
              <a:tabLst/>
              <a:defRPr/>
            </a:pPr>
            <a:r>
              <a:rPr lang="en-US" sz="1600" dirty="0">
                <a:latin typeface="Arial"/>
                <a:cs typeface="Arial"/>
              </a:rPr>
              <a:t>Dementia without behavioral health disturbance removed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NDC:</a:t>
            </a:r>
          </a:p>
          <a:p>
            <a:pPr marL="1005840" lvl="2" indent="-274320"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Methadone removed</a:t>
            </a:r>
          </a:p>
          <a:p>
            <a:pPr marL="1005840" lvl="2" indent="-274320">
              <a:spcBef>
                <a:spcPts val="600"/>
              </a:spcBef>
              <a:buClr>
                <a:schemeClr val="tx2"/>
              </a:buClr>
              <a:buFont typeface="Arial"/>
              <a:buChar char="•"/>
            </a:pPr>
            <a:r>
              <a:rPr lang="en-US" sz="1600" dirty="0" err="1">
                <a:latin typeface="Arial"/>
                <a:cs typeface="Arial"/>
              </a:rPr>
              <a:t>Lucemyra</a:t>
            </a:r>
            <a:r>
              <a:rPr lang="en-US" sz="1600" dirty="0">
                <a:latin typeface="Arial"/>
                <a:cs typeface="Arial"/>
              </a:rPr>
              <a:t> included</a:t>
            </a:r>
            <a:endParaRPr lang="en-US" u="sng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84527" y="1672695"/>
            <a:ext cx="0" cy="438520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46A4BB5-E584-1354-40C0-4980045A6040}"/>
              </a:ext>
            </a:extLst>
          </p:cNvPr>
          <p:cNvSpPr txBox="1">
            <a:spLocks/>
          </p:cNvSpPr>
          <p:nvPr/>
        </p:nvSpPr>
        <p:spPr>
          <a:xfrm>
            <a:off x="796490" y="6405853"/>
            <a:ext cx="7237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Kyle McGourty-Holland, Health Policy &amp; Data Analyst  |  08/28/2023</a:t>
            </a:r>
          </a:p>
        </p:txBody>
      </p:sp>
    </p:spTree>
    <p:extLst>
      <p:ext uri="{BB962C8B-B14F-4D97-AF65-F5344CB8AC3E}">
        <p14:creationId xmlns:p14="http://schemas.microsoft.com/office/powerpoint/2010/main" val="337323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3090" y="187426"/>
            <a:ext cx="8030931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rgbClr val="005480"/>
                </a:solidFill>
                <a:latin typeface="Arial"/>
                <a:cs typeface="Arial"/>
              </a:rPr>
              <a:t>Replace Pediatric Indicator with Age Group Column 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35171" y="1178023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9E5C4A-EEE6-0A85-894A-3FE5DAB09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09914"/>
              </p:ext>
            </p:extLst>
          </p:nvPr>
        </p:nvGraphicFramePr>
        <p:xfrm>
          <a:off x="2389679" y="4506594"/>
          <a:ext cx="4364641" cy="17143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27478">
                  <a:extLst>
                    <a:ext uri="{9D8B030D-6E8A-4147-A177-3AD203B41FA5}">
                      <a16:colId xmlns:a16="http://schemas.microsoft.com/office/drawing/2014/main" val="2089745995"/>
                    </a:ext>
                  </a:extLst>
                </a:gridCol>
                <a:gridCol w="2937163">
                  <a:extLst>
                    <a:ext uri="{9D8B030D-6E8A-4147-A177-3AD203B41FA5}">
                      <a16:colId xmlns:a16="http://schemas.microsoft.com/office/drawing/2014/main" val="676708173"/>
                    </a:ext>
                  </a:extLst>
                </a:gridCol>
              </a:tblGrid>
              <a:tr h="738095">
                <a:tc>
                  <a:txBody>
                    <a:bodyPr/>
                    <a:lstStyle/>
                    <a:p>
                      <a:pPr marL="0" marR="13208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Age Group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3208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5886616"/>
                  </a:ext>
                </a:extLst>
              </a:tr>
              <a:tr h="33564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831702"/>
                  </a:ext>
                </a:extLst>
              </a:tr>
              <a:tr h="33564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795302"/>
                  </a:ext>
                </a:extLst>
              </a:tr>
              <a:tr h="304996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723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0E05E8-A6F9-4131-567F-4AE35C9916BD}"/>
              </a:ext>
            </a:extLst>
          </p:cNvPr>
          <p:cNvSpPr txBox="1"/>
          <p:nvPr/>
        </p:nvSpPr>
        <p:spPr>
          <a:xfrm>
            <a:off x="659950" y="1411360"/>
            <a:ext cx="7946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200" b="1" dirty="0"/>
              <a:t>Pediatric indicator did not support identifying services provided to children as now required by law </a:t>
            </a:r>
          </a:p>
          <a:p>
            <a:pPr>
              <a:buClr>
                <a:schemeClr val="accent1"/>
              </a:buClr>
            </a:pPr>
            <a:endParaRPr lang="en-US" b="1" dirty="0"/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Costs associated with children who visited family medicine providers were not captured as pediatric 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Older teens and young adults' costs captured as “Pediatric” because they continued to see pediatric providers  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New age groups offer a simple approach to identifying spending for children, adults and older adults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73D46E-78C6-EE31-AAA4-5B98CA0C8F80}"/>
              </a:ext>
            </a:extLst>
          </p:cNvPr>
          <p:cNvSpPr txBox="1">
            <a:spLocks/>
          </p:cNvSpPr>
          <p:nvPr/>
        </p:nvSpPr>
        <p:spPr>
          <a:xfrm>
            <a:off x="796490" y="6405853"/>
            <a:ext cx="7237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Kyle McGourty-Holland, Health Policy &amp; Data Analyst  |  08/28/2023</a:t>
            </a:r>
          </a:p>
        </p:txBody>
      </p:sp>
    </p:spTree>
    <p:extLst>
      <p:ext uri="{BB962C8B-B14F-4D97-AF65-F5344CB8AC3E}">
        <p14:creationId xmlns:p14="http://schemas.microsoft.com/office/powerpoint/2010/main" val="69509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/>
                <a:cs typeface="Arial"/>
              </a:rPr>
              <a:t>Cost Information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971" y="1887367"/>
            <a:ext cx="39949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200" b="1">
                <a:latin typeface="Arial"/>
                <a:ea typeface="ＭＳ Ｐゴシック" charset="0"/>
                <a:cs typeface="Arial"/>
              </a:rPr>
              <a:t>CSR Subsidies 	</a:t>
            </a:r>
          </a:p>
          <a:p>
            <a:pPr lvl="0">
              <a:lnSpc>
                <a:spcPct val="150000"/>
              </a:lnSpc>
              <a:defRPr/>
            </a:pPr>
            <a:endParaRPr lang="en-US" sz="1000" b="1">
              <a:latin typeface="Arial"/>
              <a:ea typeface="ＭＳ Ｐゴシック" charset="0"/>
              <a:cs typeface="Arial"/>
            </a:endParaRP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Clarified allocation of Cost Sharing Reductions (CSR) subsidies for 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ConnectorCare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members:</a:t>
            </a:r>
          </a:p>
          <a:p>
            <a:pPr marL="742950" lvl="1" indent="-285750">
              <a:spcBef>
                <a:spcPts val="12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000">
                <a:effectLst/>
                <a:latin typeface="Arial"/>
                <a:ea typeface="Times New Roman" panose="02020603050405020304" pitchFamily="18" charset="0"/>
                <a:cs typeface="Arial"/>
              </a:rPr>
              <a:t>CSR subsidies should be included in “</a:t>
            </a:r>
            <a:r>
              <a:rPr lang="en-US" sz="2000">
                <a:latin typeface="Arial"/>
                <a:cs typeface="Arial"/>
              </a:rPr>
              <a:t>Expenditures: Incurred Expenses (Payer Liability)”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/>
          </a:p>
        </p:txBody>
      </p:sp>
      <p:sp>
        <p:nvSpPr>
          <p:cNvPr id="12" name="TextBox 11"/>
          <p:cNvSpPr txBox="1"/>
          <p:nvPr/>
        </p:nvSpPr>
        <p:spPr>
          <a:xfrm>
            <a:off x="4975436" y="1858052"/>
            <a:ext cx="399497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200" b="1" dirty="0">
                <a:latin typeface="Arial"/>
                <a:ea typeface="ＭＳ Ｐゴシック" charset="0"/>
                <a:cs typeface="Arial"/>
              </a:rPr>
              <a:t>Facility Claim Expenditures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Clarified use of Facility Claims:</a:t>
            </a:r>
          </a:p>
          <a:p>
            <a:pPr marL="742950" lvl="1" indent="-285750">
              <a:spcBef>
                <a:spcPts val="12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Facility Claims with appropriate revenue codes should be used to report:</a:t>
            </a:r>
          </a:p>
          <a:p>
            <a:pPr marL="1005840" lvl="2" indent="-274320">
              <a:spcBef>
                <a:spcPts val="1200"/>
              </a:spcBef>
              <a:buClr>
                <a:schemeClr val="tx2"/>
              </a:buClr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Inpatient; Facility</a:t>
            </a:r>
          </a:p>
          <a:p>
            <a:pPr marL="1005840" lvl="2" indent="-274320">
              <a:spcBef>
                <a:spcPts val="1200"/>
              </a:spcBef>
              <a:buClr>
                <a:schemeClr val="tx2"/>
              </a:buClr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Emergency Department/ Observation; Facility </a:t>
            </a:r>
          </a:p>
          <a:p>
            <a:pPr marL="1005840" lvl="2" indent="-274320">
              <a:spcBef>
                <a:spcPts val="1200"/>
              </a:spcBef>
              <a:buClr>
                <a:schemeClr val="tx2"/>
              </a:buClr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Outpatient Facility Non-PC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84527" y="2048475"/>
            <a:ext cx="0" cy="438520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472A17-96FF-A28A-3E3F-2245A665FF3A}"/>
              </a:ext>
            </a:extLst>
          </p:cNvPr>
          <p:cNvSpPr txBox="1"/>
          <p:nvPr/>
        </p:nvSpPr>
        <p:spPr>
          <a:xfrm>
            <a:off x="633912" y="1490799"/>
            <a:ext cx="7634115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/>
              <a:t>Allocation of spending should be distinct and mutually exclusive.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E7EF75B-F718-E34F-636C-DBD6098639A8}"/>
              </a:ext>
            </a:extLst>
          </p:cNvPr>
          <p:cNvSpPr txBox="1">
            <a:spLocks/>
          </p:cNvSpPr>
          <p:nvPr/>
        </p:nvSpPr>
        <p:spPr>
          <a:xfrm>
            <a:off x="796490" y="6405853"/>
            <a:ext cx="7237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Kyle McGourty-Holland, Health Policy &amp; Data Analyst  |  08/28/2023</a:t>
            </a:r>
          </a:p>
        </p:txBody>
      </p:sp>
    </p:spTree>
    <p:extLst>
      <p:ext uri="{BB962C8B-B14F-4D97-AF65-F5344CB8AC3E}">
        <p14:creationId xmlns:p14="http://schemas.microsoft.com/office/powerpoint/2010/main" val="1115377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8496" y="1608954"/>
            <a:ext cx="8162910" cy="2491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questions, please contact:</a:t>
            </a:r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Erin Bonney, Director of Health Informatics and Reporting </a:t>
            </a:r>
          </a:p>
          <a:p>
            <a:pPr marL="800100" lvl="1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Erin.Bonney@chiamass.gov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496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rgbClr val="005480"/>
                </a:solidFill>
                <a:latin typeface="Arial"/>
                <a:cs typeface="Arial"/>
              </a:rPr>
              <a:t>Contact Slide</a:t>
            </a:r>
          </a:p>
        </p:txBody>
      </p:sp>
      <p:pic>
        <p:nvPicPr>
          <p:cNvPr id="16" name="Picture 15" descr="CHIAlogoSQ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06" y="6331113"/>
            <a:ext cx="457200" cy="4572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44696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7392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1BDE340-698B-94CD-948E-6A6A805E6EEB}"/>
              </a:ext>
            </a:extLst>
          </p:cNvPr>
          <p:cNvSpPr txBox="1">
            <a:spLocks/>
          </p:cNvSpPr>
          <p:nvPr/>
        </p:nvSpPr>
        <p:spPr>
          <a:xfrm>
            <a:off x="796490" y="6405853"/>
            <a:ext cx="7237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Kyle McGourty-Holland, Health Policy &amp; Data Analyst  |  08/28/2023</a:t>
            </a:r>
          </a:p>
        </p:txBody>
      </p:sp>
    </p:spTree>
    <p:extLst>
      <p:ext uri="{BB962C8B-B14F-4D97-AF65-F5344CB8AC3E}">
        <p14:creationId xmlns:p14="http://schemas.microsoft.com/office/powerpoint/2010/main" val="144683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29790" y="1499570"/>
            <a:ext cx="8030932" cy="43858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8921E"/>
              </a:buClr>
              <a:buFont typeface="Wingdings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Discuss recent impactful statutory/regulatory changes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8921E"/>
              </a:buClr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Review overview of changes to Primary Care and Behavioral Health (PCBH) data collection materials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8921E"/>
              </a:buClr>
              <a:buFont typeface="Wingdings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Discuss changes to medical claims payment allocation methodology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8921E"/>
              </a:buClr>
              <a:buFont typeface="Wingdings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additional changes to data submission</a:t>
            </a:r>
          </a:p>
          <a:p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6490" y="6405853"/>
            <a:ext cx="7237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Kyle McGourty-Holland, Health Policy &amp; Data Analyst  |  08/28/2023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0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29790" y="1499570"/>
            <a:ext cx="8030932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>
                <a:latin typeface="Arial"/>
                <a:ea typeface="ＭＳ Ｐゴシック" charset="0"/>
                <a:cs typeface="Arial"/>
              </a:rPr>
              <a:t>2022 statute charges CHIA with monitoring behavioral health costs, cost trends, price, quality and utilization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Statute identifies several subcategories for data collection 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Subcategories include, but are not limited to: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/>
              <a:cs typeface="Arial"/>
            </a:endParaRP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Mental health 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Substance use disorder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Outpatient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Inpatient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Services for adults 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Services for children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Provider types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00150" lvl="2" indent="-285750">
              <a:buClr>
                <a:schemeClr val="tx2"/>
              </a:buClr>
              <a:buFont typeface="Arial" charset="0"/>
              <a:buChar char="•"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rgbClr val="005480"/>
                </a:solidFill>
                <a:latin typeface="Arial"/>
                <a:cs typeface="Arial"/>
              </a:rPr>
              <a:t>Massachusetts Chapter 177 An Act 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AD2A516-8697-0AE2-29F3-3078519BBF1D}"/>
              </a:ext>
            </a:extLst>
          </p:cNvPr>
          <p:cNvSpPr txBox="1">
            <a:spLocks/>
          </p:cNvSpPr>
          <p:nvPr/>
        </p:nvSpPr>
        <p:spPr>
          <a:xfrm>
            <a:off x="796490" y="6405853"/>
            <a:ext cx="7237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</a:rPr>
              <a:t>Primary Care and Behavioral Health Technical Assistance Webinar|  Kyle McGourty-Holland, Health Policy &amp; Data Analyst  |  08/28/2023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0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64704"/>
              </p:ext>
            </p:extLst>
          </p:nvPr>
        </p:nvGraphicFramePr>
        <p:xfrm>
          <a:off x="317496" y="1939101"/>
          <a:ext cx="8509008" cy="40175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5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545">
                <a:tc>
                  <a:txBody>
                    <a:bodyPr/>
                    <a:lstStyle/>
                    <a:p>
                      <a:r>
                        <a:rPr lang="en-US" sz="1600" b="1"/>
                        <a:t>Topic </a:t>
                      </a:r>
                      <a:endParaRPr lang="en-US" sz="1600" b="1" i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Change </a:t>
                      </a:r>
                      <a:endParaRPr lang="en-US" sz="1600" b="1" i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67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Service Types and Categories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en-US" sz="1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Service Types to include Mental Health (MH) and Substance Use Disorders (SUD), which combined represent Behavioral Health (BH).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516960"/>
                  </a:ext>
                </a:extLst>
              </a:tr>
              <a:tr h="779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Service Categories to include PC Behavioral Health Screening, MH Outpatient PC, MH Outpatient Non-PC, SUD Outpatient PC, SUD Outpatient Non-PC.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166851"/>
                  </a:ext>
                </a:extLst>
              </a:tr>
              <a:tr h="411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Updated Service Type and Service Category indicators.</a:t>
                      </a:r>
                      <a:endParaRPr lang="en-US" sz="1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189868"/>
                  </a:ext>
                </a:extLst>
              </a:tr>
              <a:tr h="536399">
                <a:tc rowSpan="3"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Codes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Updated code lists to capture primary care, mental health, and SUD spending. </a:t>
                      </a: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906990"/>
                  </a:ext>
                </a:extLst>
              </a:tr>
              <a:tr h="536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BH taxonomy no longer required, except when identifying BH in primary care. </a:t>
                      </a: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702296"/>
                  </a:ext>
                </a:extLst>
              </a:tr>
              <a:tr h="536399">
                <a:tc vMerge="1"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 diagnoses code list to remove unspecified dementia, without behavioral health disturbance (F03.90).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42859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/>
                <a:cs typeface="Arial"/>
              </a:rPr>
              <a:t>Overview of Changes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313927-33EF-01F9-011B-F61D991B2D45}"/>
              </a:ext>
            </a:extLst>
          </p:cNvPr>
          <p:cNvSpPr txBox="1">
            <a:spLocks/>
          </p:cNvSpPr>
          <p:nvPr/>
        </p:nvSpPr>
        <p:spPr>
          <a:xfrm>
            <a:off x="796490" y="6405853"/>
            <a:ext cx="7237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Kyle McGourty-Holland, Health Policy &amp; Data Analyst  |  08/28/2023</a:t>
            </a:r>
          </a:p>
        </p:txBody>
      </p:sp>
    </p:spTree>
    <p:extLst>
      <p:ext uri="{BB962C8B-B14F-4D97-AF65-F5344CB8AC3E}">
        <p14:creationId xmlns:p14="http://schemas.microsoft.com/office/powerpoint/2010/main" val="28405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31915"/>
              </p:ext>
            </p:extLst>
          </p:nvPr>
        </p:nvGraphicFramePr>
        <p:xfrm>
          <a:off x="258971" y="1917149"/>
          <a:ext cx="8521704" cy="30237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85">
                <a:tc>
                  <a:txBody>
                    <a:bodyPr/>
                    <a:lstStyle/>
                    <a:p>
                      <a:r>
                        <a:rPr lang="en-US" sz="1600" b="1"/>
                        <a:t>Topic </a:t>
                      </a:r>
                      <a:endParaRPr lang="en-US" sz="1600" b="1" i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Change </a:t>
                      </a:r>
                      <a:endParaRPr lang="en-US" sz="1600" b="1" i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40">
                <a:tc rowSpan="2"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Demographic</a:t>
                      </a: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Removed Pediatric Indicator.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654372"/>
                  </a:ext>
                </a:extLst>
              </a:tr>
              <a:tr h="57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New Age Group column. 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096">
                <a:tc rowSpan="2"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Cost Information</a:t>
                      </a: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Updated incurred and member cost-sharing definitions to clarify allocation of CSR subsidies for ConnectorCare members. 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Updated clarification of capturing facility claim expenditures.</a:t>
                      </a: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/>
                <a:cs typeface="Arial"/>
              </a:rPr>
              <a:t>Overview of Changes (cont’d)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F7B1FB7-9A59-42A1-BAD8-FFB43E1803F7}"/>
              </a:ext>
            </a:extLst>
          </p:cNvPr>
          <p:cNvSpPr txBox="1">
            <a:spLocks/>
          </p:cNvSpPr>
          <p:nvPr/>
        </p:nvSpPr>
        <p:spPr>
          <a:xfrm>
            <a:off x="796490" y="6405853"/>
            <a:ext cx="7237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</a:rPr>
              <a:t>Primary Care and Behavioral Health Technical Assistance Webinar|  Kyle McGourty-Holland, Health Policy &amp; Data Analyst  |  08/28/2023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2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/>
                <a:cs typeface="Arial"/>
              </a:rPr>
              <a:t>Submission Files and Due Date 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CB72CD-AFA2-C1A3-9AA3-746BD7836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72043"/>
              </p:ext>
            </p:extLst>
          </p:nvPr>
        </p:nvGraphicFramePr>
        <p:xfrm>
          <a:off x="529790" y="2249905"/>
          <a:ext cx="8053101" cy="2977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386">
                <a:tc>
                  <a:txBody>
                    <a:bodyPr/>
                    <a:lstStyle/>
                    <a:p>
                      <a:r>
                        <a:rPr lang="en-US" sz="1600" b="1"/>
                        <a:t>Submission</a:t>
                      </a:r>
                      <a:endParaRPr lang="en-US" sz="1600" b="1" i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Files </a:t>
                      </a:r>
                      <a:endParaRPr lang="en-US" sz="1600" b="1" i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Required </a:t>
                      </a:r>
                      <a:endParaRPr lang="en-US" sz="1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CY 2022 Final PCBH</a:t>
                      </a:r>
                      <a:endParaRPr lang="en-US" sz="1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516960"/>
                  </a:ext>
                </a:extLst>
              </a:tr>
              <a:tr h="614665">
                <a:tc rowSpan="2"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Requested </a:t>
                      </a: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CY 2021 Final PCBH according to current data specifications to capture new spending breakouts 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906990"/>
                  </a:ext>
                </a:extLst>
              </a:tr>
              <a:tr h="614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>
                          <a:solidFill>
                            <a:schemeClr val="dk1"/>
                          </a:solidFill>
                          <a:effectLst/>
                        </a:rPr>
                        <a:t>CY 2020 Final PCBH according to current data specifications to capture new spending breakouts 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70229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C68A929-C8D1-DE61-40A5-B03979E50E16}"/>
              </a:ext>
            </a:extLst>
          </p:cNvPr>
          <p:cNvSpPr txBox="1"/>
          <p:nvPr/>
        </p:nvSpPr>
        <p:spPr>
          <a:xfrm>
            <a:off x="529790" y="161081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200" b="1">
                <a:latin typeface="Arial"/>
                <a:ea typeface="ＭＳ Ｐゴシック" charset="0"/>
                <a:cs typeface="Arial"/>
              </a:rPr>
              <a:t>All files due October 18</a:t>
            </a:r>
            <a:r>
              <a:rPr lang="en-US" sz="2200" b="1" baseline="30000">
                <a:latin typeface="Arial"/>
                <a:ea typeface="ＭＳ Ｐゴシック" charset="0"/>
                <a:cs typeface="Arial"/>
              </a:rPr>
              <a:t>th</a:t>
            </a:r>
            <a:r>
              <a:rPr lang="en-US" sz="2200" b="1">
                <a:latin typeface="Arial"/>
                <a:ea typeface="ＭＳ Ｐゴシック" charset="0"/>
                <a:cs typeface="Arial"/>
              </a:rPr>
              <a:t>, 2023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E4A9E8-ED29-4B2E-15A0-1C04F91F5E26}"/>
              </a:ext>
            </a:extLst>
          </p:cNvPr>
          <p:cNvSpPr txBox="1">
            <a:spLocks/>
          </p:cNvSpPr>
          <p:nvPr/>
        </p:nvSpPr>
        <p:spPr>
          <a:xfrm>
            <a:off x="796490" y="6405853"/>
            <a:ext cx="7237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</a:rPr>
              <a:t>Primary Care and Behavioral Health Technical Assistance Webinar|  Kyle McGourty-Holland, Health Policy &amp; Data Analyst  |  08/28/2023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5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519954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60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Payment Allocation Methodology – Medical claims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2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46537" y="250783"/>
            <a:ext cx="8030931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/>
                <a:cs typeface="Arial"/>
              </a:rPr>
              <a:t>Step 1: Identify Claims with a Principal Mental Health Diagnosis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453415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1148" y="1191827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57495" y="1990943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75194" y="2003595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63927" y="2016247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92F9F4F-66FB-D2CC-6512-53106C3817F3}"/>
              </a:ext>
            </a:extLst>
          </p:cNvPr>
          <p:cNvSpPr txBox="1"/>
          <p:nvPr/>
        </p:nvSpPr>
        <p:spPr>
          <a:xfrm>
            <a:off x="358617" y="3871081"/>
            <a:ext cx="8138019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Changes: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MH claims broken out from aggregate SUD claims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Outpatient claims associated with a principal MH diagnosis are now split between outpatient primary care and non-primary care</a:t>
            </a:r>
          </a:p>
          <a:p>
            <a:pPr>
              <a:buClr>
                <a:schemeClr val="tx2"/>
              </a:buClr>
            </a:pPr>
            <a:endParaRPr lang="en-US" sz="1100" b="1" dirty="0"/>
          </a:p>
          <a:p>
            <a:r>
              <a:rPr lang="en-US" sz="2200" b="1" dirty="0"/>
              <a:t>Impact: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CHIA can quantify mental health payments separately from aggregate SUD payments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CHIA can quantify outpatient MH primary care payments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DF30E-9F13-D32B-C3C2-A3B93BE70939}"/>
              </a:ext>
            </a:extLst>
          </p:cNvPr>
          <p:cNvSpPr txBox="1"/>
          <p:nvPr/>
        </p:nvSpPr>
        <p:spPr>
          <a:xfrm>
            <a:off x="1801160" y="1261559"/>
            <a:ext cx="5252935" cy="658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/>
              <a:t>Identify claims with a principal mental health diagnosis </a:t>
            </a:r>
          </a:p>
          <a:p>
            <a:pPr algn="ctr">
              <a:lnSpc>
                <a:spcPct val="150000"/>
              </a:lnSpc>
            </a:pPr>
            <a:r>
              <a:rPr lang="en-US" sz="1200" b="1" i="1"/>
              <a:t>Based on ICD- 10 diagnosis code in excel reference file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53B4A-11C4-2740-D3E8-12B37956876A}"/>
              </a:ext>
            </a:extLst>
          </p:cNvPr>
          <p:cNvSpPr txBox="1"/>
          <p:nvPr/>
        </p:nvSpPr>
        <p:spPr>
          <a:xfrm>
            <a:off x="500818" y="1988262"/>
            <a:ext cx="83560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/>
              <a:t>Allocate spending for the claim sequentially through the Mental Health specific service categories based on code sets/logic in Appendices B &amp; D: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CB6769-3F93-BA3C-7FC5-9F598575E226}"/>
              </a:ext>
            </a:extLst>
          </p:cNvPr>
          <p:cNvSpPr/>
          <p:nvPr/>
        </p:nvSpPr>
        <p:spPr>
          <a:xfrm>
            <a:off x="4749065" y="2655874"/>
            <a:ext cx="1571208" cy="124668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MH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Outpatient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07D0E3-0731-FFC1-5307-EE7C39C82680}"/>
              </a:ext>
            </a:extLst>
          </p:cNvPr>
          <p:cNvSpPr/>
          <p:nvPr/>
        </p:nvSpPr>
        <p:spPr>
          <a:xfrm>
            <a:off x="1095319" y="2687351"/>
            <a:ext cx="1620387" cy="1207961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MH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Inpatient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5448CB-AF28-D072-EA82-B4C095DDEB4A}"/>
              </a:ext>
            </a:extLst>
          </p:cNvPr>
          <p:cNvSpPr/>
          <p:nvPr/>
        </p:nvSpPr>
        <p:spPr>
          <a:xfrm>
            <a:off x="2890422" y="2656691"/>
            <a:ext cx="1668266" cy="126928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MH ED/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Observation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C46348-118E-B035-5E7A-CE8CA479401D}"/>
              </a:ext>
            </a:extLst>
          </p:cNvPr>
          <p:cNvSpPr/>
          <p:nvPr/>
        </p:nvSpPr>
        <p:spPr>
          <a:xfrm>
            <a:off x="6511166" y="2655874"/>
            <a:ext cx="1581296" cy="1246684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MH Outpatient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Non-PC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65427E-1F71-BCE1-FD09-0C5EE67B503D}"/>
              </a:ext>
            </a:extLst>
          </p:cNvPr>
          <p:cNvSpPr txBox="1">
            <a:spLocks/>
          </p:cNvSpPr>
          <p:nvPr/>
        </p:nvSpPr>
        <p:spPr>
          <a:xfrm>
            <a:off x="3582444" y="6468483"/>
            <a:ext cx="4451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</a:t>
            </a:r>
          </a:p>
          <a:p>
            <a:r>
              <a:rPr lang="en-US" dirty="0">
                <a:solidFill>
                  <a:schemeClr val="accent4"/>
                </a:solidFill>
              </a:rPr>
              <a:t>Mary Jo Condon, Principal Consultant, Freedman HealthCare  |  08/28/2023</a:t>
            </a:r>
          </a:p>
        </p:txBody>
      </p:sp>
    </p:spTree>
    <p:extLst>
      <p:ext uri="{BB962C8B-B14F-4D97-AF65-F5344CB8AC3E}">
        <p14:creationId xmlns:p14="http://schemas.microsoft.com/office/powerpoint/2010/main" val="75757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3090" y="78560"/>
            <a:ext cx="8001802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/>
                <a:cs typeface="Arial"/>
              </a:rPr>
              <a:t>Step 2: Identify Claims with a Principal Substance Use Disorder Diagnosis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7377" y="1032667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57495" y="2108510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72000" y="2108510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63927" y="2133814"/>
            <a:ext cx="0" cy="20173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2F5832-0A77-F023-72BB-A18034F65331}"/>
              </a:ext>
            </a:extLst>
          </p:cNvPr>
          <p:cNvSpPr txBox="1"/>
          <p:nvPr/>
        </p:nvSpPr>
        <p:spPr>
          <a:xfrm>
            <a:off x="485448" y="1474246"/>
            <a:ext cx="7977038" cy="4924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/>
              <a:t>Identify claims with a principal SUD diagnosis</a:t>
            </a:r>
          </a:p>
          <a:p>
            <a:pPr algn="ctr"/>
            <a:r>
              <a:rPr lang="en-US" sz="1200" b="1" i="1"/>
              <a:t>Based on ICD-10 diagnosis code in excel reference file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2BD05-402F-8C5C-A9D0-A26F51E67912}"/>
              </a:ext>
            </a:extLst>
          </p:cNvPr>
          <p:cNvSpPr txBox="1"/>
          <p:nvPr/>
        </p:nvSpPr>
        <p:spPr>
          <a:xfrm>
            <a:off x="263090" y="2050359"/>
            <a:ext cx="8912471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/>
              <a:t>Allocate spending for the claim sequentially through the SUD specific service categories based on code sets/logic in Appendices B &amp; D: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6C887E-83A8-2880-F70B-6B903A2D2A60}"/>
              </a:ext>
            </a:extLst>
          </p:cNvPr>
          <p:cNvSpPr txBox="1"/>
          <p:nvPr/>
        </p:nvSpPr>
        <p:spPr>
          <a:xfrm>
            <a:off x="485448" y="3862857"/>
            <a:ext cx="81380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Changes: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Aggregate SUD claims broken out from MH claims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Outpatient claims associated with a principal SUD diagnosis are now split between outpatient primary care and non-primary care</a:t>
            </a:r>
          </a:p>
          <a:p>
            <a:pPr>
              <a:buClr>
                <a:schemeClr val="tx2"/>
              </a:buClr>
            </a:pPr>
            <a:endParaRPr lang="en-US" b="1"/>
          </a:p>
          <a:p>
            <a:r>
              <a:rPr lang="en-US" sz="2200" b="1"/>
              <a:t>Impact: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CHIA can quantify aggregate SUD payments separately from MH payments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CHIA can quantify outpatient SUD primary care payments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54E4A-293F-4B1C-6971-51E40B762CFE}"/>
              </a:ext>
            </a:extLst>
          </p:cNvPr>
          <p:cNvSpPr>
            <a:spLocks noChangeAspect="1"/>
          </p:cNvSpPr>
          <p:nvPr/>
        </p:nvSpPr>
        <p:spPr>
          <a:xfrm>
            <a:off x="942109" y="2716084"/>
            <a:ext cx="1337423" cy="1109951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  <a:t>SUD Inpatient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84D38-44D1-C487-867E-FBA9E8FD8E26}"/>
              </a:ext>
            </a:extLst>
          </p:cNvPr>
          <p:cNvSpPr>
            <a:spLocks noChangeAspect="1"/>
          </p:cNvSpPr>
          <p:nvPr/>
        </p:nvSpPr>
        <p:spPr>
          <a:xfrm>
            <a:off x="2909542" y="2728755"/>
            <a:ext cx="1322299" cy="109728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SUD ED/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4D00C-FD9B-EEDE-D181-AF9A7CF3F490}"/>
              </a:ext>
            </a:extLst>
          </p:cNvPr>
          <p:cNvSpPr>
            <a:spLocks noChangeAspect="1"/>
          </p:cNvSpPr>
          <p:nvPr/>
        </p:nvSpPr>
        <p:spPr>
          <a:xfrm>
            <a:off x="4919027" y="2709797"/>
            <a:ext cx="1303169" cy="109728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  <a:t>SUD Outpatient PC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48E572-C8CE-2D4D-D3DE-ED7FAF494CD2}"/>
              </a:ext>
            </a:extLst>
          </p:cNvPr>
          <p:cNvSpPr>
            <a:spLocks noChangeAspect="1"/>
          </p:cNvSpPr>
          <p:nvPr/>
        </p:nvSpPr>
        <p:spPr>
          <a:xfrm>
            <a:off x="6850184" y="2709797"/>
            <a:ext cx="1351707" cy="1097280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  <a:t>SUD Outpatient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  <a:t>Non-PC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A4119DC-345D-108D-1753-792DF19BBC64}"/>
              </a:ext>
            </a:extLst>
          </p:cNvPr>
          <p:cNvSpPr txBox="1">
            <a:spLocks/>
          </p:cNvSpPr>
          <p:nvPr/>
        </p:nvSpPr>
        <p:spPr>
          <a:xfrm>
            <a:off x="3750636" y="6378137"/>
            <a:ext cx="4451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Primary Care and Behavioral Health Technical Assistance Webinar|  </a:t>
            </a:r>
          </a:p>
          <a:p>
            <a:r>
              <a:rPr lang="en-US" dirty="0">
                <a:solidFill>
                  <a:schemeClr val="accent4"/>
                </a:solidFill>
              </a:rPr>
              <a:t>Mary Jo Condon, Principal Consultant, Freedman HealthCare  |  08/28/2023</a:t>
            </a:r>
          </a:p>
        </p:txBody>
      </p:sp>
    </p:spTree>
    <p:extLst>
      <p:ext uri="{BB962C8B-B14F-4D97-AF65-F5344CB8AC3E}">
        <p14:creationId xmlns:p14="http://schemas.microsoft.com/office/powerpoint/2010/main" val="300425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A2CF696AB45F4EA7790BA2C50A96B3" ma:contentTypeVersion="5" ma:contentTypeDescription="Create a new document." ma:contentTypeScope="" ma:versionID="3457d7482e945d24fae97d734626f209">
  <xsd:schema xmlns:xsd="http://www.w3.org/2001/XMLSchema" xmlns:xs="http://www.w3.org/2001/XMLSchema" xmlns:p="http://schemas.microsoft.com/office/2006/metadata/properties" xmlns:ns2="312dbf54-5c85-4d69-95b8-111d524caa49" xmlns:ns3="f82ac588-2f3b-4c75-8009-5465be8018dc" targetNamespace="http://schemas.microsoft.com/office/2006/metadata/properties" ma:root="true" ma:fieldsID="aea5baef31b5cd2f03adcbd7f6748b1c" ns2:_="" ns3:_="">
    <xsd:import namespace="312dbf54-5c85-4d69-95b8-111d524caa49"/>
    <xsd:import namespace="f82ac588-2f3b-4c75-8009-5465be801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dbf54-5c85-4d69-95b8-111d524caa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ac588-2f3b-4c75-8009-5465be8018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1B0ED-48EF-4694-B634-7889C84FF9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9EDF8C-07BC-4B3A-9F2F-C16556266C15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f82ac588-2f3b-4c75-8009-5465be8018dc"/>
    <ds:schemaRef ds:uri="312dbf54-5c85-4d69-95b8-111d524caa4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2A2FE3-7D13-4903-89BF-CCA919E63AF3}">
  <ds:schemaRefs>
    <ds:schemaRef ds:uri="312dbf54-5c85-4d69-95b8-111d524caa49"/>
    <ds:schemaRef ds:uri="f82ac588-2f3b-4c75-8009-5465be8018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1390</Words>
  <Application>Microsoft Macintosh PowerPoint</Application>
  <PresentationFormat>On-screen Show (4:3)</PresentationFormat>
  <Paragraphs>246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DiGioia</dc:creator>
  <cp:lastModifiedBy>Rick Vogel</cp:lastModifiedBy>
  <cp:revision>3</cp:revision>
  <cp:lastPrinted>2018-02-01T17:45:01Z</cp:lastPrinted>
  <dcterms:created xsi:type="dcterms:W3CDTF">2018-01-09T20:21:29Z</dcterms:created>
  <dcterms:modified xsi:type="dcterms:W3CDTF">2023-08-29T15:07:54Z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0x010100F5A2CF696AB45F4EA7790BA2C50A96B3</vt:lpwstr>
  </property>
</Properties>
</file>