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8" r:id="rId3"/>
    <p:sldId id="256"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3F3"/>
    <a:srgbClr val="00436E"/>
    <a:srgbClr val="082B48"/>
    <a:srgbClr val="0A335A"/>
    <a:srgbClr val="032B4A"/>
    <a:srgbClr val="092B47"/>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78" d="100"/>
          <a:sy n="78" d="100"/>
        </p:scale>
        <p:origin x="-1156" y="4"/>
      </p:cViewPr>
      <p:guideLst>
        <p:guide orient="horz" pos="783"/>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solidFill>
          <a:srgbClr val="082B48"/>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0449"/>
            <a:ext cx="7772400" cy="630259"/>
          </a:xfrm>
          <a:prstGeom prst="rect">
            <a:avLst/>
          </a:prstGeom>
        </p:spPr>
        <p:txBody>
          <a:bodyPr anchor="b"/>
          <a:lstStyle>
            <a:lvl1pPr algn="r" defTabSz="457200" rtl="0" eaLnBrk="1" fontAlgn="base" hangingPunct="1">
              <a:lnSpc>
                <a:spcPct val="100000"/>
              </a:lnSpc>
              <a:spcBef>
                <a:spcPct val="0"/>
              </a:spcBef>
              <a:spcAft>
                <a:spcPct val="0"/>
              </a:spcAft>
              <a:defRPr lang="en-US" sz="1800" b="0" i="0" kern="1200" cap="all" dirty="0">
                <a:solidFill>
                  <a:schemeClr val="bg1"/>
                </a:solidFill>
                <a:latin typeface="Arial"/>
                <a:ea typeface="ＭＳ Ｐゴシック" charset="0"/>
                <a:cs typeface="Arial"/>
              </a:defRPr>
            </a:lvl1pPr>
          </a:lstStyle>
          <a:p>
            <a:r>
              <a:rPr lang="en-US" smtClean="0"/>
              <a:t>Click to edit Master title style</a:t>
            </a:r>
            <a:endParaRPr lang="en-US" dirty="0"/>
          </a:p>
        </p:txBody>
      </p:sp>
      <p:sp>
        <p:nvSpPr>
          <p:cNvPr id="3" name="Subtitle 2"/>
          <p:cNvSpPr>
            <a:spLocks noGrp="1"/>
          </p:cNvSpPr>
          <p:nvPr>
            <p:ph type="subTitle" idx="1"/>
          </p:nvPr>
        </p:nvSpPr>
        <p:spPr>
          <a:xfrm>
            <a:off x="2057400" y="2015496"/>
            <a:ext cx="6400800" cy="426079"/>
          </a:xfrm>
          <a:prstGeom prst="rect">
            <a:avLst/>
          </a:prstGeom>
        </p:spPr>
        <p:txBody>
          <a:bodyPr/>
          <a:lstStyle>
            <a:lvl1pPr marL="0" indent="0" algn="r" defTabSz="457200" rtl="0" eaLnBrk="1" fontAlgn="base" hangingPunct="1">
              <a:spcBef>
                <a:spcPct val="20000"/>
              </a:spcBef>
              <a:spcAft>
                <a:spcPct val="0"/>
              </a:spcAft>
              <a:buFont typeface="Arial" charset="0"/>
              <a:buNone/>
              <a:defRPr lang="en-US" sz="2200" kern="1200" cap="all" dirty="0">
                <a:solidFill>
                  <a:schemeClr val="bg1">
                    <a:lumMod val="65000"/>
                  </a:schemeClr>
                </a:solidFill>
                <a:latin typeface="Arial"/>
                <a:ea typeface="ＭＳ Ｐゴシック" charset="0"/>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8" name="Picture 3" descr="coverfinal-01.tif"/>
          <p:cNvPicPr>
            <a:picLocks noChangeAspect="1"/>
          </p:cNvPicPr>
          <p:nvPr/>
        </p:nvPicPr>
        <p:blipFill rotWithShape="1">
          <a:blip r:embed="rId2">
            <a:extLst>
              <a:ext uri="{28A0092B-C50C-407E-A947-70E740481C1C}">
                <a14:useLocalDpi xmlns:a14="http://schemas.microsoft.com/office/drawing/2010/main" val="0"/>
              </a:ext>
            </a:extLst>
          </a:blip>
          <a:srcRect l="86953" t="72959" r="1906" b="3853"/>
          <a:stretch/>
        </p:blipFill>
        <p:spPr bwMode="auto">
          <a:xfrm>
            <a:off x="7866548" y="4941993"/>
            <a:ext cx="1112540" cy="1653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Subtitle 2"/>
          <p:cNvSpPr txBox="1">
            <a:spLocks/>
          </p:cNvSpPr>
          <p:nvPr/>
        </p:nvSpPr>
        <p:spPr>
          <a:xfrm>
            <a:off x="2057400" y="2039938"/>
            <a:ext cx="6400800" cy="401637"/>
          </a:xfrm>
          <a:prstGeom prst="rect">
            <a:avLst/>
          </a:prstGeom>
        </p:spPr>
        <p:txBody>
          <a:bodyPr>
            <a:normAutofit lnSpcReduction="10000"/>
          </a:bodyPr>
          <a:lstStyle>
            <a:lvl1pPr algn="ctr" defTabSz="457200" rtl="0" eaLnBrk="1" fontAlgn="base" hangingPunct="1">
              <a:spcBef>
                <a:spcPct val="20000"/>
              </a:spcBef>
              <a:spcAft>
                <a:spcPct val="0"/>
              </a:spcAft>
              <a:buFont typeface="Arial" charset="0"/>
              <a:defRPr sz="2000" kern="1200">
                <a:solidFill>
                  <a:schemeClr val="tx1"/>
                </a:solidFill>
                <a:latin typeface="Arial"/>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r">
              <a:defRPr/>
            </a:pPr>
            <a:endParaRPr lang="en-US" sz="2200" cap="all" dirty="0">
              <a:solidFill>
                <a:schemeClr val="bg1">
                  <a:lumMod val="65000"/>
                </a:schemeClr>
              </a:solidFill>
              <a:cs typeface="Arial"/>
            </a:endParaRPr>
          </a:p>
        </p:txBody>
      </p:sp>
      <p:sp>
        <p:nvSpPr>
          <p:cNvPr id="15" name="Text Placeholder 14"/>
          <p:cNvSpPr>
            <a:spLocks noGrp="1"/>
          </p:cNvSpPr>
          <p:nvPr>
            <p:ph type="body" sz="quarter" idx="10"/>
          </p:nvPr>
        </p:nvSpPr>
        <p:spPr>
          <a:xfrm>
            <a:off x="1389063" y="3402552"/>
            <a:ext cx="7069137" cy="313642"/>
          </a:xfrm>
          <a:prstGeom prst="rect">
            <a:avLst/>
          </a:prstGeom>
        </p:spPr>
        <p:txBody>
          <a:bodyPr vert="horz" anchor="ctr"/>
          <a:lstStyle>
            <a:lvl1pPr marL="0" indent="0" algn="r" defTabSz="457200" rtl="0" eaLnBrk="1" fontAlgn="base" latinLnBrk="0" hangingPunct="1">
              <a:spcBef>
                <a:spcPct val="20000"/>
              </a:spcBef>
              <a:spcAft>
                <a:spcPct val="0"/>
              </a:spcAft>
              <a:buFont typeface="Arial"/>
              <a:buNone/>
              <a:defRPr lang="en-US" sz="1600" kern="1200" dirty="0">
                <a:solidFill>
                  <a:schemeClr val="bg1">
                    <a:lumMod val="65000"/>
                  </a:schemeClr>
                </a:solidFill>
                <a:latin typeface="Arial"/>
                <a:ea typeface="+mn-ea"/>
                <a:cs typeface="Times New Roman"/>
              </a:defRPr>
            </a:lvl1pPr>
          </a:lstStyle>
          <a:p>
            <a:pPr lvl="0"/>
            <a:r>
              <a:rPr lang="en-US" smtClean="0"/>
              <a:t>Click to edit Master text styles</a:t>
            </a:r>
          </a:p>
        </p:txBody>
      </p:sp>
    </p:spTree>
    <p:extLst>
      <p:ext uri="{BB962C8B-B14F-4D97-AF65-F5344CB8AC3E}">
        <p14:creationId xmlns:p14="http://schemas.microsoft.com/office/powerpoint/2010/main" val="75026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15899" y="1171723"/>
            <a:ext cx="8842375" cy="544365"/>
          </a:xfrm>
          <a:prstGeom prst="rect">
            <a:avLst/>
          </a:prstGeom>
        </p:spPr>
        <p:txBody>
          <a:bodyPr anchor="b"/>
          <a:lstStyle>
            <a:lvl1pPr algn="l">
              <a:defRPr sz="2800" b="1">
                <a:latin typeface="Arial"/>
                <a:cs typeface="Arial"/>
              </a:defRPr>
            </a:lvl1pPr>
          </a:lstStyle>
          <a:p>
            <a:r>
              <a:rPr lang="en-US" smtClean="0"/>
              <a:t>Click to edit Master title style</a:t>
            </a:r>
            <a:endParaRPr lang="en-US" dirty="0"/>
          </a:p>
        </p:txBody>
      </p:sp>
      <p:sp>
        <p:nvSpPr>
          <p:cNvPr id="3" name="Content Placeholder 2"/>
          <p:cNvSpPr>
            <a:spLocks noGrp="1"/>
          </p:cNvSpPr>
          <p:nvPr>
            <p:ph idx="1"/>
          </p:nvPr>
        </p:nvSpPr>
        <p:spPr>
          <a:xfrm>
            <a:off x="215899" y="1716088"/>
            <a:ext cx="8842375" cy="4814887"/>
          </a:xfrm>
          <a:prstGeom prst="rect">
            <a:avLst/>
          </a:prstGeom>
        </p:spPr>
        <p:txBody>
          <a:bodyPr/>
          <a:lstStyle>
            <a:lvl1pPr marL="0" indent="0">
              <a:buFont typeface="+mj-ea"/>
              <a:buNone/>
              <a:defRPr lang="en-US" sz="1200" kern="1200" dirty="0" smtClean="0">
                <a:solidFill>
                  <a:schemeClr val="tx1"/>
                </a:solidFill>
                <a:latin typeface="Arial" charset="0"/>
                <a:ea typeface="+mn-ea"/>
                <a:cs typeface="+mn-cs"/>
              </a:defRPr>
            </a:lvl1pPr>
          </a:lstStyle>
          <a:p>
            <a:pPr lvl="0"/>
            <a:r>
              <a:rPr lang="en-US" smtClean="0"/>
              <a:t>Click to edit Master text styles</a:t>
            </a:r>
          </a:p>
        </p:txBody>
      </p:sp>
      <p:pic>
        <p:nvPicPr>
          <p:cNvPr id="7" name="Picture 2" descr="logoplain-03.t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7055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14" name="Picture Placeholder 13"/>
          <p:cNvSpPr>
            <a:spLocks noGrp="1"/>
          </p:cNvSpPr>
          <p:nvPr>
            <p:ph type="pic" sz="quarter" idx="13"/>
          </p:nvPr>
        </p:nvSpPr>
        <p:spPr>
          <a:xfrm>
            <a:off x="1371600" y="1498599"/>
            <a:ext cx="6400800" cy="3840163"/>
          </a:xfrm>
          <a:prstGeom prst="rect">
            <a:avLst/>
          </a:prstGeom>
        </p:spPr>
        <p:txBody>
          <a:bodyPr vert="horz"/>
          <a:lstStyle/>
          <a:p>
            <a:r>
              <a:rPr lang="en-US" smtClean="0"/>
              <a:t>Drag picture to placeholder or click icon to add</a:t>
            </a:r>
            <a:endParaRPr lang="en-US"/>
          </a:p>
        </p:txBody>
      </p:sp>
      <p:pic>
        <p:nvPicPr>
          <p:cNvPr id="3" name="Picture 2" descr="logoplain-03.t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15"/>
          <p:cNvSpPr>
            <a:spLocks noGrp="1"/>
          </p:cNvSpPr>
          <p:nvPr>
            <p:ph type="body" sz="quarter" idx="14"/>
          </p:nvPr>
        </p:nvSpPr>
        <p:spPr>
          <a:xfrm>
            <a:off x="90488" y="5857672"/>
            <a:ext cx="4471987" cy="246221"/>
          </a:xfrm>
          <a:prstGeom prst="rect">
            <a:avLst/>
          </a:prstGeom>
          <a:solidFill>
            <a:srgbClr val="F3F3F3"/>
          </a:solidFill>
        </p:spPr>
        <p:txBody>
          <a:bodyPr vert="horz" anchor="t" anchorCtr="0">
            <a:spAutoFit/>
          </a:bodyPr>
          <a:lstStyle>
            <a:lvl1pPr marL="0" indent="0">
              <a:buNone/>
              <a:defRPr sz="1000" b="1" baseline="0">
                <a:solidFill>
                  <a:srgbClr val="00436E"/>
                </a:solidFill>
                <a:latin typeface="Calibri"/>
                <a:cs typeface="Calibri"/>
              </a:defRPr>
            </a:lvl1pPr>
          </a:lstStyle>
          <a:p>
            <a:pPr lvl="0"/>
            <a:endParaRPr lang="en-US" dirty="0"/>
          </a:p>
        </p:txBody>
      </p:sp>
      <p:sp>
        <p:nvSpPr>
          <p:cNvPr id="18" name="Text Placeholder 17"/>
          <p:cNvSpPr>
            <a:spLocks noGrp="1"/>
          </p:cNvSpPr>
          <p:nvPr>
            <p:ph type="body" sz="quarter" idx="15"/>
          </p:nvPr>
        </p:nvSpPr>
        <p:spPr>
          <a:xfrm>
            <a:off x="90489" y="6103893"/>
            <a:ext cx="4471986" cy="230832"/>
          </a:xfrm>
          <a:prstGeom prst="rect">
            <a:avLst/>
          </a:prstGeom>
          <a:solidFill>
            <a:srgbClr val="F3F3F3"/>
          </a:solidFill>
        </p:spPr>
        <p:txBody>
          <a:bodyPr vert="horz" anchor="t" anchorCtr="0">
            <a:spAutoFit/>
          </a:bodyPr>
          <a:lstStyle>
            <a:lvl1pPr marL="0" indent="0">
              <a:buNone/>
              <a:defRPr sz="900">
                <a:solidFill>
                  <a:srgbClr val="7F7F7F"/>
                </a:solidFill>
                <a:latin typeface="Calibri"/>
                <a:cs typeface="Calibri"/>
              </a:defRPr>
            </a:lvl1pPr>
          </a:lstStyle>
          <a:p>
            <a:pPr lvl="0"/>
            <a:endParaRPr lang="en-US" dirty="0"/>
          </a:p>
        </p:txBody>
      </p:sp>
      <p:sp>
        <p:nvSpPr>
          <p:cNvPr id="20" name="Text Placeholder 19"/>
          <p:cNvSpPr>
            <a:spLocks noGrp="1"/>
          </p:cNvSpPr>
          <p:nvPr>
            <p:ph type="body" sz="quarter" idx="16"/>
          </p:nvPr>
        </p:nvSpPr>
        <p:spPr>
          <a:xfrm>
            <a:off x="90487" y="6526833"/>
            <a:ext cx="4471987" cy="215444"/>
          </a:xfrm>
          <a:prstGeom prst="rect">
            <a:avLst/>
          </a:prstGeom>
          <a:solidFill>
            <a:srgbClr val="F3F3F3"/>
          </a:solidFill>
        </p:spPr>
        <p:txBody>
          <a:bodyPr vert="horz">
            <a:spAutoFit/>
          </a:bodyPr>
          <a:lstStyle>
            <a:lvl1pPr marL="0" indent="0">
              <a:buNone/>
              <a:defRPr sz="800">
                <a:solidFill>
                  <a:srgbClr val="7F7F7F"/>
                </a:solidFill>
                <a:latin typeface="Calibri"/>
                <a:cs typeface="Calibri"/>
              </a:defRPr>
            </a:lvl1pPr>
          </a:lstStyle>
          <a:p>
            <a:pPr lvl="0"/>
            <a:endParaRPr lang="en-US" dirty="0"/>
          </a:p>
        </p:txBody>
      </p:sp>
    </p:spTree>
    <p:extLst>
      <p:ext uri="{BB962C8B-B14F-4D97-AF65-F5344CB8AC3E}">
        <p14:creationId xmlns:p14="http://schemas.microsoft.com/office/powerpoint/2010/main" val="2688369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Content Slide Text NO LINE">
    <p:spTree>
      <p:nvGrpSpPr>
        <p:cNvPr id="1" name=""/>
        <p:cNvGrpSpPr/>
        <p:nvPr/>
      </p:nvGrpSpPr>
      <p:grpSpPr>
        <a:xfrm>
          <a:off x="0" y="0"/>
          <a:ext cx="0" cy="0"/>
          <a:chOff x="0" y="0"/>
          <a:chExt cx="0" cy="0"/>
        </a:xfrm>
      </p:grpSpPr>
      <p:pic>
        <p:nvPicPr>
          <p:cNvPr id="4" name="Picture 2" descr="logoplain-03.t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86675" y="109538"/>
            <a:ext cx="1371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7082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78DFAFD8-EB77-034F-A391-31CA4027F182}" type="datetimeFigureOut">
              <a:rPr lang="en-US" smtClean="0"/>
              <a:t>10/26/2015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CC03EBD-249E-2246-A950-C27FCE7F8CA3}" type="slidenum">
              <a:rPr lang="en-US" smtClean="0"/>
              <a:t>‹#›</a:t>
            </a:fld>
            <a:endParaRPr lang="en-US"/>
          </a:p>
        </p:txBody>
      </p:sp>
    </p:spTree>
    <p:extLst>
      <p:ext uri="{BB962C8B-B14F-4D97-AF65-F5344CB8AC3E}">
        <p14:creationId xmlns:p14="http://schemas.microsoft.com/office/powerpoint/2010/main" val="4005413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00907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PERFORMANCE OF THE MASSACHUSETTS HEALTH CARE SYSTEM SERIES: A FOCUS ON PROVIDER </a:t>
            </a:r>
            <a:r>
              <a:rPr lang="en-US" dirty="0" smtClean="0"/>
              <a:t>QUALITY</a:t>
            </a:r>
            <a:endParaRPr lang="en-US" dirty="0"/>
          </a:p>
        </p:txBody>
      </p:sp>
      <p:sp>
        <p:nvSpPr>
          <p:cNvPr id="3" name="Subtitle 2"/>
          <p:cNvSpPr>
            <a:spLocks noGrp="1"/>
          </p:cNvSpPr>
          <p:nvPr>
            <p:ph type="subTitle" idx="1"/>
          </p:nvPr>
        </p:nvSpPr>
        <p:spPr/>
        <p:txBody>
          <a:bodyPr/>
          <a:lstStyle/>
          <a:p>
            <a:r>
              <a:rPr lang="en-US" dirty="0"/>
              <a:t>JANUARY 2015</a:t>
            </a:r>
          </a:p>
          <a:p>
            <a:endParaRPr lang="en-US" dirty="0"/>
          </a:p>
        </p:txBody>
      </p:sp>
      <p:sp>
        <p:nvSpPr>
          <p:cNvPr id="4" name="Text Placeholder 3"/>
          <p:cNvSpPr>
            <a:spLocks noGrp="1"/>
          </p:cNvSpPr>
          <p:nvPr>
            <p:ph type="body" sz="quarter" idx="10"/>
          </p:nvPr>
        </p:nvSpPr>
        <p:spPr/>
        <p:txBody>
          <a:bodyPr/>
          <a:lstStyle/>
          <a:p>
            <a:r>
              <a:rPr lang="en-US" dirty="0"/>
              <a:t>Chart </a:t>
            </a:r>
            <a:r>
              <a:rPr lang="en-US" dirty="0" smtClean="0"/>
              <a:t>Book</a:t>
            </a:r>
            <a:endParaRPr lang="en-US" dirty="0"/>
          </a:p>
        </p:txBody>
      </p:sp>
    </p:spTree>
    <p:extLst>
      <p:ext uri="{BB962C8B-B14F-4D97-AF65-F5344CB8AC3E}">
        <p14:creationId xmlns:p14="http://schemas.microsoft.com/office/powerpoint/2010/main" val="3215482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8_Patients Who Report They Received Discharge Information.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7" y="5757391"/>
            <a:ext cx="4471987" cy="400110"/>
          </a:xfrm>
        </p:spPr>
        <p:txBody>
          <a:bodyPr/>
          <a:lstStyle/>
          <a:p>
            <a:r>
              <a:rPr lang="en-US" dirty="0"/>
              <a:t>Distribution of Hospital Scores:</a:t>
            </a:r>
            <a:br>
              <a:rPr lang="en-US" dirty="0"/>
            </a:br>
            <a:r>
              <a:rPr lang="en-US" dirty="0"/>
              <a:t>Patients Who Reported They Received Discharge </a:t>
            </a:r>
            <a:r>
              <a:rPr lang="en-US" dirty="0" smtClean="0"/>
              <a:t>Information</a:t>
            </a:r>
            <a:endParaRPr lang="en-US" dirty="0"/>
          </a:p>
        </p:txBody>
      </p:sp>
      <p:sp>
        <p:nvSpPr>
          <p:cNvPr id="4" name="Text Placeholder 3"/>
          <p:cNvSpPr>
            <a:spLocks noGrp="1"/>
          </p:cNvSpPr>
          <p:nvPr>
            <p:ph type="body" sz="quarter" idx="15"/>
          </p:nvPr>
        </p:nvSpPr>
        <p:spPr>
          <a:xfrm>
            <a:off x="90489" y="6157501"/>
            <a:ext cx="4471986" cy="369332"/>
          </a:xfrm>
        </p:spPr>
        <p:txBody>
          <a:bodyPr/>
          <a:lstStyle/>
          <a:p>
            <a:r>
              <a:rPr lang="en-US" dirty="0"/>
              <a:t>Massachusetts hospitals scored highest among patient experience measures on this dimension of care</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CMS Hospital Compare | </a:t>
            </a:r>
            <a:r>
              <a:rPr lang="en-US" b="1" dirty="0">
                <a:solidFill>
                  <a:srgbClr val="00436E"/>
                </a:solidFill>
              </a:rPr>
              <a:t>Note:</a:t>
            </a:r>
            <a:r>
              <a:rPr lang="en-US" dirty="0">
                <a:solidFill>
                  <a:srgbClr val="00436E"/>
                </a:solidFill>
              </a:rPr>
              <a:t> All Payers, Age 18</a:t>
            </a:r>
            <a:r>
              <a:rPr lang="en-US" dirty="0" smtClean="0">
                <a:solidFill>
                  <a:srgbClr val="00436E"/>
                </a:solidFill>
              </a:rPr>
              <a:t>+</a:t>
            </a:r>
            <a:endParaRPr lang="en-US" dirty="0">
              <a:solidFill>
                <a:srgbClr val="00436E"/>
              </a:solidFill>
            </a:endParaRPr>
          </a:p>
        </p:txBody>
      </p:sp>
    </p:spTree>
    <p:extLst>
      <p:ext uri="{BB962C8B-B14F-4D97-AF65-F5344CB8AC3E}">
        <p14:creationId xmlns:p14="http://schemas.microsoft.com/office/powerpoint/2010/main" val="40719034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9_Patients Who Report Area Around Room is “Always” Quiet.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6" y="5657617"/>
            <a:ext cx="4471987" cy="400110"/>
          </a:xfrm>
        </p:spPr>
        <p:txBody>
          <a:bodyPr/>
          <a:lstStyle/>
          <a:p>
            <a:r>
              <a:rPr lang="en-US" dirty="0"/>
              <a:t>Patients Who Reported Area Around Room</a:t>
            </a:r>
            <a:br>
              <a:rPr lang="en-US" dirty="0"/>
            </a:br>
            <a:r>
              <a:rPr lang="en-US" dirty="0"/>
              <a:t>was “Always” Quiet, by Hospital </a:t>
            </a:r>
            <a:r>
              <a:rPr lang="en-US" dirty="0" smtClean="0"/>
              <a:t>System</a:t>
            </a:r>
            <a:endParaRPr lang="en-US" dirty="0"/>
          </a:p>
        </p:txBody>
      </p:sp>
      <p:sp>
        <p:nvSpPr>
          <p:cNvPr id="4" name="Text Placeholder 3"/>
          <p:cNvSpPr>
            <a:spLocks noGrp="1"/>
          </p:cNvSpPr>
          <p:nvPr>
            <p:ph type="body" sz="quarter" idx="15"/>
          </p:nvPr>
        </p:nvSpPr>
        <p:spPr>
          <a:xfrm>
            <a:off x="90487" y="6019002"/>
            <a:ext cx="4471986" cy="507831"/>
          </a:xfrm>
        </p:spPr>
        <p:txBody>
          <a:bodyPr/>
          <a:lstStyle/>
          <a:p>
            <a:r>
              <a:rPr lang="en-US" dirty="0"/>
              <a:t>Only six hospitals in the Commonwealth exceeded the national average on the measure of the area around patients’ rooms being quiet at night. Four of the six were system-affiliated hospitals</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CMS Hospital Compare | </a:t>
            </a:r>
            <a:r>
              <a:rPr lang="en-US" b="1" dirty="0">
                <a:solidFill>
                  <a:srgbClr val="00436E"/>
                </a:solidFill>
              </a:rPr>
              <a:t>Note:</a:t>
            </a:r>
            <a:r>
              <a:rPr lang="en-US" dirty="0">
                <a:solidFill>
                  <a:srgbClr val="00436E"/>
                </a:solidFill>
              </a:rPr>
              <a:t> All Payers, Age 18</a:t>
            </a:r>
            <a:r>
              <a:rPr lang="en-US" dirty="0" smtClean="0">
                <a:solidFill>
                  <a:srgbClr val="00436E"/>
                </a:solidFill>
              </a:rPr>
              <a:t>+</a:t>
            </a:r>
            <a:endParaRPr lang="en-US" dirty="0">
              <a:solidFill>
                <a:srgbClr val="00436E"/>
              </a:solidFill>
            </a:endParaRPr>
          </a:p>
        </p:txBody>
      </p:sp>
    </p:spTree>
    <p:extLst>
      <p:ext uri="{BB962C8B-B14F-4D97-AF65-F5344CB8AC3E}">
        <p14:creationId xmlns:p14="http://schemas.microsoft.com/office/powerpoint/2010/main" val="20441952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HIA-QRep-Chartbook_010515-10_Use of Imaging for Low Back Pain, by Network_v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1498600"/>
            <a:ext cx="6400800" cy="3840480"/>
          </a:xfrm>
          <a:prstGeom prst="rect">
            <a:avLst/>
          </a:prstGeom>
        </p:spPr>
      </p:pic>
      <p:sp>
        <p:nvSpPr>
          <p:cNvPr id="3" name="Text Placeholder 2"/>
          <p:cNvSpPr>
            <a:spLocks noGrp="1"/>
          </p:cNvSpPr>
          <p:nvPr>
            <p:ph type="body" sz="quarter" idx="14"/>
          </p:nvPr>
        </p:nvSpPr>
        <p:spPr>
          <a:xfrm>
            <a:off x="90488" y="5911280"/>
            <a:ext cx="4471987" cy="246221"/>
          </a:xfrm>
        </p:spPr>
        <p:txBody>
          <a:bodyPr/>
          <a:lstStyle/>
          <a:p>
            <a:r>
              <a:rPr lang="en-US" dirty="0"/>
              <a:t>Use of Imaging for Low Back Pain, by </a:t>
            </a:r>
            <a:r>
              <a:rPr lang="en-US" dirty="0" smtClean="0"/>
              <a:t>Network</a:t>
            </a:r>
            <a:endParaRPr lang="en-US" dirty="0"/>
          </a:p>
        </p:txBody>
      </p:sp>
      <p:sp>
        <p:nvSpPr>
          <p:cNvPr id="4" name="Text Placeholder 3"/>
          <p:cNvSpPr>
            <a:spLocks noGrp="1"/>
          </p:cNvSpPr>
          <p:nvPr>
            <p:ph type="body" sz="quarter" idx="15"/>
          </p:nvPr>
        </p:nvSpPr>
        <p:spPr>
          <a:xfrm>
            <a:off x="90487" y="6157501"/>
            <a:ext cx="4471986" cy="369332"/>
          </a:xfrm>
        </p:spPr>
        <p:txBody>
          <a:bodyPr/>
          <a:lstStyle/>
          <a:p>
            <a:r>
              <a:rPr lang="en-US" dirty="0"/>
              <a:t>Massachusetts </a:t>
            </a:r>
            <a:r>
              <a:rPr lang="en-US" dirty="0" smtClean="0"/>
              <a:t>medical groups </a:t>
            </a:r>
            <a:r>
              <a:rPr lang="en-US" dirty="0"/>
              <a:t>are just below the 90th percentile nationally on appropriate use of imaging studies for low back pain</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Massachusetts Health Quality Partners | </a:t>
            </a:r>
            <a:r>
              <a:rPr lang="en-US" b="1" dirty="0">
                <a:solidFill>
                  <a:srgbClr val="00436E"/>
                </a:solidFill>
              </a:rPr>
              <a:t>Note:</a:t>
            </a:r>
            <a:r>
              <a:rPr lang="en-US" dirty="0">
                <a:solidFill>
                  <a:srgbClr val="00436E"/>
                </a:solidFill>
              </a:rPr>
              <a:t> Commercial HMO/POS members, Age 18</a:t>
            </a:r>
            <a:r>
              <a:rPr lang="en-US" dirty="0" smtClean="0">
                <a:solidFill>
                  <a:srgbClr val="00436E"/>
                </a:solidFill>
              </a:rPr>
              <a:t>+</a:t>
            </a:r>
            <a:endParaRPr lang="en-US" dirty="0">
              <a:solidFill>
                <a:srgbClr val="00436E"/>
              </a:solidFill>
            </a:endParaRPr>
          </a:p>
        </p:txBody>
      </p:sp>
      <p:sp>
        <p:nvSpPr>
          <p:cNvPr id="7" name="Picture Placeholder 6"/>
          <p:cNvSpPr>
            <a:spLocks noGrp="1"/>
          </p:cNvSpPr>
          <p:nvPr>
            <p:ph type="pic" sz="quarter" idx="13"/>
          </p:nvPr>
        </p:nvSpPr>
        <p:spPr/>
      </p:sp>
    </p:spTree>
    <p:extLst>
      <p:ext uri="{BB962C8B-B14F-4D97-AF65-F5344CB8AC3E}">
        <p14:creationId xmlns:p14="http://schemas.microsoft.com/office/powerpoint/2010/main" val="16308255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11_Management of Chronic Conditions.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8" y="5757391"/>
            <a:ext cx="4471987" cy="400110"/>
          </a:xfrm>
        </p:spPr>
        <p:txBody>
          <a:bodyPr/>
          <a:lstStyle/>
          <a:p>
            <a:r>
              <a:rPr lang="en-US" dirty="0"/>
              <a:t>Distribution of Medical Group Scores: </a:t>
            </a:r>
            <a:br>
              <a:rPr lang="en-US" dirty="0"/>
            </a:br>
            <a:r>
              <a:rPr lang="en-US" dirty="0"/>
              <a:t>Management of Chronic </a:t>
            </a:r>
            <a:r>
              <a:rPr lang="en-US" dirty="0" smtClean="0"/>
              <a:t>Conditions</a:t>
            </a:r>
            <a:endParaRPr lang="en-US" dirty="0"/>
          </a:p>
        </p:txBody>
      </p:sp>
      <p:sp>
        <p:nvSpPr>
          <p:cNvPr id="4" name="Text Placeholder 3"/>
          <p:cNvSpPr>
            <a:spLocks noGrp="1"/>
          </p:cNvSpPr>
          <p:nvPr>
            <p:ph type="body" sz="quarter" idx="15"/>
          </p:nvPr>
        </p:nvSpPr>
        <p:spPr>
          <a:xfrm>
            <a:off x="90489" y="6157501"/>
            <a:ext cx="4471986" cy="369332"/>
          </a:xfrm>
        </p:spPr>
        <p:txBody>
          <a:bodyPr/>
          <a:lstStyle/>
          <a:p>
            <a:r>
              <a:rPr lang="en-US" dirty="0"/>
              <a:t>Massachusetts met or exceeded the national 90th percentile on all four chronic care management measures included in this report. </a:t>
            </a:r>
          </a:p>
        </p:txBody>
      </p:sp>
      <p:sp>
        <p:nvSpPr>
          <p:cNvPr id="5" name="Text Placeholder 4"/>
          <p:cNvSpPr>
            <a:spLocks noGrp="1"/>
          </p:cNvSpPr>
          <p:nvPr>
            <p:ph type="body" sz="quarter" idx="16"/>
          </p:nvPr>
        </p:nvSpPr>
        <p:spPr/>
        <p:txBody>
          <a:bodyPr/>
          <a:lstStyle/>
          <a:p>
            <a:r>
              <a:rPr lang="en-US" b="1" dirty="0"/>
              <a:t>Source:</a:t>
            </a:r>
            <a:r>
              <a:rPr lang="en-US" dirty="0"/>
              <a:t> Massachusetts Health Quality Partners | </a:t>
            </a:r>
            <a:r>
              <a:rPr lang="en-US" b="1" dirty="0">
                <a:solidFill>
                  <a:srgbClr val="00436E"/>
                </a:solidFill>
              </a:rPr>
              <a:t>Note:</a:t>
            </a:r>
            <a:r>
              <a:rPr lang="en-US" dirty="0">
                <a:solidFill>
                  <a:srgbClr val="00436E"/>
                </a:solidFill>
              </a:rPr>
              <a:t> Commercial HMO/POS members, Age 18+ </a:t>
            </a:r>
          </a:p>
        </p:txBody>
      </p:sp>
    </p:spTree>
    <p:extLst>
      <p:ext uri="{BB962C8B-B14F-4D97-AF65-F5344CB8AC3E}">
        <p14:creationId xmlns:p14="http://schemas.microsoft.com/office/powerpoint/2010/main" val="17322819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12_Medication Management (2012)-.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8" y="5757391"/>
            <a:ext cx="4471987" cy="400110"/>
          </a:xfrm>
        </p:spPr>
        <p:txBody>
          <a:bodyPr/>
          <a:lstStyle/>
          <a:p>
            <a:r>
              <a:rPr lang="en-US" dirty="0"/>
              <a:t>Distribution of Medical Group Scores:</a:t>
            </a:r>
            <a:br>
              <a:rPr lang="en-US" dirty="0"/>
            </a:br>
            <a:r>
              <a:rPr lang="en-US" dirty="0"/>
              <a:t>Medication Management Among Patients with Chronic </a:t>
            </a:r>
            <a:r>
              <a:rPr lang="en-US" dirty="0" smtClean="0"/>
              <a:t>Conditions</a:t>
            </a:r>
            <a:endParaRPr lang="en-US" dirty="0"/>
          </a:p>
        </p:txBody>
      </p:sp>
      <p:sp>
        <p:nvSpPr>
          <p:cNvPr id="4" name="Text Placeholder 3"/>
          <p:cNvSpPr>
            <a:spLocks noGrp="1"/>
          </p:cNvSpPr>
          <p:nvPr>
            <p:ph type="body" sz="quarter" idx="15"/>
          </p:nvPr>
        </p:nvSpPr>
        <p:spPr>
          <a:xfrm>
            <a:off x="90489" y="6157501"/>
            <a:ext cx="4471986" cy="369332"/>
          </a:xfrm>
        </p:spPr>
        <p:txBody>
          <a:bodyPr/>
          <a:lstStyle/>
          <a:p>
            <a:r>
              <a:rPr lang="en-US" dirty="0"/>
              <a:t>Lower scores on management of patients on continuing antidepressants point to the need for further integration of primary care and behavioral health</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Massachusetts Health Quality Partners | </a:t>
            </a:r>
            <a:r>
              <a:rPr lang="en-US" b="1" dirty="0">
                <a:solidFill>
                  <a:srgbClr val="00436E"/>
                </a:solidFill>
              </a:rPr>
              <a:t>Note:</a:t>
            </a:r>
            <a:r>
              <a:rPr lang="en-US" dirty="0">
                <a:solidFill>
                  <a:srgbClr val="00436E"/>
                </a:solidFill>
              </a:rPr>
              <a:t> Commercial HMO/POS members, Age 18</a:t>
            </a:r>
            <a:r>
              <a:rPr lang="en-US" dirty="0" smtClean="0">
                <a:solidFill>
                  <a:srgbClr val="00436E"/>
                </a:solidFill>
              </a:rPr>
              <a:t>+</a:t>
            </a:r>
            <a:endParaRPr lang="en-US" dirty="0">
              <a:solidFill>
                <a:srgbClr val="00436E"/>
              </a:solidFill>
            </a:endParaRPr>
          </a:p>
        </p:txBody>
      </p:sp>
    </p:spTree>
    <p:extLst>
      <p:ext uri="{BB962C8B-B14F-4D97-AF65-F5344CB8AC3E}">
        <p14:creationId xmlns:p14="http://schemas.microsoft.com/office/powerpoint/2010/main" val="15896499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13_Recommended Preventive Screenings Administered.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7" y="5657617"/>
            <a:ext cx="4471987" cy="400110"/>
          </a:xfrm>
        </p:spPr>
        <p:txBody>
          <a:bodyPr/>
          <a:lstStyle/>
          <a:p>
            <a:r>
              <a:rPr lang="en-US" dirty="0"/>
              <a:t>Distribution of Medical Group Scores:</a:t>
            </a:r>
            <a:br>
              <a:rPr lang="en-US" dirty="0"/>
            </a:br>
            <a:r>
              <a:rPr lang="en-US" dirty="0"/>
              <a:t>Recommended Preventive Screenings </a:t>
            </a:r>
            <a:r>
              <a:rPr lang="en-US" dirty="0" smtClean="0"/>
              <a:t>Administered</a:t>
            </a:r>
            <a:endParaRPr lang="en-US" dirty="0"/>
          </a:p>
        </p:txBody>
      </p:sp>
      <p:sp>
        <p:nvSpPr>
          <p:cNvPr id="4" name="Text Placeholder 3"/>
          <p:cNvSpPr>
            <a:spLocks noGrp="1"/>
          </p:cNvSpPr>
          <p:nvPr>
            <p:ph type="body" sz="quarter" idx="15"/>
          </p:nvPr>
        </p:nvSpPr>
        <p:spPr>
          <a:xfrm>
            <a:off x="90489" y="6019539"/>
            <a:ext cx="4471986" cy="507831"/>
          </a:xfrm>
        </p:spPr>
        <p:txBody>
          <a:bodyPr/>
          <a:lstStyle/>
          <a:p>
            <a:r>
              <a:rPr lang="en-US" dirty="0"/>
              <a:t>Even for cervical cancer, the highest-scoring screening measure, some Massachusetts medical groups screen less than 80% of at-risk patients. Still, most Massachusetts medical groups outperform the national 90th percentile</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Massachusetts Health Quality Partners | </a:t>
            </a:r>
            <a:r>
              <a:rPr lang="en-US" b="1" dirty="0">
                <a:solidFill>
                  <a:srgbClr val="00436E"/>
                </a:solidFill>
              </a:rPr>
              <a:t>Note:</a:t>
            </a:r>
            <a:r>
              <a:rPr lang="en-US" dirty="0">
                <a:solidFill>
                  <a:srgbClr val="00436E"/>
                </a:solidFill>
              </a:rPr>
              <a:t> Commercial HMO/POS members, Age 18</a:t>
            </a:r>
            <a:r>
              <a:rPr lang="en-US" dirty="0" smtClean="0">
                <a:solidFill>
                  <a:srgbClr val="00436E"/>
                </a:solidFill>
              </a:rPr>
              <a:t>+</a:t>
            </a:r>
            <a:endParaRPr lang="en-US" dirty="0">
              <a:solidFill>
                <a:srgbClr val="00436E"/>
              </a:solidFill>
            </a:endParaRPr>
          </a:p>
        </p:txBody>
      </p:sp>
    </p:spTree>
    <p:extLst>
      <p:ext uri="{BB962C8B-B14F-4D97-AF65-F5344CB8AC3E}">
        <p14:creationId xmlns:p14="http://schemas.microsoft.com/office/powerpoint/2010/main" val="38786747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14_Patient Experience.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8" y="5757391"/>
            <a:ext cx="4471987" cy="400110"/>
          </a:xfrm>
        </p:spPr>
        <p:txBody>
          <a:bodyPr/>
          <a:lstStyle/>
          <a:p>
            <a:r>
              <a:rPr lang="en-US" dirty="0"/>
              <a:t>Distribution of Medical Group Scores: </a:t>
            </a:r>
            <a:br>
              <a:rPr lang="en-US" dirty="0"/>
            </a:br>
            <a:r>
              <a:rPr lang="en-US" dirty="0"/>
              <a:t>Adult Patient </a:t>
            </a:r>
            <a:r>
              <a:rPr lang="en-US" dirty="0" smtClean="0"/>
              <a:t>Experience</a:t>
            </a:r>
            <a:endParaRPr lang="en-US" dirty="0"/>
          </a:p>
        </p:txBody>
      </p:sp>
      <p:sp>
        <p:nvSpPr>
          <p:cNvPr id="4" name="Text Placeholder 3"/>
          <p:cNvSpPr>
            <a:spLocks noGrp="1"/>
          </p:cNvSpPr>
          <p:nvPr>
            <p:ph type="body" sz="quarter" idx="15"/>
          </p:nvPr>
        </p:nvSpPr>
        <p:spPr>
          <a:xfrm>
            <a:off x="90489" y="6157501"/>
            <a:ext cx="4471986" cy="369332"/>
          </a:xfrm>
        </p:spPr>
        <p:txBody>
          <a:bodyPr/>
          <a:lstStyle/>
          <a:p>
            <a:r>
              <a:rPr lang="en-US" dirty="0"/>
              <a:t>Patients are satisfied with communication with their doctor, but access to care is seen by patients as the least satisfying aspect of the primary care experience</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Massachusetts Health Quality Partners | </a:t>
            </a:r>
            <a:r>
              <a:rPr lang="en-US" b="1" dirty="0">
                <a:solidFill>
                  <a:srgbClr val="00436E"/>
                </a:solidFill>
              </a:rPr>
              <a:t>Note:</a:t>
            </a:r>
            <a:r>
              <a:rPr lang="en-US" dirty="0">
                <a:solidFill>
                  <a:srgbClr val="00436E"/>
                </a:solidFill>
              </a:rPr>
              <a:t> Commercial HMO/POS members, Age 18</a:t>
            </a:r>
            <a:r>
              <a:rPr lang="en-US" dirty="0" smtClean="0">
                <a:solidFill>
                  <a:srgbClr val="00436E"/>
                </a:solidFill>
              </a:rPr>
              <a:t>+</a:t>
            </a:r>
            <a:endParaRPr lang="en-US" dirty="0">
              <a:solidFill>
                <a:srgbClr val="00436E"/>
              </a:solidFill>
            </a:endParaRPr>
          </a:p>
        </p:txBody>
      </p:sp>
    </p:spTree>
    <p:extLst>
      <p:ext uri="{BB962C8B-B14F-4D97-AF65-F5344CB8AC3E}">
        <p14:creationId xmlns:p14="http://schemas.microsoft.com/office/powerpoint/2010/main" val="34019388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15_Well-Child Visits, Ages 12-21.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7" y="5657617"/>
            <a:ext cx="4471987" cy="400110"/>
          </a:xfrm>
        </p:spPr>
        <p:txBody>
          <a:bodyPr/>
          <a:lstStyle/>
          <a:p>
            <a:r>
              <a:rPr lang="en-US" dirty="0"/>
              <a:t>Distribution of Pediatric Medical Group Scores: </a:t>
            </a:r>
            <a:br>
              <a:rPr lang="en-US" dirty="0"/>
            </a:br>
            <a:r>
              <a:rPr lang="en-US" dirty="0"/>
              <a:t>Adolescent Well Care Visits, Age 12-</a:t>
            </a:r>
            <a:r>
              <a:rPr lang="en-US" dirty="0" smtClean="0"/>
              <a:t>21</a:t>
            </a:r>
            <a:endParaRPr lang="en-US" dirty="0"/>
          </a:p>
        </p:txBody>
      </p:sp>
      <p:sp>
        <p:nvSpPr>
          <p:cNvPr id="4" name="Text Placeholder 3"/>
          <p:cNvSpPr>
            <a:spLocks noGrp="1"/>
          </p:cNvSpPr>
          <p:nvPr>
            <p:ph type="body" sz="quarter" idx="15"/>
          </p:nvPr>
        </p:nvSpPr>
        <p:spPr>
          <a:xfrm>
            <a:off x="90489" y="6019002"/>
            <a:ext cx="4471986" cy="507831"/>
          </a:xfrm>
        </p:spPr>
        <p:txBody>
          <a:bodyPr/>
          <a:lstStyle/>
          <a:p>
            <a:r>
              <a:rPr lang="en-US" dirty="0"/>
              <a:t>Pediatricians outperform the nation on wellness visits for all ages of children.  Scores for adolescent visits are comparatively low relative to other age groups, possibly reflecting the unique challenges of adolescent care</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Massachusetts Health Quality Partners | </a:t>
            </a:r>
            <a:r>
              <a:rPr lang="en-US" b="1" dirty="0">
                <a:solidFill>
                  <a:srgbClr val="00436E"/>
                </a:solidFill>
              </a:rPr>
              <a:t>Note:</a:t>
            </a:r>
            <a:r>
              <a:rPr lang="en-US" dirty="0">
                <a:solidFill>
                  <a:srgbClr val="00436E"/>
                </a:solidFill>
              </a:rPr>
              <a:t> Commercial HMO/POS members, Age 12-</a:t>
            </a:r>
            <a:r>
              <a:rPr lang="en-US" dirty="0" smtClean="0">
                <a:solidFill>
                  <a:srgbClr val="00436E"/>
                </a:solidFill>
              </a:rPr>
              <a:t>21</a:t>
            </a:r>
            <a:endParaRPr lang="en-US" dirty="0">
              <a:solidFill>
                <a:srgbClr val="00436E"/>
              </a:solidFill>
            </a:endParaRPr>
          </a:p>
        </p:txBody>
      </p:sp>
    </p:spTree>
    <p:extLst>
      <p:ext uri="{BB962C8B-B14F-4D97-AF65-F5344CB8AC3E}">
        <p14:creationId xmlns:p14="http://schemas.microsoft.com/office/powerpoint/2010/main" val="3967849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16_Follow-up For Children Prescribed ADHD Medication.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7" y="5757391"/>
            <a:ext cx="4471987" cy="400110"/>
          </a:xfrm>
        </p:spPr>
        <p:txBody>
          <a:bodyPr/>
          <a:lstStyle/>
          <a:p>
            <a:r>
              <a:rPr lang="en-US" dirty="0"/>
              <a:t>Distribution of Pediatric Medical Group Scores:</a:t>
            </a:r>
            <a:br>
              <a:rPr lang="en-US" dirty="0"/>
            </a:br>
            <a:r>
              <a:rPr lang="en-US" dirty="0"/>
              <a:t>Follow-up for Children Prescribed ADHD </a:t>
            </a:r>
            <a:r>
              <a:rPr lang="en-US" dirty="0" smtClean="0"/>
              <a:t>Medication</a:t>
            </a:r>
            <a:endParaRPr lang="en-US" dirty="0"/>
          </a:p>
        </p:txBody>
      </p:sp>
      <p:sp>
        <p:nvSpPr>
          <p:cNvPr id="4" name="Text Placeholder 3"/>
          <p:cNvSpPr>
            <a:spLocks noGrp="1"/>
          </p:cNvSpPr>
          <p:nvPr>
            <p:ph type="body" sz="quarter" idx="15"/>
          </p:nvPr>
        </p:nvSpPr>
        <p:spPr>
          <a:xfrm>
            <a:off x="90489" y="6157501"/>
            <a:ext cx="4471986" cy="369332"/>
          </a:xfrm>
        </p:spPr>
        <p:txBody>
          <a:bodyPr/>
          <a:lstStyle/>
          <a:p>
            <a:r>
              <a:rPr lang="en-US" dirty="0"/>
              <a:t>Although ADHD medication follow up care was the lowest of the clinical scores, about half of Massachusetts medical groups outperform the national 90th percentile</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Massachusetts Health Quality Partners | </a:t>
            </a:r>
            <a:r>
              <a:rPr lang="en-US" b="1" dirty="0">
                <a:solidFill>
                  <a:srgbClr val="00436E"/>
                </a:solidFill>
              </a:rPr>
              <a:t>Note:</a:t>
            </a:r>
            <a:r>
              <a:rPr lang="en-US" dirty="0">
                <a:solidFill>
                  <a:srgbClr val="00436E"/>
                </a:solidFill>
              </a:rPr>
              <a:t> Commercial HMO/POS members, Age 6-</a:t>
            </a:r>
            <a:r>
              <a:rPr lang="en-US" dirty="0" smtClean="0">
                <a:solidFill>
                  <a:srgbClr val="00436E"/>
                </a:solidFill>
              </a:rPr>
              <a:t>12</a:t>
            </a:r>
            <a:endParaRPr lang="en-US" dirty="0">
              <a:solidFill>
                <a:srgbClr val="00436E"/>
              </a:solidFill>
            </a:endParaRPr>
          </a:p>
        </p:txBody>
      </p:sp>
    </p:spTree>
    <p:extLst>
      <p:ext uri="{BB962C8B-B14F-4D97-AF65-F5344CB8AC3E}">
        <p14:creationId xmlns:p14="http://schemas.microsoft.com/office/powerpoint/2010/main" val="33284156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17_Appropriate Testing for Pharyngitis.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7" y="5759660"/>
            <a:ext cx="4471987" cy="400110"/>
          </a:xfrm>
        </p:spPr>
        <p:txBody>
          <a:bodyPr/>
          <a:lstStyle/>
          <a:p>
            <a:r>
              <a:rPr lang="en-US" dirty="0"/>
              <a:t>Distribution of Pediatric Medical Group Scores:</a:t>
            </a:r>
            <a:br>
              <a:rPr lang="en-US" dirty="0"/>
            </a:br>
            <a:r>
              <a:rPr lang="en-US" dirty="0"/>
              <a:t>Appropriate Testing for Pharyngitis </a:t>
            </a:r>
          </a:p>
        </p:txBody>
      </p:sp>
      <p:sp>
        <p:nvSpPr>
          <p:cNvPr id="4" name="Text Placeholder 3"/>
          <p:cNvSpPr>
            <a:spLocks noGrp="1"/>
          </p:cNvSpPr>
          <p:nvPr>
            <p:ph type="body" sz="quarter" idx="15"/>
          </p:nvPr>
        </p:nvSpPr>
        <p:spPr>
          <a:xfrm>
            <a:off x="90489" y="6159770"/>
            <a:ext cx="4471986" cy="369332"/>
          </a:xfrm>
        </p:spPr>
        <p:txBody>
          <a:bodyPr/>
          <a:lstStyle/>
          <a:p>
            <a:r>
              <a:rPr lang="en-US" dirty="0"/>
              <a:t>Despite a small number of lower-scoring providers, about three-quarters of Massachusetts medical groups exceeded the national 90th percentile</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Massachusetts Health Quality Partners | </a:t>
            </a:r>
            <a:r>
              <a:rPr lang="en-US" b="1" dirty="0">
                <a:solidFill>
                  <a:srgbClr val="00436E"/>
                </a:solidFill>
              </a:rPr>
              <a:t>Note:</a:t>
            </a:r>
            <a:r>
              <a:rPr lang="en-US" dirty="0">
                <a:solidFill>
                  <a:srgbClr val="00436E"/>
                </a:solidFill>
              </a:rPr>
              <a:t> Commercial HMO/POS members, Age 2-</a:t>
            </a:r>
            <a:r>
              <a:rPr lang="en-US" dirty="0" smtClean="0">
                <a:solidFill>
                  <a:srgbClr val="00436E"/>
                </a:solidFill>
              </a:rPr>
              <a:t>18</a:t>
            </a:r>
            <a:endParaRPr lang="en-US" dirty="0">
              <a:solidFill>
                <a:srgbClr val="00436E"/>
              </a:solidFill>
            </a:endParaRPr>
          </a:p>
        </p:txBody>
      </p:sp>
    </p:spTree>
    <p:extLst>
      <p:ext uri="{BB962C8B-B14F-4D97-AF65-F5344CB8AC3E}">
        <p14:creationId xmlns:p14="http://schemas.microsoft.com/office/powerpoint/2010/main" val="339544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899" y="817291"/>
            <a:ext cx="8842375" cy="544365"/>
          </a:xfrm>
        </p:spPr>
        <p:txBody>
          <a:bodyPr/>
          <a:lstStyle/>
          <a:p>
            <a:r>
              <a:rPr lang="en-US" dirty="0">
                <a:latin typeface="Arial" charset="0"/>
              </a:rPr>
              <a:t>List of Figures</a:t>
            </a:r>
            <a:endParaRPr lang="en-US" dirty="0"/>
          </a:p>
        </p:txBody>
      </p:sp>
      <p:sp>
        <p:nvSpPr>
          <p:cNvPr id="3" name="Content Placeholder 2"/>
          <p:cNvSpPr>
            <a:spLocks noGrp="1"/>
          </p:cNvSpPr>
          <p:nvPr>
            <p:ph idx="1"/>
          </p:nvPr>
        </p:nvSpPr>
        <p:spPr>
          <a:xfrm>
            <a:off x="215899" y="1361656"/>
            <a:ext cx="8842375" cy="4814887"/>
          </a:xfrm>
        </p:spPr>
        <p:txBody>
          <a:bodyPr/>
          <a:lstStyle/>
          <a:p>
            <a:r>
              <a:rPr lang="en-US" dirty="0"/>
              <a:t>(1)	Distribution of Hospital Performance Scores: Urinary Catheter Removed within 2 Days of Surgery</a:t>
            </a:r>
          </a:p>
          <a:p>
            <a:r>
              <a:rPr lang="en-US" dirty="0"/>
              <a:t>(2)	30-Day All-Cause Hospital-Wide Unplanned Readmission Rate – Medicare FFS, Ages 65+</a:t>
            </a:r>
          </a:p>
          <a:p>
            <a:r>
              <a:rPr lang="en-US" dirty="0"/>
              <a:t>(3)	30-Day All-Cause Hospital-Wide Unplanned Readmission Rate – All Payer, Ages 18+</a:t>
            </a:r>
          </a:p>
          <a:p>
            <a:r>
              <a:rPr lang="en-US" dirty="0"/>
              <a:t>(4)	Distribution of Hospital Scores: Patient Safety Composite (PSI 90)</a:t>
            </a:r>
          </a:p>
          <a:p>
            <a:r>
              <a:rPr lang="en-US" dirty="0"/>
              <a:t>(5)	Distribution of Hospital Scores: Computerized Physician Order Entry</a:t>
            </a:r>
          </a:p>
          <a:p>
            <a:r>
              <a:rPr lang="en-US" dirty="0"/>
              <a:t>(6)	Distribution of Hospital Rates: Early Elective Deliveries</a:t>
            </a:r>
          </a:p>
          <a:p>
            <a:r>
              <a:rPr lang="en-US" dirty="0"/>
              <a:t>(7)	Patients Who Reported that Doctors “Always” Communicated Well, by Hospital System</a:t>
            </a:r>
          </a:p>
          <a:p>
            <a:r>
              <a:rPr lang="en-US" dirty="0"/>
              <a:t>(8)	Distribution of Hospital Scores: Patients Who Reported They Received Discharge Information</a:t>
            </a:r>
          </a:p>
          <a:p>
            <a:r>
              <a:rPr lang="en-US" dirty="0"/>
              <a:t>(9)	Patients Who Reported Area Around Room was “Always” Quiet, by Hospital System</a:t>
            </a:r>
          </a:p>
          <a:p>
            <a:r>
              <a:rPr lang="en-US" dirty="0"/>
              <a:t>(10)	Use of Imaging for Low Back Pain, by Network</a:t>
            </a:r>
          </a:p>
          <a:p>
            <a:r>
              <a:rPr lang="en-US" dirty="0"/>
              <a:t>(11)	Distribution of Medical Group Scores: Management of Chronic Conditions</a:t>
            </a:r>
          </a:p>
          <a:p>
            <a:r>
              <a:rPr lang="en-US" dirty="0"/>
              <a:t>(12)	Distribution of Medical Group Scores: Medication Management Among Patients with Chronic Conditions</a:t>
            </a:r>
          </a:p>
          <a:p>
            <a:r>
              <a:rPr lang="en-US" dirty="0"/>
              <a:t>(13)	Distribution of Medical Group Scores: Recommended Preventive Screenings Administered</a:t>
            </a:r>
          </a:p>
          <a:p>
            <a:r>
              <a:rPr lang="en-US" dirty="0"/>
              <a:t>(14)	Distribution of Medical Group Scores: Adult Patient Experience</a:t>
            </a:r>
          </a:p>
          <a:p>
            <a:r>
              <a:rPr lang="en-US" dirty="0"/>
              <a:t>(15)	Distribution of Pediatric Medical Group Scores: Adolescent Well Care Visits, Age 12-21</a:t>
            </a:r>
          </a:p>
          <a:p>
            <a:r>
              <a:rPr lang="en-US" dirty="0"/>
              <a:t>(16)	Distribution of Pediatric Medical Group Scores: Follow-up for Children Prescribed ADHD Medication</a:t>
            </a:r>
          </a:p>
          <a:p>
            <a:r>
              <a:rPr lang="en-US" dirty="0"/>
              <a:t>(17)	Distribution of Pediatric Medical Group Scores: Appropriate Testing for Pharyngitis </a:t>
            </a:r>
          </a:p>
          <a:p>
            <a:r>
              <a:rPr lang="en-US" dirty="0"/>
              <a:t>(18)	Distribution of Pediatric Medical Group Scores: Pediatric Patient Experience</a:t>
            </a:r>
          </a:p>
          <a:p>
            <a:r>
              <a:rPr lang="en-US" dirty="0" smtClean="0"/>
              <a:t>(19)	Home </a:t>
            </a:r>
            <a:r>
              <a:rPr lang="en-US" dirty="0"/>
              <a:t>Health Cases with an Admission to the Hospital Within 60 </a:t>
            </a:r>
            <a:r>
              <a:rPr lang="en-US" dirty="0" smtClean="0"/>
              <a:t>Days</a:t>
            </a:r>
          </a:p>
          <a:p>
            <a:pPr marL="228600" indent="-228600">
              <a:buAutoNum type="arabicParenBoth" startAt="20"/>
            </a:pPr>
            <a:r>
              <a:rPr lang="en-US" dirty="0" smtClean="0"/>
              <a:t>    Long</a:t>
            </a:r>
            <a:r>
              <a:rPr lang="en-US" dirty="0"/>
              <a:t>-Stay Residents Who Self-Reported Moderate or Severe </a:t>
            </a:r>
            <a:r>
              <a:rPr lang="en-US" dirty="0" smtClean="0"/>
              <a:t>Pain</a:t>
            </a:r>
          </a:p>
          <a:p>
            <a:pPr marL="228600" indent="-228600">
              <a:buAutoNum type="arabicParenBoth" startAt="20"/>
            </a:pPr>
            <a:r>
              <a:rPr lang="en-US" dirty="0" smtClean="0"/>
              <a:t>    Distribution </a:t>
            </a:r>
            <a:r>
              <a:rPr lang="en-US" dirty="0"/>
              <a:t>of Nursing Home Scores: Long-Stay Residents With Pressure </a:t>
            </a:r>
            <a:r>
              <a:rPr lang="en-US" dirty="0" smtClean="0"/>
              <a:t>Ulcers</a:t>
            </a:r>
            <a:endParaRPr lang="en-US" dirty="0"/>
          </a:p>
          <a:p>
            <a:endParaRPr lang="en-US" dirty="0"/>
          </a:p>
        </p:txBody>
      </p:sp>
    </p:spTree>
    <p:extLst>
      <p:ext uri="{BB962C8B-B14F-4D97-AF65-F5344CB8AC3E}">
        <p14:creationId xmlns:p14="http://schemas.microsoft.com/office/powerpoint/2010/main" val="14201519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18_Pediatric Patient Experience.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5" y="5681589"/>
            <a:ext cx="4471987" cy="400110"/>
          </a:xfrm>
        </p:spPr>
        <p:txBody>
          <a:bodyPr/>
          <a:lstStyle/>
          <a:p>
            <a:r>
              <a:rPr lang="en-US" dirty="0"/>
              <a:t>Distribution of Pediatric Medical Group Scores:</a:t>
            </a:r>
            <a:br>
              <a:rPr lang="en-US" dirty="0"/>
            </a:br>
            <a:r>
              <a:rPr lang="en-US" dirty="0"/>
              <a:t>Pediatric Patient </a:t>
            </a:r>
            <a:r>
              <a:rPr lang="en-US" dirty="0" smtClean="0"/>
              <a:t>Experience</a:t>
            </a:r>
            <a:endParaRPr lang="en-US" dirty="0"/>
          </a:p>
        </p:txBody>
      </p:sp>
      <p:sp>
        <p:nvSpPr>
          <p:cNvPr id="4" name="Text Placeholder 3"/>
          <p:cNvSpPr>
            <a:spLocks noGrp="1"/>
          </p:cNvSpPr>
          <p:nvPr>
            <p:ph type="body" sz="quarter" idx="15"/>
          </p:nvPr>
        </p:nvSpPr>
        <p:spPr>
          <a:xfrm>
            <a:off x="90486" y="6081699"/>
            <a:ext cx="4471986" cy="369332"/>
          </a:xfrm>
        </p:spPr>
        <p:txBody>
          <a:bodyPr/>
          <a:lstStyle/>
          <a:p>
            <a:r>
              <a:rPr lang="en-US" dirty="0"/>
              <a:t>As with adult measures, parents and caregivers were pleased with communications with their child’s doctor, but access to care is less satisfying</a:t>
            </a:r>
            <a:r>
              <a:rPr lang="en-US" dirty="0" smtClean="0"/>
              <a:t>.</a:t>
            </a:r>
            <a:endParaRPr lang="en-US" dirty="0"/>
          </a:p>
        </p:txBody>
      </p:sp>
      <p:sp>
        <p:nvSpPr>
          <p:cNvPr id="5" name="Text Placeholder 4"/>
          <p:cNvSpPr>
            <a:spLocks noGrp="1"/>
          </p:cNvSpPr>
          <p:nvPr>
            <p:ph type="body" sz="quarter" idx="16"/>
          </p:nvPr>
        </p:nvSpPr>
        <p:spPr>
          <a:xfrm>
            <a:off x="90487" y="6451031"/>
            <a:ext cx="4471987" cy="333272"/>
          </a:xfrm>
        </p:spPr>
        <p:txBody>
          <a:bodyPr/>
          <a:lstStyle/>
          <a:p>
            <a:r>
              <a:rPr lang="en-US" b="1" dirty="0"/>
              <a:t>Source:</a:t>
            </a:r>
            <a:r>
              <a:rPr lang="en-US" dirty="0"/>
              <a:t> Massachusetts Health Quality </a:t>
            </a:r>
            <a:r>
              <a:rPr lang="en-US" dirty="0" smtClean="0"/>
              <a:t>Partners </a:t>
            </a:r>
            <a:br>
              <a:rPr lang="en-US" dirty="0" smtClean="0"/>
            </a:br>
            <a:r>
              <a:rPr lang="en-US" b="1" dirty="0" smtClean="0">
                <a:solidFill>
                  <a:srgbClr val="00436E"/>
                </a:solidFill>
              </a:rPr>
              <a:t>Note</a:t>
            </a:r>
            <a:r>
              <a:rPr lang="en-US" b="1" dirty="0">
                <a:solidFill>
                  <a:srgbClr val="00436E"/>
                </a:solidFill>
              </a:rPr>
              <a:t>:</a:t>
            </a:r>
            <a:r>
              <a:rPr lang="en-US" dirty="0">
                <a:solidFill>
                  <a:srgbClr val="00436E"/>
                </a:solidFill>
              </a:rPr>
              <a:t> Commercial HMO/POS members, Age 17 and under </a:t>
            </a:r>
          </a:p>
        </p:txBody>
      </p:sp>
    </p:spTree>
    <p:extLst>
      <p:ext uri="{BB962C8B-B14F-4D97-AF65-F5344CB8AC3E}">
        <p14:creationId xmlns:p14="http://schemas.microsoft.com/office/powerpoint/2010/main" val="8976856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19_Percent of home health cases with an admission to the hospital within 60 days.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8" y="5911280"/>
            <a:ext cx="4471987" cy="246221"/>
          </a:xfrm>
        </p:spPr>
        <p:txBody>
          <a:bodyPr/>
          <a:lstStyle/>
          <a:p>
            <a:r>
              <a:rPr lang="en-US" dirty="0"/>
              <a:t>Home Health Cases with an Admission to the Hospital Within 60 </a:t>
            </a:r>
            <a:r>
              <a:rPr lang="en-US" dirty="0" smtClean="0"/>
              <a:t>Days</a:t>
            </a:r>
            <a:endParaRPr lang="en-US" dirty="0"/>
          </a:p>
        </p:txBody>
      </p:sp>
      <p:sp>
        <p:nvSpPr>
          <p:cNvPr id="4" name="Text Placeholder 3"/>
          <p:cNvSpPr>
            <a:spLocks noGrp="1"/>
          </p:cNvSpPr>
          <p:nvPr>
            <p:ph type="body" sz="quarter" idx="15"/>
          </p:nvPr>
        </p:nvSpPr>
        <p:spPr>
          <a:xfrm>
            <a:off x="90487" y="6157501"/>
            <a:ext cx="4471986" cy="369332"/>
          </a:xfrm>
        </p:spPr>
        <p:txBody>
          <a:bodyPr/>
          <a:lstStyle/>
          <a:p>
            <a:r>
              <a:rPr lang="en-US" dirty="0"/>
              <a:t>While the Massachusetts mean has held steady, the national rate of hospital admissions has dropped slightly</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CMS Home Health Compare | </a:t>
            </a:r>
            <a:r>
              <a:rPr lang="en-US" b="1" dirty="0">
                <a:solidFill>
                  <a:srgbClr val="00436E"/>
                </a:solidFill>
              </a:rPr>
              <a:t>Note:</a:t>
            </a:r>
            <a:r>
              <a:rPr lang="en-US" dirty="0">
                <a:solidFill>
                  <a:srgbClr val="00436E"/>
                </a:solidFill>
              </a:rPr>
              <a:t> Medicare only, All </a:t>
            </a:r>
            <a:r>
              <a:rPr lang="en-US" dirty="0" smtClean="0">
                <a:solidFill>
                  <a:srgbClr val="00436E"/>
                </a:solidFill>
              </a:rPr>
              <a:t>Ages</a:t>
            </a:r>
            <a:endParaRPr lang="en-US" dirty="0">
              <a:solidFill>
                <a:srgbClr val="00436E"/>
              </a:solidFill>
            </a:endParaRPr>
          </a:p>
        </p:txBody>
      </p:sp>
    </p:spTree>
    <p:extLst>
      <p:ext uri="{BB962C8B-B14F-4D97-AF65-F5344CB8AC3E}">
        <p14:creationId xmlns:p14="http://schemas.microsoft.com/office/powerpoint/2010/main" val="35359827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20_Percent of long stay residents who self-report moderate or severe pain.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7" y="5757391"/>
            <a:ext cx="4471987" cy="400110"/>
          </a:xfrm>
        </p:spPr>
        <p:txBody>
          <a:bodyPr/>
          <a:lstStyle/>
          <a:p>
            <a:r>
              <a:rPr lang="en-US" dirty="0"/>
              <a:t>Long-Stay Residents Who</a:t>
            </a:r>
            <a:br>
              <a:rPr lang="en-US" dirty="0"/>
            </a:br>
            <a:r>
              <a:rPr lang="en-US" dirty="0"/>
              <a:t>Self-Reported Moderate or Severe </a:t>
            </a:r>
            <a:r>
              <a:rPr lang="en-US" dirty="0" smtClean="0"/>
              <a:t>Pain</a:t>
            </a:r>
            <a:endParaRPr lang="en-US" dirty="0"/>
          </a:p>
        </p:txBody>
      </p:sp>
      <p:sp>
        <p:nvSpPr>
          <p:cNvPr id="4" name="Text Placeholder 3"/>
          <p:cNvSpPr>
            <a:spLocks noGrp="1"/>
          </p:cNvSpPr>
          <p:nvPr>
            <p:ph type="body" sz="quarter" idx="15"/>
          </p:nvPr>
        </p:nvSpPr>
        <p:spPr>
          <a:xfrm>
            <a:off x="90489" y="6157501"/>
            <a:ext cx="4471986" cy="369332"/>
          </a:xfrm>
        </p:spPr>
        <p:txBody>
          <a:bodyPr/>
          <a:lstStyle/>
          <a:p>
            <a:r>
              <a:rPr lang="en-US" dirty="0"/>
              <a:t>The number of nursing homes with high proportions of patients reporting pain</a:t>
            </a:r>
            <a:br>
              <a:rPr lang="en-US" dirty="0"/>
            </a:br>
            <a:r>
              <a:rPr lang="en-US" dirty="0"/>
              <a:t>has dropped since 2011</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CMS Nursing Home Compare | </a:t>
            </a:r>
            <a:r>
              <a:rPr lang="en-US" b="1" dirty="0">
                <a:solidFill>
                  <a:srgbClr val="00436E"/>
                </a:solidFill>
              </a:rPr>
              <a:t>Note:</a:t>
            </a:r>
            <a:r>
              <a:rPr lang="en-US" dirty="0">
                <a:solidFill>
                  <a:srgbClr val="00436E"/>
                </a:solidFill>
              </a:rPr>
              <a:t> All Payer, All </a:t>
            </a:r>
            <a:r>
              <a:rPr lang="en-US" dirty="0" smtClean="0">
                <a:solidFill>
                  <a:srgbClr val="00436E"/>
                </a:solidFill>
              </a:rPr>
              <a:t>Ages</a:t>
            </a:r>
            <a:endParaRPr lang="en-US" dirty="0">
              <a:solidFill>
                <a:srgbClr val="00436E"/>
              </a:solidFill>
            </a:endParaRPr>
          </a:p>
        </p:txBody>
      </p:sp>
    </p:spTree>
    <p:extLst>
      <p:ext uri="{BB962C8B-B14F-4D97-AF65-F5344CB8AC3E}">
        <p14:creationId xmlns:p14="http://schemas.microsoft.com/office/powerpoint/2010/main" val="23173423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21_High risk residents with pressure ulcers.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8" y="5757391"/>
            <a:ext cx="4471987" cy="400110"/>
          </a:xfrm>
        </p:spPr>
        <p:txBody>
          <a:bodyPr/>
          <a:lstStyle/>
          <a:p>
            <a:r>
              <a:rPr lang="en-US" dirty="0"/>
              <a:t>Distribution of Nursing Home Scores:</a:t>
            </a:r>
            <a:br>
              <a:rPr lang="en-US" dirty="0"/>
            </a:br>
            <a:r>
              <a:rPr lang="en-US" dirty="0"/>
              <a:t>Long-Stay Residents With Pressure </a:t>
            </a:r>
            <a:r>
              <a:rPr lang="en-US" dirty="0" smtClean="0"/>
              <a:t>Ulcers</a:t>
            </a:r>
            <a:endParaRPr lang="en-US" dirty="0"/>
          </a:p>
        </p:txBody>
      </p:sp>
      <p:sp>
        <p:nvSpPr>
          <p:cNvPr id="4" name="Text Placeholder 3"/>
          <p:cNvSpPr>
            <a:spLocks noGrp="1"/>
          </p:cNvSpPr>
          <p:nvPr>
            <p:ph type="body" sz="quarter" idx="15"/>
          </p:nvPr>
        </p:nvSpPr>
        <p:spPr>
          <a:xfrm>
            <a:off x="90489" y="6157501"/>
            <a:ext cx="4471986" cy="369332"/>
          </a:xfrm>
        </p:spPr>
        <p:txBody>
          <a:bodyPr/>
          <a:lstStyle/>
          <a:p>
            <a:r>
              <a:rPr lang="en-US" dirty="0"/>
              <a:t>The Massachusetts median held steady between 2012 and 2013, a slight improvement over 2011 performance</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CMS Nursing Home Compare | </a:t>
            </a:r>
            <a:r>
              <a:rPr lang="en-US" b="1" dirty="0">
                <a:solidFill>
                  <a:srgbClr val="00436E"/>
                </a:solidFill>
              </a:rPr>
              <a:t>Note:</a:t>
            </a:r>
            <a:r>
              <a:rPr lang="en-US" dirty="0">
                <a:solidFill>
                  <a:srgbClr val="00436E"/>
                </a:solidFill>
              </a:rPr>
              <a:t> All Payer, All </a:t>
            </a:r>
            <a:r>
              <a:rPr lang="en-US" dirty="0" smtClean="0">
                <a:solidFill>
                  <a:srgbClr val="00436E"/>
                </a:solidFill>
              </a:rPr>
              <a:t>Ages</a:t>
            </a:r>
            <a:endParaRPr lang="en-US" dirty="0">
              <a:solidFill>
                <a:srgbClr val="00436E"/>
              </a:solidFill>
            </a:endParaRPr>
          </a:p>
        </p:txBody>
      </p:sp>
    </p:spTree>
    <p:extLst>
      <p:ext uri="{BB962C8B-B14F-4D97-AF65-F5344CB8AC3E}">
        <p14:creationId xmlns:p14="http://schemas.microsoft.com/office/powerpoint/2010/main" val="1731138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CHIA-QRep-Chartbook_010515-1_Distribution of Hospital Performance- Urinary Catheter Removed within 2 Days of Surgery.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9" name="Text Placeholder 8"/>
          <p:cNvSpPr>
            <a:spLocks noGrp="1"/>
          </p:cNvSpPr>
          <p:nvPr>
            <p:ph type="body" sz="quarter" idx="14"/>
          </p:nvPr>
        </p:nvSpPr>
        <p:spPr>
          <a:xfrm>
            <a:off x="90488" y="5756217"/>
            <a:ext cx="4471987" cy="400110"/>
          </a:xfrm>
        </p:spPr>
        <p:txBody>
          <a:bodyPr/>
          <a:lstStyle/>
          <a:p>
            <a:r>
              <a:rPr lang="en-US" dirty="0"/>
              <a:t>Distribution of Hospital Performance Scores: </a:t>
            </a:r>
            <a:r>
              <a:rPr lang="en-US" dirty="0" smtClean="0"/>
              <a:t/>
            </a:r>
            <a:br>
              <a:rPr lang="en-US" dirty="0" smtClean="0"/>
            </a:br>
            <a:r>
              <a:rPr lang="en-US" dirty="0" smtClean="0"/>
              <a:t>Urinary </a:t>
            </a:r>
            <a:r>
              <a:rPr lang="en-US" dirty="0"/>
              <a:t>Catheter Removed within 2 Days of Surgery </a:t>
            </a:r>
          </a:p>
        </p:txBody>
      </p:sp>
      <p:sp>
        <p:nvSpPr>
          <p:cNvPr id="10" name="Text Placeholder 9"/>
          <p:cNvSpPr>
            <a:spLocks noGrp="1"/>
          </p:cNvSpPr>
          <p:nvPr>
            <p:ph type="body" sz="quarter" idx="15"/>
          </p:nvPr>
        </p:nvSpPr>
        <p:spPr>
          <a:xfrm>
            <a:off x="90489" y="6156327"/>
            <a:ext cx="4471986" cy="369332"/>
          </a:xfrm>
        </p:spPr>
        <p:txBody>
          <a:bodyPr/>
          <a:lstStyle/>
          <a:p>
            <a:r>
              <a:rPr lang="en-US" dirty="0"/>
              <a:t>Between 2011 and 2013, variation between the highest and lowest performing hospitals on timely catheter removal decreased by 14 percentage points</a:t>
            </a:r>
            <a:r>
              <a:rPr lang="en-US" dirty="0" smtClean="0"/>
              <a:t>.</a:t>
            </a:r>
            <a:endParaRPr lang="en-US" dirty="0"/>
          </a:p>
        </p:txBody>
      </p:sp>
      <p:sp>
        <p:nvSpPr>
          <p:cNvPr id="11" name="Text Placeholder 10"/>
          <p:cNvSpPr>
            <a:spLocks noGrp="1"/>
          </p:cNvSpPr>
          <p:nvPr>
            <p:ph type="body" sz="quarter" idx="16"/>
          </p:nvPr>
        </p:nvSpPr>
        <p:spPr>
          <a:xfrm>
            <a:off x="90487" y="6526833"/>
            <a:ext cx="4471987" cy="215444"/>
          </a:xfrm>
        </p:spPr>
        <p:txBody>
          <a:bodyPr/>
          <a:lstStyle/>
          <a:p>
            <a:r>
              <a:rPr lang="en-US" b="1" dirty="0"/>
              <a:t>Source:</a:t>
            </a:r>
            <a:r>
              <a:rPr lang="en-US" dirty="0"/>
              <a:t> CMS Hospital Compare | </a:t>
            </a:r>
            <a:r>
              <a:rPr lang="en-US" b="1" dirty="0">
                <a:solidFill>
                  <a:srgbClr val="00436E"/>
                </a:solidFill>
              </a:rPr>
              <a:t>Note:</a:t>
            </a:r>
            <a:r>
              <a:rPr lang="en-US" dirty="0">
                <a:solidFill>
                  <a:srgbClr val="00436E"/>
                </a:solidFill>
              </a:rPr>
              <a:t> All Payer, Age 18</a:t>
            </a:r>
            <a:r>
              <a:rPr lang="en-US" dirty="0" smtClean="0">
                <a:solidFill>
                  <a:srgbClr val="00436E"/>
                </a:solidFill>
              </a:rPr>
              <a:t>+</a:t>
            </a:r>
            <a:endParaRPr lang="en-US" dirty="0">
              <a:solidFill>
                <a:srgbClr val="00436E"/>
              </a:solidFill>
            </a:endParaRPr>
          </a:p>
        </p:txBody>
      </p:sp>
    </p:spTree>
    <p:extLst>
      <p:ext uri="{BB962C8B-B14F-4D97-AF65-F5344CB8AC3E}">
        <p14:creationId xmlns:p14="http://schemas.microsoft.com/office/powerpoint/2010/main" val="115844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p:cNvPicPr>
            <a:picLocks noGrp="1" noChangeAspect="1"/>
          </p:cNvPicPr>
          <p:nvPr>
            <p:ph type="pic" sz="quarter" idx="13"/>
          </p:nvPr>
        </p:nvPicPr>
        <p:blipFill>
          <a:blip r:embed="rId2">
            <a:extLst>
              <a:ext uri="{28A0092B-C50C-407E-A947-70E740481C1C}">
                <a14:useLocalDpi xmlns:a14="http://schemas.microsoft.com/office/drawing/2010/main" val="0"/>
              </a:ext>
            </a:extLst>
          </a:blip>
          <a:stretch>
            <a:fillRect/>
          </a:stretch>
        </p:blipFill>
        <p:spPr>
          <a:xfrm>
            <a:off x="1371864" y="1498599"/>
            <a:ext cx="6400271" cy="3840163"/>
          </a:xfrm>
        </p:spPr>
      </p:pic>
      <p:sp>
        <p:nvSpPr>
          <p:cNvPr id="3" name="Text Placeholder 2"/>
          <p:cNvSpPr>
            <a:spLocks noGrp="1"/>
          </p:cNvSpPr>
          <p:nvPr>
            <p:ph type="body" sz="quarter" idx="14"/>
          </p:nvPr>
        </p:nvSpPr>
        <p:spPr>
          <a:xfrm>
            <a:off x="90488" y="5757391"/>
            <a:ext cx="4471987" cy="400110"/>
          </a:xfrm>
        </p:spPr>
        <p:txBody>
          <a:bodyPr/>
          <a:lstStyle/>
          <a:p>
            <a:r>
              <a:rPr lang="en-US" dirty="0"/>
              <a:t>30-Day All-Cause Hospital-Wide Unplanned</a:t>
            </a:r>
            <a:br>
              <a:rPr lang="en-US" dirty="0"/>
            </a:br>
            <a:r>
              <a:rPr lang="en-US" dirty="0"/>
              <a:t>Readmission Rate – Medicare FFS, Ages 65</a:t>
            </a:r>
            <a:r>
              <a:rPr lang="en-US" dirty="0" smtClean="0"/>
              <a:t>+</a:t>
            </a:r>
            <a:endParaRPr lang="en-US" dirty="0"/>
          </a:p>
        </p:txBody>
      </p:sp>
      <p:sp>
        <p:nvSpPr>
          <p:cNvPr id="4" name="Text Placeholder 3"/>
          <p:cNvSpPr>
            <a:spLocks noGrp="1"/>
          </p:cNvSpPr>
          <p:nvPr>
            <p:ph type="body" sz="quarter" idx="15"/>
          </p:nvPr>
        </p:nvSpPr>
        <p:spPr>
          <a:xfrm>
            <a:off x="90489" y="6157501"/>
            <a:ext cx="4471986" cy="369332"/>
          </a:xfrm>
        </p:spPr>
        <p:txBody>
          <a:bodyPr/>
          <a:lstStyle/>
          <a:p>
            <a:r>
              <a:rPr lang="en-US" dirty="0"/>
              <a:t>About 79% of Massachusetts’ acute hospitals had a risk-adjusted readmission rate for Medicare FFS patients (65+) that was equal to or better than the national average of 16%</a:t>
            </a:r>
            <a:r>
              <a:rPr lang="en-US" dirty="0" smtClean="0"/>
              <a:t>.</a:t>
            </a:r>
            <a:endParaRPr lang="en-US" dirty="0"/>
          </a:p>
        </p:txBody>
      </p:sp>
      <p:sp>
        <p:nvSpPr>
          <p:cNvPr id="5" name="Text Placeholder 4"/>
          <p:cNvSpPr>
            <a:spLocks noGrp="1"/>
          </p:cNvSpPr>
          <p:nvPr>
            <p:ph type="body" sz="quarter" idx="16"/>
          </p:nvPr>
        </p:nvSpPr>
        <p:spPr>
          <a:xfrm>
            <a:off x="90487" y="6526833"/>
            <a:ext cx="4471987" cy="215444"/>
          </a:xfrm>
        </p:spPr>
        <p:txBody>
          <a:bodyPr/>
          <a:lstStyle/>
          <a:p>
            <a:r>
              <a:rPr lang="en-US" b="1" dirty="0"/>
              <a:t>Source:</a:t>
            </a:r>
            <a:r>
              <a:rPr lang="en-US" dirty="0"/>
              <a:t> CMS Hospital Compare | </a:t>
            </a:r>
            <a:r>
              <a:rPr lang="en-US" b="1" dirty="0">
                <a:solidFill>
                  <a:srgbClr val="00436E"/>
                </a:solidFill>
              </a:rPr>
              <a:t>Note:</a:t>
            </a:r>
            <a:r>
              <a:rPr lang="en-US" dirty="0">
                <a:solidFill>
                  <a:srgbClr val="00436E"/>
                </a:solidFill>
              </a:rPr>
              <a:t> Medicare FFS only, Age 65</a:t>
            </a:r>
            <a:r>
              <a:rPr lang="en-US" dirty="0" smtClean="0">
                <a:solidFill>
                  <a:srgbClr val="00436E"/>
                </a:solidFill>
              </a:rPr>
              <a:t>+</a:t>
            </a:r>
            <a:endParaRPr lang="en-US" dirty="0">
              <a:solidFill>
                <a:srgbClr val="00436E"/>
              </a:solidFill>
            </a:endParaRPr>
          </a:p>
        </p:txBody>
      </p:sp>
    </p:spTree>
    <p:extLst>
      <p:ext uri="{BB962C8B-B14F-4D97-AF65-F5344CB8AC3E}">
        <p14:creationId xmlns:p14="http://schemas.microsoft.com/office/powerpoint/2010/main" val="11310910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3_Hospital-Wide All-Cause Unplanned Readmissions - All Payer, Patients 18 and Older.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8" y="5620941"/>
            <a:ext cx="4471987" cy="400110"/>
          </a:xfrm>
          <a:solidFill>
            <a:srgbClr val="F3F3F3"/>
          </a:solidFill>
        </p:spPr>
        <p:txBody>
          <a:bodyPr/>
          <a:lstStyle/>
          <a:p>
            <a:r>
              <a:rPr lang="en-US" dirty="0"/>
              <a:t>30-Day All-Cause Hospital-Wide </a:t>
            </a:r>
            <a:br>
              <a:rPr lang="en-US" dirty="0"/>
            </a:br>
            <a:r>
              <a:rPr lang="en-US" dirty="0"/>
              <a:t>Unplanned Readmission Rate – All Payer, Ages 18</a:t>
            </a:r>
            <a:r>
              <a:rPr lang="en-US" dirty="0" smtClean="0"/>
              <a:t>+</a:t>
            </a:r>
            <a:endParaRPr lang="en-US" dirty="0"/>
          </a:p>
        </p:txBody>
      </p:sp>
      <p:sp>
        <p:nvSpPr>
          <p:cNvPr id="4" name="Text Placeholder 3"/>
          <p:cNvSpPr>
            <a:spLocks noGrp="1"/>
          </p:cNvSpPr>
          <p:nvPr>
            <p:ph type="body" sz="quarter" idx="15"/>
          </p:nvPr>
        </p:nvSpPr>
        <p:spPr>
          <a:xfrm>
            <a:off x="90489" y="6019002"/>
            <a:ext cx="4471986" cy="507831"/>
          </a:xfrm>
        </p:spPr>
        <p:txBody>
          <a:bodyPr/>
          <a:lstStyle/>
          <a:p>
            <a:r>
              <a:rPr lang="en-US" dirty="0"/>
              <a:t>The readmission rates for the all-payer readmission measure are lower than the Medicare Fee-for-Service measure due to the inclusion of patients ages 18 to 64, who have lower readmission rates. </a:t>
            </a:r>
          </a:p>
        </p:txBody>
      </p:sp>
      <p:sp>
        <p:nvSpPr>
          <p:cNvPr id="5" name="Text Placeholder 4"/>
          <p:cNvSpPr>
            <a:spLocks noGrp="1"/>
          </p:cNvSpPr>
          <p:nvPr>
            <p:ph type="body" sz="quarter" idx="16"/>
          </p:nvPr>
        </p:nvSpPr>
        <p:spPr>
          <a:xfrm>
            <a:off x="90487" y="6526833"/>
            <a:ext cx="4471987" cy="215444"/>
          </a:xfrm>
        </p:spPr>
        <p:txBody>
          <a:bodyPr/>
          <a:lstStyle/>
          <a:p>
            <a:r>
              <a:rPr lang="en-US" b="1" dirty="0"/>
              <a:t>Source:</a:t>
            </a:r>
            <a:r>
              <a:rPr lang="en-US" dirty="0"/>
              <a:t> CHIA Hospital Discharge Database | </a:t>
            </a:r>
            <a:r>
              <a:rPr lang="en-US" b="1" dirty="0">
                <a:solidFill>
                  <a:srgbClr val="00436E"/>
                </a:solidFill>
              </a:rPr>
              <a:t>Note:</a:t>
            </a:r>
            <a:r>
              <a:rPr lang="en-US" dirty="0">
                <a:solidFill>
                  <a:srgbClr val="00436E"/>
                </a:solidFill>
              </a:rPr>
              <a:t> All Payers, Age 18+, Rates are </a:t>
            </a:r>
            <a:r>
              <a:rPr lang="en-US" dirty="0" smtClean="0">
                <a:solidFill>
                  <a:srgbClr val="00436E"/>
                </a:solidFill>
              </a:rPr>
              <a:t>preliminary</a:t>
            </a:r>
            <a:endParaRPr lang="en-US" dirty="0">
              <a:solidFill>
                <a:srgbClr val="00436E"/>
              </a:solidFill>
            </a:endParaRPr>
          </a:p>
        </p:txBody>
      </p:sp>
    </p:spTree>
    <p:extLst>
      <p:ext uri="{BB962C8B-B14F-4D97-AF65-F5344CB8AC3E}">
        <p14:creationId xmlns:p14="http://schemas.microsoft.com/office/powerpoint/2010/main" val="15029446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4_Hospitals systems’ Scores on Patient Safety Composite copy.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8" y="5895891"/>
            <a:ext cx="4471987" cy="400110"/>
          </a:xfrm>
        </p:spPr>
        <p:txBody>
          <a:bodyPr/>
          <a:lstStyle/>
          <a:p>
            <a:r>
              <a:rPr lang="en-US" dirty="0"/>
              <a:t>Distribution of Hospital Scores:</a:t>
            </a:r>
            <a:br>
              <a:rPr lang="en-US" dirty="0"/>
            </a:br>
            <a:r>
              <a:rPr lang="en-US" dirty="0"/>
              <a:t>Patient Safety Composite (PSI 90</a:t>
            </a:r>
            <a:r>
              <a:rPr lang="en-US" dirty="0" smtClean="0"/>
              <a:t>)</a:t>
            </a:r>
            <a:endParaRPr lang="en-US" dirty="0"/>
          </a:p>
        </p:txBody>
      </p:sp>
      <p:sp>
        <p:nvSpPr>
          <p:cNvPr id="4" name="Text Placeholder 3"/>
          <p:cNvSpPr>
            <a:spLocks noGrp="1"/>
          </p:cNvSpPr>
          <p:nvPr>
            <p:ph type="body" sz="quarter" idx="15"/>
          </p:nvPr>
        </p:nvSpPr>
        <p:spPr>
          <a:xfrm>
            <a:off x="90489" y="6296001"/>
            <a:ext cx="4471986" cy="230832"/>
          </a:xfrm>
        </p:spPr>
        <p:txBody>
          <a:bodyPr/>
          <a:lstStyle/>
          <a:p>
            <a:r>
              <a:rPr lang="en-US" dirty="0"/>
              <a:t>The Massachusetts state average declined by 18 percentage points over three years</a:t>
            </a:r>
            <a:r>
              <a:rPr lang="en-US" dirty="0" smtClean="0"/>
              <a:t>.</a:t>
            </a:r>
            <a:endParaRPr lang="en-US" dirty="0"/>
          </a:p>
        </p:txBody>
      </p:sp>
      <p:sp>
        <p:nvSpPr>
          <p:cNvPr id="5" name="Text Placeholder 4"/>
          <p:cNvSpPr>
            <a:spLocks noGrp="1"/>
          </p:cNvSpPr>
          <p:nvPr>
            <p:ph type="body" sz="quarter" idx="16"/>
          </p:nvPr>
        </p:nvSpPr>
        <p:spPr>
          <a:xfrm>
            <a:off x="90487" y="6526833"/>
            <a:ext cx="4471987" cy="215444"/>
          </a:xfrm>
        </p:spPr>
        <p:txBody>
          <a:bodyPr/>
          <a:lstStyle/>
          <a:p>
            <a:r>
              <a:rPr lang="en-US" b="1" dirty="0"/>
              <a:t>Source:</a:t>
            </a:r>
            <a:r>
              <a:rPr lang="en-US" dirty="0"/>
              <a:t> CHIA Hospital Discharge Database | </a:t>
            </a:r>
            <a:r>
              <a:rPr lang="en-US" b="1" dirty="0">
                <a:solidFill>
                  <a:srgbClr val="00436E"/>
                </a:solidFill>
              </a:rPr>
              <a:t>Note:</a:t>
            </a:r>
            <a:r>
              <a:rPr lang="en-US" dirty="0">
                <a:solidFill>
                  <a:srgbClr val="00436E"/>
                </a:solidFill>
              </a:rPr>
              <a:t> All Payers, Age 18</a:t>
            </a:r>
            <a:r>
              <a:rPr lang="en-US" dirty="0" smtClean="0">
                <a:solidFill>
                  <a:srgbClr val="00436E"/>
                </a:solidFill>
              </a:rPr>
              <a:t>+</a:t>
            </a:r>
            <a:endParaRPr lang="en-US" dirty="0">
              <a:solidFill>
                <a:srgbClr val="00436E"/>
              </a:solidFill>
            </a:endParaRPr>
          </a:p>
        </p:txBody>
      </p:sp>
    </p:spTree>
    <p:extLst>
      <p:ext uri="{BB962C8B-B14F-4D97-AF65-F5344CB8AC3E}">
        <p14:creationId xmlns:p14="http://schemas.microsoft.com/office/powerpoint/2010/main" val="3591526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5_Distribution of Hospital Performance- Computerized Physician Order Entry.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8" y="5759660"/>
            <a:ext cx="4471987" cy="400110"/>
          </a:xfrm>
        </p:spPr>
        <p:txBody>
          <a:bodyPr/>
          <a:lstStyle/>
          <a:p>
            <a:r>
              <a:rPr lang="en-US" dirty="0"/>
              <a:t>Distribution of Hospital Scores:</a:t>
            </a:r>
            <a:br>
              <a:rPr lang="en-US" dirty="0"/>
            </a:br>
            <a:r>
              <a:rPr lang="en-US" dirty="0"/>
              <a:t>Computerized Physician Order </a:t>
            </a:r>
            <a:r>
              <a:rPr lang="en-US" dirty="0" smtClean="0"/>
              <a:t>Entry</a:t>
            </a:r>
            <a:endParaRPr lang="en-US" dirty="0"/>
          </a:p>
        </p:txBody>
      </p:sp>
      <p:sp>
        <p:nvSpPr>
          <p:cNvPr id="4" name="Text Placeholder 3"/>
          <p:cNvSpPr>
            <a:spLocks noGrp="1"/>
          </p:cNvSpPr>
          <p:nvPr>
            <p:ph type="body" sz="quarter" idx="15"/>
          </p:nvPr>
        </p:nvSpPr>
        <p:spPr>
          <a:xfrm>
            <a:off x="90489" y="6159770"/>
            <a:ext cx="4471986" cy="369332"/>
          </a:xfrm>
        </p:spPr>
        <p:txBody>
          <a:bodyPr/>
          <a:lstStyle/>
          <a:p>
            <a:r>
              <a:rPr lang="en-US" dirty="0"/>
              <a:t>In 2013, over two-thirds of Massachusetts hospitals were able to enter between 75% and 100% of their medication orders electronically</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The Leapfrog Group | </a:t>
            </a:r>
            <a:r>
              <a:rPr lang="en-US" b="1" dirty="0">
                <a:solidFill>
                  <a:srgbClr val="00436E"/>
                </a:solidFill>
              </a:rPr>
              <a:t>Note:</a:t>
            </a:r>
            <a:r>
              <a:rPr lang="en-US" dirty="0">
                <a:solidFill>
                  <a:srgbClr val="00436E"/>
                </a:solidFill>
              </a:rPr>
              <a:t> All Payers, All </a:t>
            </a:r>
            <a:r>
              <a:rPr lang="en-US" dirty="0" smtClean="0">
                <a:solidFill>
                  <a:srgbClr val="00436E"/>
                </a:solidFill>
              </a:rPr>
              <a:t>Ages</a:t>
            </a:r>
            <a:endParaRPr lang="en-US" dirty="0">
              <a:solidFill>
                <a:srgbClr val="00436E"/>
              </a:solidFill>
            </a:endParaRPr>
          </a:p>
        </p:txBody>
      </p:sp>
    </p:spTree>
    <p:extLst>
      <p:ext uri="{BB962C8B-B14F-4D97-AF65-F5344CB8AC3E}">
        <p14:creationId xmlns:p14="http://schemas.microsoft.com/office/powerpoint/2010/main" val="14518464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6_Early Elective Deliveries.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9" y="5895891"/>
            <a:ext cx="4471987" cy="400110"/>
          </a:xfrm>
        </p:spPr>
        <p:txBody>
          <a:bodyPr/>
          <a:lstStyle/>
          <a:p>
            <a:r>
              <a:rPr lang="en-US" dirty="0"/>
              <a:t>Distribution of Hospital Rates: </a:t>
            </a:r>
            <a:br>
              <a:rPr lang="en-US" dirty="0"/>
            </a:br>
            <a:r>
              <a:rPr lang="en-US" dirty="0"/>
              <a:t>Early Elective </a:t>
            </a:r>
            <a:r>
              <a:rPr lang="en-US" dirty="0" smtClean="0"/>
              <a:t>Deliveries</a:t>
            </a:r>
            <a:endParaRPr lang="en-US" dirty="0"/>
          </a:p>
        </p:txBody>
      </p:sp>
      <p:sp>
        <p:nvSpPr>
          <p:cNvPr id="4" name="Text Placeholder 3"/>
          <p:cNvSpPr>
            <a:spLocks noGrp="1"/>
          </p:cNvSpPr>
          <p:nvPr>
            <p:ph type="body" sz="quarter" idx="15"/>
          </p:nvPr>
        </p:nvSpPr>
        <p:spPr>
          <a:xfrm>
            <a:off x="90489" y="6296001"/>
            <a:ext cx="4471986" cy="230832"/>
          </a:xfrm>
        </p:spPr>
        <p:txBody>
          <a:bodyPr/>
          <a:lstStyle/>
          <a:p>
            <a:r>
              <a:rPr lang="en-US" dirty="0"/>
              <a:t>Massachusetts has made impressive strides in reducing early elective deliveries. </a:t>
            </a:r>
          </a:p>
        </p:txBody>
      </p:sp>
      <p:sp>
        <p:nvSpPr>
          <p:cNvPr id="5" name="Text Placeholder 4"/>
          <p:cNvSpPr>
            <a:spLocks noGrp="1"/>
          </p:cNvSpPr>
          <p:nvPr>
            <p:ph type="body" sz="quarter" idx="16"/>
          </p:nvPr>
        </p:nvSpPr>
        <p:spPr/>
        <p:txBody>
          <a:bodyPr/>
          <a:lstStyle/>
          <a:p>
            <a:r>
              <a:rPr lang="en-US" b="1" dirty="0"/>
              <a:t>Source:</a:t>
            </a:r>
            <a:r>
              <a:rPr lang="en-US" dirty="0"/>
              <a:t> The Leapfrog Group | </a:t>
            </a:r>
            <a:r>
              <a:rPr lang="en-US" b="1" dirty="0">
                <a:solidFill>
                  <a:srgbClr val="00436E"/>
                </a:solidFill>
              </a:rPr>
              <a:t>Note:</a:t>
            </a:r>
            <a:r>
              <a:rPr lang="en-US" dirty="0">
                <a:solidFill>
                  <a:srgbClr val="00436E"/>
                </a:solidFill>
              </a:rPr>
              <a:t> All Payers, All </a:t>
            </a:r>
            <a:r>
              <a:rPr lang="en-US" dirty="0" smtClean="0">
                <a:solidFill>
                  <a:srgbClr val="00436E"/>
                </a:solidFill>
              </a:rPr>
              <a:t>Ages</a:t>
            </a:r>
            <a:endParaRPr lang="en-US" dirty="0">
              <a:solidFill>
                <a:srgbClr val="00436E"/>
              </a:solidFill>
            </a:endParaRPr>
          </a:p>
        </p:txBody>
      </p:sp>
    </p:spTree>
    <p:extLst>
      <p:ext uri="{BB962C8B-B14F-4D97-AF65-F5344CB8AC3E}">
        <p14:creationId xmlns:p14="http://schemas.microsoft.com/office/powerpoint/2010/main" val="32628413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CHIA-QRep-Chartbook_010515-7_Patients Who Report that Doctors “Always” Communicated Well, by Hospital System.pn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4" b="4"/>
          <a:stretch>
            <a:fillRect/>
          </a:stretch>
        </p:blipFill>
        <p:spPr/>
      </p:pic>
      <p:sp>
        <p:nvSpPr>
          <p:cNvPr id="3" name="Text Placeholder 2"/>
          <p:cNvSpPr>
            <a:spLocks noGrp="1"/>
          </p:cNvSpPr>
          <p:nvPr>
            <p:ph type="body" sz="quarter" idx="14"/>
          </p:nvPr>
        </p:nvSpPr>
        <p:spPr>
          <a:xfrm>
            <a:off x="90488" y="5757391"/>
            <a:ext cx="4471987" cy="400110"/>
          </a:xfrm>
        </p:spPr>
        <p:txBody>
          <a:bodyPr/>
          <a:lstStyle/>
          <a:p>
            <a:r>
              <a:rPr lang="en-US" dirty="0"/>
              <a:t>Patients Who Reported that Doctors “Always” Communicated Well,</a:t>
            </a:r>
            <a:br>
              <a:rPr lang="en-US" dirty="0"/>
            </a:br>
            <a:r>
              <a:rPr lang="en-US" dirty="0"/>
              <a:t>by Hospital </a:t>
            </a:r>
            <a:r>
              <a:rPr lang="en-US" dirty="0" smtClean="0"/>
              <a:t>System</a:t>
            </a:r>
            <a:endParaRPr lang="en-US" dirty="0"/>
          </a:p>
        </p:txBody>
      </p:sp>
      <p:sp>
        <p:nvSpPr>
          <p:cNvPr id="4" name="Text Placeholder 3"/>
          <p:cNvSpPr>
            <a:spLocks noGrp="1"/>
          </p:cNvSpPr>
          <p:nvPr>
            <p:ph type="body" sz="quarter" idx="15"/>
          </p:nvPr>
        </p:nvSpPr>
        <p:spPr>
          <a:xfrm>
            <a:off x="90489" y="6157501"/>
            <a:ext cx="4471986" cy="369332"/>
          </a:xfrm>
        </p:spPr>
        <p:txBody>
          <a:bodyPr/>
          <a:lstStyle/>
          <a:p>
            <a:r>
              <a:rPr lang="en-US" dirty="0"/>
              <a:t>Across hospital systems, there was little variation in patient ratings of communication with their doctors</a:t>
            </a:r>
            <a:r>
              <a:rPr lang="en-US" dirty="0" smtClean="0"/>
              <a:t>.</a:t>
            </a:r>
            <a:endParaRPr lang="en-US" dirty="0"/>
          </a:p>
        </p:txBody>
      </p:sp>
      <p:sp>
        <p:nvSpPr>
          <p:cNvPr id="5" name="Text Placeholder 4"/>
          <p:cNvSpPr>
            <a:spLocks noGrp="1"/>
          </p:cNvSpPr>
          <p:nvPr>
            <p:ph type="body" sz="quarter" idx="16"/>
          </p:nvPr>
        </p:nvSpPr>
        <p:spPr/>
        <p:txBody>
          <a:bodyPr/>
          <a:lstStyle/>
          <a:p>
            <a:r>
              <a:rPr lang="en-US" b="1" dirty="0"/>
              <a:t>Source:</a:t>
            </a:r>
            <a:r>
              <a:rPr lang="en-US" dirty="0"/>
              <a:t> CMS Hospital Compare | </a:t>
            </a:r>
            <a:r>
              <a:rPr lang="en-US" b="1" dirty="0">
                <a:solidFill>
                  <a:srgbClr val="00436E"/>
                </a:solidFill>
              </a:rPr>
              <a:t>Note:</a:t>
            </a:r>
            <a:r>
              <a:rPr lang="en-US" dirty="0">
                <a:solidFill>
                  <a:srgbClr val="00436E"/>
                </a:solidFill>
              </a:rPr>
              <a:t> All Payers, Age 18</a:t>
            </a:r>
            <a:r>
              <a:rPr lang="en-US" dirty="0" smtClean="0">
                <a:solidFill>
                  <a:srgbClr val="00436E"/>
                </a:solidFill>
              </a:rPr>
              <a:t>+</a:t>
            </a:r>
            <a:endParaRPr lang="en-US" dirty="0">
              <a:solidFill>
                <a:srgbClr val="00436E"/>
              </a:solidFill>
            </a:endParaRPr>
          </a:p>
        </p:txBody>
      </p:sp>
    </p:spTree>
    <p:extLst>
      <p:ext uri="{BB962C8B-B14F-4D97-AF65-F5344CB8AC3E}">
        <p14:creationId xmlns:p14="http://schemas.microsoft.com/office/powerpoint/2010/main" val="278683904"/>
      </p:ext>
    </p:extLst>
  </p:cSld>
  <p:clrMapOvr>
    <a:masterClrMapping/>
  </p:clrMapOvr>
  <p:timing>
    <p:tnLst>
      <p:par>
        <p:cTn id="1" dur="indefinite" restart="never" nodeType="tmRoot"/>
      </p:par>
    </p:tnLst>
  </p:timing>
</p:sld>
</file>

<file path=ppt/theme/theme1.xml><?xml version="1.0" encoding="utf-8"?>
<a:theme xmlns:a="http://schemas.openxmlformats.org/drawingml/2006/main" name="CHIA-QAR-ChartBook_010515_v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CHIA-QAR-ChartBook_010515_v2.thmx</Template>
  <TotalTime>130</TotalTime>
  <Words>940</Words>
  <Application>Microsoft Office PowerPoint</Application>
  <PresentationFormat>On-screen Show (4:3)</PresentationFormat>
  <Paragraphs>88</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CHIA-QAR-ChartBook_010515_v2</vt:lpstr>
      <vt:lpstr>PERFORMANCE OF THE MASSACHUSETTS HEALTH CARE SYSTEM SERIES: A FOCUS ON PROVIDER QUALITY</vt:lpstr>
      <vt:lpstr>List of Figures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Regan Norton</dc:creator>
  <cp:lastModifiedBy>Vogel, Rick</cp:lastModifiedBy>
  <cp:revision>15</cp:revision>
  <dcterms:created xsi:type="dcterms:W3CDTF">2015-01-05T17:57:36Z</dcterms:created>
  <dcterms:modified xsi:type="dcterms:W3CDTF">2015-10-26T18:33:00Z</dcterms:modified>
</cp:coreProperties>
</file>