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34"/>
  </p:notesMasterIdLst>
  <p:handoutMasterIdLst>
    <p:handoutMasterId r:id="rId35"/>
  </p:handoutMasterIdLst>
  <p:sldIdLst>
    <p:sldId id="293" r:id="rId4"/>
    <p:sldId id="287" r:id="rId5"/>
    <p:sldId id="288" r:id="rId6"/>
    <p:sldId id="353" r:id="rId7"/>
    <p:sldId id="291" r:id="rId8"/>
    <p:sldId id="330" r:id="rId9"/>
    <p:sldId id="331" r:id="rId10"/>
    <p:sldId id="354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55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0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IA" id="{C95D0039-6687-41D3-90DF-AB17BBB9956E}">
          <p14:sldIdLst>
            <p14:sldId id="293"/>
            <p14:sldId id="287"/>
            <p14:sldId id="288"/>
            <p14:sldId id="353"/>
            <p14:sldId id="291"/>
            <p14:sldId id="330"/>
            <p14:sldId id="331"/>
            <p14:sldId id="354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55"/>
          </p14:sldIdLst>
        </p14:section>
        <p14:section name="Collaborative Healthcare Strategies" id="{90A4527B-5308-4D9C-97A4-60D0820C7EAE}">
          <p14:sldIdLst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5480"/>
    <a:srgbClr val="F7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086" autoAdjust="0"/>
  </p:normalViewPr>
  <p:slideViewPr>
    <p:cSldViewPr>
      <p:cViewPr varScale="1">
        <p:scale>
          <a:sx n="112" d="100"/>
          <a:sy n="112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03984-2360-4867-A356-A158E2D4B7D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C02D0-CBEA-4744-8B81-026C380A78EE}">
      <dgm:prSet phldrT="[Text]" custT="1"/>
      <dgm:spPr/>
      <dgm:t>
        <a:bodyPr/>
        <a:lstStyle/>
        <a:p>
          <a:r>
            <a:rPr lang="en-US" sz="1600" b="1" dirty="0" smtClean="0"/>
            <a:t>A</a:t>
          </a:r>
          <a:endParaRPr lang="en-US" sz="1600" b="1" dirty="0"/>
        </a:p>
      </dgm:t>
    </dgm:pt>
    <dgm:pt modelId="{F530769B-0700-4973-939B-98487894DE0E}" type="parTrans" cxnId="{55946131-61DD-4788-A586-B1B65B4D28DB}">
      <dgm:prSet/>
      <dgm:spPr/>
      <dgm:t>
        <a:bodyPr/>
        <a:lstStyle/>
        <a:p>
          <a:endParaRPr lang="en-US"/>
        </a:p>
      </dgm:t>
    </dgm:pt>
    <dgm:pt modelId="{CC007B3F-68FC-4EA0-A5C4-39CD1A1EFD09}" type="sibTrans" cxnId="{55946131-61DD-4788-A586-B1B65B4D28DB}">
      <dgm:prSet/>
      <dgm:spPr/>
      <dgm:t>
        <a:bodyPr/>
        <a:lstStyle/>
        <a:p>
          <a:endParaRPr lang="en-US"/>
        </a:p>
      </dgm:t>
    </dgm:pt>
    <dgm:pt modelId="{25F05D7F-6C9E-4B43-86C4-E21A1BCC21F6}">
      <dgm:prSet phldrT="[Text]" custT="1"/>
      <dgm:spPr/>
      <dgm:t>
        <a:bodyPr/>
        <a:lstStyle/>
        <a:p>
          <a:r>
            <a:rPr lang="en-US" sz="1200" b="1" dirty="0" smtClean="0"/>
            <a:t>Analyze Your Data</a:t>
          </a:r>
          <a:endParaRPr lang="en-US" sz="1200" b="1" dirty="0"/>
        </a:p>
      </dgm:t>
    </dgm:pt>
    <dgm:pt modelId="{FC064856-6902-4641-A3A4-C70FF306CDA5}" type="parTrans" cxnId="{E2037884-3902-4841-A2D8-F1F342961D6D}">
      <dgm:prSet/>
      <dgm:spPr/>
      <dgm:t>
        <a:bodyPr/>
        <a:lstStyle/>
        <a:p>
          <a:endParaRPr lang="en-US"/>
        </a:p>
      </dgm:t>
    </dgm:pt>
    <dgm:pt modelId="{C29A1582-696F-4ED2-8BFA-ED30AEC6CFFE}" type="sibTrans" cxnId="{E2037884-3902-4841-A2D8-F1F342961D6D}">
      <dgm:prSet/>
      <dgm:spPr/>
      <dgm:t>
        <a:bodyPr/>
        <a:lstStyle/>
        <a:p>
          <a:endParaRPr lang="en-US"/>
        </a:p>
      </dgm:t>
    </dgm:pt>
    <dgm:pt modelId="{FD4FF8B2-DA56-4772-BA8B-6B5DC5926162}">
      <dgm:prSet phldrT="[Text]" custT="1"/>
      <dgm:spPr/>
      <dgm:t>
        <a:bodyPr/>
        <a:lstStyle/>
        <a:p>
          <a:r>
            <a:rPr lang="en-US" sz="1600" b="1" dirty="0" smtClean="0"/>
            <a:t>S</a:t>
          </a:r>
          <a:endParaRPr lang="en-US" sz="1600" b="1" dirty="0"/>
        </a:p>
      </dgm:t>
    </dgm:pt>
    <dgm:pt modelId="{79F9B019-B0E3-46D3-B121-61F2E4CD8143}" type="parTrans" cxnId="{1C0F994B-FF6B-4E81-A5C4-3F92339E53B4}">
      <dgm:prSet/>
      <dgm:spPr/>
      <dgm:t>
        <a:bodyPr/>
        <a:lstStyle/>
        <a:p>
          <a:endParaRPr lang="en-US"/>
        </a:p>
      </dgm:t>
    </dgm:pt>
    <dgm:pt modelId="{7455E117-783D-4A61-A185-186B90E52170}" type="sibTrans" cxnId="{1C0F994B-FF6B-4E81-A5C4-3F92339E53B4}">
      <dgm:prSet/>
      <dgm:spPr/>
      <dgm:t>
        <a:bodyPr/>
        <a:lstStyle/>
        <a:p>
          <a:endParaRPr lang="en-US"/>
        </a:p>
      </dgm:t>
    </dgm:pt>
    <dgm:pt modelId="{4BF4D61A-CFC5-43FA-948C-83BC04C2825B}">
      <dgm:prSet phldrT="[Text]" custT="1"/>
      <dgm:spPr/>
      <dgm:t>
        <a:bodyPr/>
        <a:lstStyle/>
        <a:p>
          <a:r>
            <a:rPr lang="en-US" sz="1200" b="1" dirty="0" smtClean="0"/>
            <a:t>Survey Your Current Readmission Reduction Efforts</a:t>
          </a:r>
          <a:endParaRPr lang="en-US" sz="1200" b="1" dirty="0"/>
        </a:p>
      </dgm:t>
    </dgm:pt>
    <dgm:pt modelId="{BC3C275F-B688-4B10-A0B7-35DA6AB9459E}" type="parTrans" cxnId="{B4AB4CBE-B9F1-4FD5-9E45-570C5EC93CA4}">
      <dgm:prSet/>
      <dgm:spPr/>
      <dgm:t>
        <a:bodyPr/>
        <a:lstStyle/>
        <a:p>
          <a:endParaRPr lang="en-US"/>
        </a:p>
      </dgm:t>
    </dgm:pt>
    <dgm:pt modelId="{343B1F07-53E7-4DB5-BBC5-937EE2856482}" type="sibTrans" cxnId="{B4AB4CBE-B9F1-4FD5-9E45-570C5EC93CA4}">
      <dgm:prSet/>
      <dgm:spPr/>
      <dgm:t>
        <a:bodyPr/>
        <a:lstStyle/>
        <a:p>
          <a:endParaRPr lang="en-US"/>
        </a:p>
      </dgm:t>
    </dgm:pt>
    <dgm:pt modelId="{35A2B898-B516-43D7-87F8-F5BC83F1B8E7}">
      <dgm:prSet phldrT="[Text]" custT="1"/>
      <dgm:spPr/>
      <dgm:t>
        <a:bodyPr/>
        <a:lstStyle/>
        <a:p>
          <a:r>
            <a:rPr lang="en-US" sz="1600" b="1" dirty="0" smtClean="0"/>
            <a:t>P</a:t>
          </a:r>
          <a:endParaRPr lang="en-US" sz="1600" b="1" dirty="0"/>
        </a:p>
      </dgm:t>
    </dgm:pt>
    <dgm:pt modelId="{2795776E-D38A-4778-B8A2-E79CA3911A4D}" type="parTrans" cxnId="{F12ADBC7-A144-463F-BFBA-4D4509762D5D}">
      <dgm:prSet/>
      <dgm:spPr/>
      <dgm:t>
        <a:bodyPr/>
        <a:lstStyle/>
        <a:p>
          <a:endParaRPr lang="en-US"/>
        </a:p>
      </dgm:t>
    </dgm:pt>
    <dgm:pt modelId="{0050C03D-8D28-4A52-8E84-89B85150A04B}" type="sibTrans" cxnId="{F12ADBC7-A144-463F-BFBA-4D4509762D5D}">
      <dgm:prSet/>
      <dgm:spPr/>
      <dgm:t>
        <a:bodyPr/>
        <a:lstStyle/>
        <a:p>
          <a:endParaRPr lang="en-US"/>
        </a:p>
      </dgm:t>
    </dgm:pt>
    <dgm:pt modelId="{A531FB6E-80CC-4E9D-9678-8386D5368BA5}">
      <dgm:prSet phldrT="[Text]" custT="1"/>
      <dgm:spPr/>
      <dgm:t>
        <a:bodyPr/>
        <a:lstStyle/>
        <a:p>
          <a:r>
            <a:rPr lang="en-US" sz="1600" b="1" dirty="0" smtClean="0"/>
            <a:t>I</a:t>
          </a:r>
          <a:endParaRPr lang="en-US" sz="1600" b="1" dirty="0"/>
        </a:p>
      </dgm:t>
    </dgm:pt>
    <dgm:pt modelId="{9E17896A-9CD2-4C75-9C9D-98ED58629B85}" type="parTrans" cxnId="{84141207-D378-4CA1-A027-A17C297229F3}">
      <dgm:prSet/>
      <dgm:spPr/>
      <dgm:t>
        <a:bodyPr/>
        <a:lstStyle/>
        <a:p>
          <a:endParaRPr lang="en-US"/>
        </a:p>
      </dgm:t>
    </dgm:pt>
    <dgm:pt modelId="{34946CBB-9F9F-4AD0-9FFB-EABF2B76C97F}" type="sibTrans" cxnId="{84141207-D378-4CA1-A027-A17C297229F3}">
      <dgm:prSet/>
      <dgm:spPr/>
      <dgm:t>
        <a:bodyPr/>
        <a:lstStyle/>
        <a:p>
          <a:endParaRPr lang="en-US"/>
        </a:p>
      </dgm:t>
    </dgm:pt>
    <dgm:pt modelId="{09D4D9E5-66C7-470F-AB4E-9F41B49E6F25}">
      <dgm:prSet phldrT="[Text]" custT="1"/>
      <dgm:spPr/>
      <dgm:t>
        <a:bodyPr/>
        <a:lstStyle/>
        <a:p>
          <a:r>
            <a:rPr lang="en-US" sz="1200" b="1" dirty="0" smtClean="0"/>
            <a:t>Implement Whole-Person Transitional Care for All</a:t>
          </a:r>
          <a:endParaRPr lang="en-US" sz="1200" b="1" dirty="0"/>
        </a:p>
      </dgm:t>
    </dgm:pt>
    <dgm:pt modelId="{624B69FE-96E1-4898-8DFD-87A5D3CD80A0}" type="parTrans" cxnId="{DDF69333-837F-4AC8-B6B4-12B1D6623D38}">
      <dgm:prSet/>
      <dgm:spPr/>
      <dgm:t>
        <a:bodyPr/>
        <a:lstStyle/>
        <a:p>
          <a:endParaRPr lang="en-US"/>
        </a:p>
      </dgm:t>
    </dgm:pt>
    <dgm:pt modelId="{279FBAE4-76C4-41F0-AB8C-DB9923538284}" type="sibTrans" cxnId="{DDF69333-837F-4AC8-B6B4-12B1D6623D38}">
      <dgm:prSet/>
      <dgm:spPr/>
      <dgm:t>
        <a:bodyPr/>
        <a:lstStyle/>
        <a:p>
          <a:endParaRPr lang="en-US"/>
        </a:p>
      </dgm:t>
    </dgm:pt>
    <dgm:pt modelId="{D8F7D877-2878-47C9-81D7-5A9B7E5562B9}">
      <dgm:prSet custT="1"/>
      <dgm:spPr/>
      <dgm:t>
        <a:bodyPr/>
        <a:lstStyle/>
        <a:p>
          <a:r>
            <a:rPr lang="en-US" sz="1200" b="1" dirty="0" smtClean="0"/>
            <a:t>Plan a Multi-faceted, Data-Informed Portfolio of Strategies</a:t>
          </a:r>
          <a:endParaRPr lang="en-US" sz="1200" b="1" dirty="0"/>
        </a:p>
      </dgm:t>
    </dgm:pt>
    <dgm:pt modelId="{C9C22A4A-CEC1-43C7-8640-6C1CE0E48661}" type="parTrans" cxnId="{AF8774F5-844A-4469-A719-BB5627B7FCD4}">
      <dgm:prSet/>
      <dgm:spPr/>
      <dgm:t>
        <a:bodyPr/>
        <a:lstStyle/>
        <a:p>
          <a:endParaRPr lang="en-US"/>
        </a:p>
      </dgm:t>
    </dgm:pt>
    <dgm:pt modelId="{C16448EA-0FA6-45D5-84B9-86E8BCB9FE85}" type="sibTrans" cxnId="{AF8774F5-844A-4469-A719-BB5627B7FCD4}">
      <dgm:prSet/>
      <dgm:spPr/>
      <dgm:t>
        <a:bodyPr/>
        <a:lstStyle/>
        <a:p>
          <a:endParaRPr lang="en-US"/>
        </a:p>
      </dgm:t>
    </dgm:pt>
    <dgm:pt modelId="{664F762A-CC89-43FC-9BF9-1C68F8841FF0}">
      <dgm:prSet phldrT="[Text]" custT="1"/>
      <dgm:spPr/>
      <dgm:t>
        <a:bodyPr/>
        <a:lstStyle/>
        <a:p>
          <a:r>
            <a:rPr lang="en-US" sz="1600" b="1" dirty="0" smtClean="0"/>
            <a:t>R</a:t>
          </a:r>
          <a:endParaRPr lang="en-US" sz="1600" b="1" dirty="0"/>
        </a:p>
      </dgm:t>
    </dgm:pt>
    <dgm:pt modelId="{85A8D0C1-1036-4B8B-8B4D-9C83B4CDFA36}" type="parTrans" cxnId="{A2713886-A49F-4997-BEA7-5AA6E3723EFD}">
      <dgm:prSet/>
      <dgm:spPr/>
      <dgm:t>
        <a:bodyPr/>
        <a:lstStyle/>
        <a:p>
          <a:endParaRPr lang="en-US"/>
        </a:p>
      </dgm:t>
    </dgm:pt>
    <dgm:pt modelId="{EC23AED4-9DE7-4692-AB0F-637E0F1BC4E5}" type="sibTrans" cxnId="{A2713886-A49F-4997-BEA7-5AA6E3723EFD}">
      <dgm:prSet/>
      <dgm:spPr/>
      <dgm:t>
        <a:bodyPr/>
        <a:lstStyle/>
        <a:p>
          <a:endParaRPr lang="en-US"/>
        </a:p>
      </dgm:t>
    </dgm:pt>
    <dgm:pt modelId="{F897E740-BF75-46A9-A05C-5DD8660E5646}">
      <dgm:prSet phldrT="[Text]" custT="1"/>
      <dgm:spPr/>
      <dgm:t>
        <a:bodyPr/>
        <a:lstStyle/>
        <a:p>
          <a:r>
            <a:rPr lang="en-US" sz="1200" b="1" dirty="0" smtClean="0"/>
            <a:t>Reach Out and Collaborate with Cross-Continuum Providers</a:t>
          </a:r>
          <a:endParaRPr lang="en-US" sz="1200" b="1" dirty="0"/>
        </a:p>
      </dgm:t>
    </dgm:pt>
    <dgm:pt modelId="{5F1AABD6-8328-402A-ADE1-B3F5A8001274}" type="parTrans" cxnId="{20BF484E-3AE5-4A69-B2B1-F823CFB0161C}">
      <dgm:prSet/>
      <dgm:spPr/>
      <dgm:t>
        <a:bodyPr/>
        <a:lstStyle/>
        <a:p>
          <a:endParaRPr lang="en-US"/>
        </a:p>
      </dgm:t>
    </dgm:pt>
    <dgm:pt modelId="{45ADBC00-79A2-4B0A-9B76-CD1AD96624DE}" type="sibTrans" cxnId="{20BF484E-3AE5-4A69-B2B1-F823CFB0161C}">
      <dgm:prSet/>
      <dgm:spPr/>
      <dgm:t>
        <a:bodyPr/>
        <a:lstStyle/>
        <a:p>
          <a:endParaRPr lang="en-US"/>
        </a:p>
      </dgm:t>
    </dgm:pt>
    <dgm:pt modelId="{A7C6E7E9-53D6-4AFA-915A-A14A5C65B0ED}">
      <dgm:prSet phldrT="[Text]" custT="1"/>
      <dgm:spPr/>
      <dgm:t>
        <a:bodyPr/>
        <a:lstStyle/>
        <a:p>
          <a:r>
            <a:rPr lang="en-US" sz="1600" b="1" dirty="0" smtClean="0"/>
            <a:t>E</a:t>
          </a:r>
          <a:endParaRPr lang="en-US" sz="1600" b="1" dirty="0"/>
        </a:p>
      </dgm:t>
    </dgm:pt>
    <dgm:pt modelId="{4DE67F1A-98B8-4FF7-9E30-86F4AF6FA518}" type="parTrans" cxnId="{59E0DDE5-0A61-4C3A-AA52-AAB9C68F658F}">
      <dgm:prSet/>
      <dgm:spPr/>
      <dgm:t>
        <a:bodyPr/>
        <a:lstStyle/>
        <a:p>
          <a:endParaRPr lang="en-US"/>
        </a:p>
      </dgm:t>
    </dgm:pt>
    <dgm:pt modelId="{845BD8EA-BE84-4BC2-A1F9-D4997B4C4457}" type="sibTrans" cxnId="{59E0DDE5-0A61-4C3A-AA52-AAB9C68F658F}">
      <dgm:prSet/>
      <dgm:spPr/>
      <dgm:t>
        <a:bodyPr/>
        <a:lstStyle/>
        <a:p>
          <a:endParaRPr lang="en-US"/>
        </a:p>
      </dgm:t>
    </dgm:pt>
    <dgm:pt modelId="{06BF24AB-1849-4B2D-8A2C-6715F49C4614}">
      <dgm:prSet phldrT="[Text]" custT="1"/>
      <dgm:spPr/>
      <dgm:t>
        <a:bodyPr/>
        <a:lstStyle/>
        <a:p>
          <a:r>
            <a:rPr lang="en-US" sz="1200" b="1" dirty="0" smtClean="0"/>
            <a:t>Enhance Services for High-Risk Patients</a:t>
          </a:r>
          <a:endParaRPr lang="en-US" sz="1200" b="1" dirty="0"/>
        </a:p>
      </dgm:t>
    </dgm:pt>
    <dgm:pt modelId="{81851150-2EBE-44BA-8FB9-85EA3088F2BF}" type="parTrans" cxnId="{142ABC76-64FD-4207-AC6D-447AC3C0C0D9}">
      <dgm:prSet/>
      <dgm:spPr/>
      <dgm:t>
        <a:bodyPr/>
        <a:lstStyle/>
        <a:p>
          <a:endParaRPr lang="en-US"/>
        </a:p>
      </dgm:t>
    </dgm:pt>
    <dgm:pt modelId="{F20D3BB9-C42E-4796-A7A4-2E9A252DADE6}" type="sibTrans" cxnId="{142ABC76-64FD-4207-AC6D-447AC3C0C0D9}">
      <dgm:prSet/>
      <dgm:spPr/>
      <dgm:t>
        <a:bodyPr/>
        <a:lstStyle/>
        <a:p>
          <a:endParaRPr lang="en-US"/>
        </a:p>
      </dgm:t>
    </dgm:pt>
    <dgm:pt modelId="{D0754212-0AFF-40D0-B80D-A1353956AD6E}" type="pres">
      <dgm:prSet presAssocID="{5EE03984-2360-4867-A356-A158E2D4B7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16B39-F8C1-4859-96FE-700E9EDE8C45}" type="pres">
      <dgm:prSet presAssocID="{CE4C02D0-CBEA-4744-8B81-026C380A78EE}" presName="composite" presStyleCnt="0"/>
      <dgm:spPr/>
      <dgm:t>
        <a:bodyPr/>
        <a:lstStyle/>
        <a:p>
          <a:endParaRPr lang="en-US"/>
        </a:p>
      </dgm:t>
    </dgm:pt>
    <dgm:pt modelId="{68CD3578-013D-4490-925C-1FA9A541451B}" type="pres">
      <dgm:prSet presAssocID="{CE4C02D0-CBEA-4744-8B81-026C380A78E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95BDB-21E1-43E6-A357-1E59BCE5C6CF}" type="pres">
      <dgm:prSet presAssocID="{CE4C02D0-CBEA-4744-8B81-026C380A78EE}" presName="descendantText" presStyleLbl="alignAcc1" presStyleIdx="0" presStyleCnt="6" custLinFactNeighborX="-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B4876-F1DC-4615-AE49-3C2AA952A3CE}" type="pres">
      <dgm:prSet presAssocID="{CC007B3F-68FC-4EA0-A5C4-39CD1A1EFD09}" presName="sp" presStyleCnt="0"/>
      <dgm:spPr/>
      <dgm:t>
        <a:bodyPr/>
        <a:lstStyle/>
        <a:p>
          <a:endParaRPr lang="en-US"/>
        </a:p>
      </dgm:t>
    </dgm:pt>
    <dgm:pt modelId="{B294B543-DBAE-4111-902D-2C890308AD34}" type="pres">
      <dgm:prSet presAssocID="{FD4FF8B2-DA56-4772-BA8B-6B5DC5926162}" presName="composite" presStyleCnt="0"/>
      <dgm:spPr/>
      <dgm:t>
        <a:bodyPr/>
        <a:lstStyle/>
        <a:p>
          <a:endParaRPr lang="en-US"/>
        </a:p>
      </dgm:t>
    </dgm:pt>
    <dgm:pt modelId="{0D69DD46-29DA-4CA8-B6FC-2A7E9DAFA244}" type="pres">
      <dgm:prSet presAssocID="{FD4FF8B2-DA56-4772-BA8B-6B5DC592616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84402-2F14-4C8B-BC89-D88A8C61686B}" type="pres">
      <dgm:prSet presAssocID="{FD4FF8B2-DA56-4772-BA8B-6B5DC592616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51255-4032-4E6F-BA48-C8F4A7A5392B}" type="pres">
      <dgm:prSet presAssocID="{7455E117-783D-4A61-A185-186B90E52170}" presName="sp" presStyleCnt="0"/>
      <dgm:spPr/>
      <dgm:t>
        <a:bodyPr/>
        <a:lstStyle/>
        <a:p>
          <a:endParaRPr lang="en-US"/>
        </a:p>
      </dgm:t>
    </dgm:pt>
    <dgm:pt modelId="{EBFD8134-5CE0-480B-9321-290E0B248B6E}" type="pres">
      <dgm:prSet presAssocID="{35A2B898-B516-43D7-87F8-F5BC83F1B8E7}" presName="composite" presStyleCnt="0"/>
      <dgm:spPr/>
      <dgm:t>
        <a:bodyPr/>
        <a:lstStyle/>
        <a:p>
          <a:endParaRPr lang="en-US"/>
        </a:p>
      </dgm:t>
    </dgm:pt>
    <dgm:pt modelId="{DAB92ECE-396A-4D30-9C7D-33EAA7E27D03}" type="pres">
      <dgm:prSet presAssocID="{35A2B898-B516-43D7-87F8-F5BC83F1B8E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551BD-F88A-44FF-992E-BEDD1234BDA3}" type="pres">
      <dgm:prSet presAssocID="{35A2B898-B516-43D7-87F8-F5BC83F1B8E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E7382-C352-4080-9104-18CDE602B0DD}" type="pres">
      <dgm:prSet presAssocID="{0050C03D-8D28-4A52-8E84-89B85150A04B}" presName="sp" presStyleCnt="0"/>
      <dgm:spPr/>
      <dgm:t>
        <a:bodyPr/>
        <a:lstStyle/>
        <a:p>
          <a:endParaRPr lang="en-US"/>
        </a:p>
      </dgm:t>
    </dgm:pt>
    <dgm:pt modelId="{06F3B81B-0634-426B-A35B-F3E5B383A9E3}" type="pres">
      <dgm:prSet presAssocID="{A531FB6E-80CC-4E9D-9678-8386D5368BA5}" presName="composite" presStyleCnt="0"/>
      <dgm:spPr/>
      <dgm:t>
        <a:bodyPr/>
        <a:lstStyle/>
        <a:p>
          <a:endParaRPr lang="en-US"/>
        </a:p>
      </dgm:t>
    </dgm:pt>
    <dgm:pt modelId="{0EA741A9-AF70-4239-A03F-9DB368CDC57E}" type="pres">
      <dgm:prSet presAssocID="{A531FB6E-80CC-4E9D-9678-8386D5368BA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2C890-F399-4577-B951-C2BF1B9648AE}" type="pres">
      <dgm:prSet presAssocID="{A531FB6E-80CC-4E9D-9678-8386D5368BA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21589-4B7E-4716-9746-CAA8018371E2}" type="pres">
      <dgm:prSet presAssocID="{34946CBB-9F9F-4AD0-9FFB-EABF2B76C97F}" presName="sp" presStyleCnt="0"/>
      <dgm:spPr/>
      <dgm:t>
        <a:bodyPr/>
        <a:lstStyle/>
        <a:p>
          <a:endParaRPr lang="en-US"/>
        </a:p>
      </dgm:t>
    </dgm:pt>
    <dgm:pt modelId="{8C062641-79ED-4E9D-A9FE-88E4320250EA}" type="pres">
      <dgm:prSet presAssocID="{664F762A-CC89-43FC-9BF9-1C68F8841FF0}" presName="composite" presStyleCnt="0"/>
      <dgm:spPr/>
      <dgm:t>
        <a:bodyPr/>
        <a:lstStyle/>
        <a:p>
          <a:endParaRPr lang="en-US"/>
        </a:p>
      </dgm:t>
    </dgm:pt>
    <dgm:pt modelId="{15369BC5-F5F7-4D06-8F85-7B0F6509A5FE}" type="pres">
      <dgm:prSet presAssocID="{664F762A-CC89-43FC-9BF9-1C68F8841FF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A950B-8A46-4D99-8FB4-12A207FE966F}" type="pres">
      <dgm:prSet presAssocID="{664F762A-CC89-43FC-9BF9-1C68F8841FF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ED39F-AEB7-45C4-B8BF-FD4D25988F96}" type="pres">
      <dgm:prSet presAssocID="{EC23AED4-9DE7-4692-AB0F-637E0F1BC4E5}" presName="sp" presStyleCnt="0"/>
      <dgm:spPr/>
      <dgm:t>
        <a:bodyPr/>
        <a:lstStyle/>
        <a:p>
          <a:endParaRPr lang="en-US"/>
        </a:p>
      </dgm:t>
    </dgm:pt>
    <dgm:pt modelId="{4CA64EA8-6DF3-4719-9350-041235501981}" type="pres">
      <dgm:prSet presAssocID="{A7C6E7E9-53D6-4AFA-915A-A14A5C65B0ED}" presName="composite" presStyleCnt="0"/>
      <dgm:spPr/>
      <dgm:t>
        <a:bodyPr/>
        <a:lstStyle/>
        <a:p>
          <a:endParaRPr lang="en-US"/>
        </a:p>
      </dgm:t>
    </dgm:pt>
    <dgm:pt modelId="{64674B17-8C6A-4E73-803A-BE331FB692BB}" type="pres">
      <dgm:prSet presAssocID="{A7C6E7E9-53D6-4AFA-915A-A14A5C65B0E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878E7-7883-4614-A5F3-09906831FB6F}" type="pres">
      <dgm:prSet presAssocID="{A7C6E7E9-53D6-4AFA-915A-A14A5C65B0E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0832B-F5F7-48A3-AE3E-39C3A420A42A}" type="presOf" srcId="{09D4D9E5-66C7-470F-AB4E-9F41B49E6F25}" destId="{89C2C890-F399-4577-B951-C2BF1B9648AE}" srcOrd="0" destOrd="0" presId="urn:microsoft.com/office/officeart/2005/8/layout/chevron2"/>
    <dgm:cxn modelId="{F12ADBC7-A144-463F-BFBA-4D4509762D5D}" srcId="{5EE03984-2360-4867-A356-A158E2D4B7DE}" destId="{35A2B898-B516-43D7-87F8-F5BC83F1B8E7}" srcOrd="2" destOrd="0" parTransId="{2795776E-D38A-4778-B8A2-E79CA3911A4D}" sibTransId="{0050C03D-8D28-4A52-8E84-89B85150A04B}"/>
    <dgm:cxn modelId="{26BAEF68-B779-4FF9-A613-A7DF8DB2FEDF}" type="presOf" srcId="{25F05D7F-6C9E-4B43-86C4-E21A1BCC21F6}" destId="{20E95BDB-21E1-43E6-A357-1E59BCE5C6CF}" srcOrd="0" destOrd="0" presId="urn:microsoft.com/office/officeart/2005/8/layout/chevron2"/>
    <dgm:cxn modelId="{89F2268B-5BBD-4660-9175-AABAC4879B08}" type="presOf" srcId="{FD4FF8B2-DA56-4772-BA8B-6B5DC5926162}" destId="{0D69DD46-29DA-4CA8-B6FC-2A7E9DAFA244}" srcOrd="0" destOrd="0" presId="urn:microsoft.com/office/officeart/2005/8/layout/chevron2"/>
    <dgm:cxn modelId="{55946131-61DD-4788-A586-B1B65B4D28DB}" srcId="{5EE03984-2360-4867-A356-A158E2D4B7DE}" destId="{CE4C02D0-CBEA-4744-8B81-026C380A78EE}" srcOrd="0" destOrd="0" parTransId="{F530769B-0700-4973-939B-98487894DE0E}" sibTransId="{CC007B3F-68FC-4EA0-A5C4-39CD1A1EFD09}"/>
    <dgm:cxn modelId="{1C0F994B-FF6B-4E81-A5C4-3F92339E53B4}" srcId="{5EE03984-2360-4867-A356-A158E2D4B7DE}" destId="{FD4FF8B2-DA56-4772-BA8B-6B5DC5926162}" srcOrd="1" destOrd="0" parTransId="{79F9B019-B0E3-46D3-B121-61F2E4CD8143}" sibTransId="{7455E117-783D-4A61-A185-186B90E52170}"/>
    <dgm:cxn modelId="{59E0DDE5-0A61-4C3A-AA52-AAB9C68F658F}" srcId="{5EE03984-2360-4867-A356-A158E2D4B7DE}" destId="{A7C6E7E9-53D6-4AFA-915A-A14A5C65B0ED}" srcOrd="5" destOrd="0" parTransId="{4DE67F1A-98B8-4FF7-9E30-86F4AF6FA518}" sibTransId="{845BD8EA-BE84-4BC2-A1F9-D4997B4C4457}"/>
    <dgm:cxn modelId="{E2037884-3902-4841-A2D8-F1F342961D6D}" srcId="{CE4C02D0-CBEA-4744-8B81-026C380A78EE}" destId="{25F05D7F-6C9E-4B43-86C4-E21A1BCC21F6}" srcOrd="0" destOrd="0" parTransId="{FC064856-6902-4641-A3A4-C70FF306CDA5}" sibTransId="{C29A1582-696F-4ED2-8BFA-ED30AEC6CFFE}"/>
    <dgm:cxn modelId="{5FDAF051-0C00-48B9-B39E-9AF1F5643EBA}" type="presOf" srcId="{5EE03984-2360-4867-A356-A158E2D4B7DE}" destId="{D0754212-0AFF-40D0-B80D-A1353956AD6E}" srcOrd="0" destOrd="0" presId="urn:microsoft.com/office/officeart/2005/8/layout/chevron2"/>
    <dgm:cxn modelId="{AF8774F5-844A-4469-A719-BB5627B7FCD4}" srcId="{35A2B898-B516-43D7-87F8-F5BC83F1B8E7}" destId="{D8F7D877-2878-47C9-81D7-5A9B7E5562B9}" srcOrd="0" destOrd="0" parTransId="{C9C22A4A-CEC1-43C7-8640-6C1CE0E48661}" sibTransId="{C16448EA-0FA6-45D5-84B9-86E8BCB9FE85}"/>
    <dgm:cxn modelId="{54EB9194-8F41-4EA3-BF80-F336ADFC12BD}" type="presOf" srcId="{A531FB6E-80CC-4E9D-9678-8386D5368BA5}" destId="{0EA741A9-AF70-4239-A03F-9DB368CDC57E}" srcOrd="0" destOrd="0" presId="urn:microsoft.com/office/officeart/2005/8/layout/chevron2"/>
    <dgm:cxn modelId="{470B93D9-F05F-4A70-88B4-E192154967A2}" type="presOf" srcId="{A7C6E7E9-53D6-4AFA-915A-A14A5C65B0ED}" destId="{64674B17-8C6A-4E73-803A-BE331FB692BB}" srcOrd="0" destOrd="0" presId="urn:microsoft.com/office/officeart/2005/8/layout/chevron2"/>
    <dgm:cxn modelId="{4BB02186-939C-434C-9FA4-D36B7E8172F1}" type="presOf" srcId="{D8F7D877-2878-47C9-81D7-5A9B7E5562B9}" destId="{729551BD-F88A-44FF-992E-BEDD1234BDA3}" srcOrd="0" destOrd="0" presId="urn:microsoft.com/office/officeart/2005/8/layout/chevron2"/>
    <dgm:cxn modelId="{54DD4657-3193-4377-9C3B-D85F9ABC37DE}" type="presOf" srcId="{F897E740-BF75-46A9-A05C-5DD8660E5646}" destId="{3A4A950B-8A46-4D99-8FB4-12A207FE966F}" srcOrd="0" destOrd="0" presId="urn:microsoft.com/office/officeart/2005/8/layout/chevron2"/>
    <dgm:cxn modelId="{32C47EDF-CB2E-4F57-AFDC-CC21D1999894}" type="presOf" srcId="{4BF4D61A-CFC5-43FA-948C-83BC04C2825B}" destId="{C7884402-2F14-4C8B-BC89-D88A8C61686B}" srcOrd="0" destOrd="0" presId="urn:microsoft.com/office/officeart/2005/8/layout/chevron2"/>
    <dgm:cxn modelId="{142ABC76-64FD-4207-AC6D-447AC3C0C0D9}" srcId="{A7C6E7E9-53D6-4AFA-915A-A14A5C65B0ED}" destId="{06BF24AB-1849-4B2D-8A2C-6715F49C4614}" srcOrd="0" destOrd="0" parTransId="{81851150-2EBE-44BA-8FB9-85EA3088F2BF}" sibTransId="{F20D3BB9-C42E-4796-A7A4-2E9A252DADE6}"/>
    <dgm:cxn modelId="{9B528CC6-BFFB-4A16-9379-4D2F93B92672}" type="presOf" srcId="{35A2B898-B516-43D7-87F8-F5BC83F1B8E7}" destId="{DAB92ECE-396A-4D30-9C7D-33EAA7E27D03}" srcOrd="0" destOrd="0" presId="urn:microsoft.com/office/officeart/2005/8/layout/chevron2"/>
    <dgm:cxn modelId="{DDF69333-837F-4AC8-B6B4-12B1D6623D38}" srcId="{A531FB6E-80CC-4E9D-9678-8386D5368BA5}" destId="{09D4D9E5-66C7-470F-AB4E-9F41B49E6F25}" srcOrd="0" destOrd="0" parTransId="{624B69FE-96E1-4898-8DFD-87A5D3CD80A0}" sibTransId="{279FBAE4-76C4-41F0-AB8C-DB9923538284}"/>
    <dgm:cxn modelId="{84141207-D378-4CA1-A027-A17C297229F3}" srcId="{5EE03984-2360-4867-A356-A158E2D4B7DE}" destId="{A531FB6E-80CC-4E9D-9678-8386D5368BA5}" srcOrd="3" destOrd="0" parTransId="{9E17896A-9CD2-4C75-9C9D-98ED58629B85}" sibTransId="{34946CBB-9F9F-4AD0-9FFB-EABF2B76C97F}"/>
    <dgm:cxn modelId="{22C443E0-C372-45CA-A3C1-4B757F152160}" type="presOf" srcId="{06BF24AB-1849-4B2D-8A2C-6715F49C4614}" destId="{A42878E7-7883-4614-A5F3-09906831FB6F}" srcOrd="0" destOrd="0" presId="urn:microsoft.com/office/officeart/2005/8/layout/chevron2"/>
    <dgm:cxn modelId="{20BF484E-3AE5-4A69-B2B1-F823CFB0161C}" srcId="{664F762A-CC89-43FC-9BF9-1C68F8841FF0}" destId="{F897E740-BF75-46A9-A05C-5DD8660E5646}" srcOrd="0" destOrd="0" parTransId="{5F1AABD6-8328-402A-ADE1-B3F5A8001274}" sibTransId="{45ADBC00-79A2-4B0A-9B76-CD1AD96624DE}"/>
    <dgm:cxn modelId="{A2713886-A49F-4997-BEA7-5AA6E3723EFD}" srcId="{5EE03984-2360-4867-A356-A158E2D4B7DE}" destId="{664F762A-CC89-43FC-9BF9-1C68F8841FF0}" srcOrd="4" destOrd="0" parTransId="{85A8D0C1-1036-4B8B-8B4D-9C83B4CDFA36}" sibTransId="{EC23AED4-9DE7-4692-AB0F-637E0F1BC4E5}"/>
    <dgm:cxn modelId="{6CA1EF9A-4776-4A34-B573-B54E4FFEAE9A}" type="presOf" srcId="{CE4C02D0-CBEA-4744-8B81-026C380A78EE}" destId="{68CD3578-013D-4490-925C-1FA9A541451B}" srcOrd="0" destOrd="0" presId="urn:microsoft.com/office/officeart/2005/8/layout/chevron2"/>
    <dgm:cxn modelId="{B4AB4CBE-B9F1-4FD5-9E45-570C5EC93CA4}" srcId="{FD4FF8B2-DA56-4772-BA8B-6B5DC5926162}" destId="{4BF4D61A-CFC5-43FA-948C-83BC04C2825B}" srcOrd="0" destOrd="0" parTransId="{BC3C275F-B688-4B10-A0B7-35DA6AB9459E}" sibTransId="{343B1F07-53E7-4DB5-BBC5-937EE2856482}"/>
    <dgm:cxn modelId="{BBD4826D-1288-4F22-B250-CD54C030464A}" type="presOf" srcId="{664F762A-CC89-43FC-9BF9-1C68F8841FF0}" destId="{15369BC5-F5F7-4D06-8F85-7B0F6509A5FE}" srcOrd="0" destOrd="0" presId="urn:microsoft.com/office/officeart/2005/8/layout/chevron2"/>
    <dgm:cxn modelId="{761139B0-3E28-48C8-85E6-6CD933FD8A34}" type="presParOf" srcId="{D0754212-0AFF-40D0-B80D-A1353956AD6E}" destId="{B9A16B39-F8C1-4859-96FE-700E9EDE8C45}" srcOrd="0" destOrd="0" presId="urn:microsoft.com/office/officeart/2005/8/layout/chevron2"/>
    <dgm:cxn modelId="{19AF55E5-28E0-4367-BC21-A2D5ADD9C055}" type="presParOf" srcId="{B9A16B39-F8C1-4859-96FE-700E9EDE8C45}" destId="{68CD3578-013D-4490-925C-1FA9A541451B}" srcOrd="0" destOrd="0" presId="urn:microsoft.com/office/officeart/2005/8/layout/chevron2"/>
    <dgm:cxn modelId="{996A1788-3ED1-41EE-9858-D6C42983D5A2}" type="presParOf" srcId="{B9A16B39-F8C1-4859-96FE-700E9EDE8C45}" destId="{20E95BDB-21E1-43E6-A357-1E59BCE5C6CF}" srcOrd="1" destOrd="0" presId="urn:microsoft.com/office/officeart/2005/8/layout/chevron2"/>
    <dgm:cxn modelId="{62DABE69-5ADA-42A7-918E-14762D34F6D0}" type="presParOf" srcId="{D0754212-0AFF-40D0-B80D-A1353956AD6E}" destId="{230B4876-F1DC-4615-AE49-3C2AA952A3CE}" srcOrd="1" destOrd="0" presId="urn:microsoft.com/office/officeart/2005/8/layout/chevron2"/>
    <dgm:cxn modelId="{52F66319-0A44-443D-8C48-1944C0F1E4A4}" type="presParOf" srcId="{D0754212-0AFF-40D0-B80D-A1353956AD6E}" destId="{B294B543-DBAE-4111-902D-2C890308AD34}" srcOrd="2" destOrd="0" presId="urn:microsoft.com/office/officeart/2005/8/layout/chevron2"/>
    <dgm:cxn modelId="{2CC1AF3E-757E-46BE-98E0-DABA4D0B5291}" type="presParOf" srcId="{B294B543-DBAE-4111-902D-2C890308AD34}" destId="{0D69DD46-29DA-4CA8-B6FC-2A7E9DAFA244}" srcOrd="0" destOrd="0" presId="urn:microsoft.com/office/officeart/2005/8/layout/chevron2"/>
    <dgm:cxn modelId="{934E3409-1305-49FC-8313-AE348E3C0B73}" type="presParOf" srcId="{B294B543-DBAE-4111-902D-2C890308AD34}" destId="{C7884402-2F14-4C8B-BC89-D88A8C61686B}" srcOrd="1" destOrd="0" presId="urn:microsoft.com/office/officeart/2005/8/layout/chevron2"/>
    <dgm:cxn modelId="{9D3FF54D-1138-4EFF-8068-BAE61F36EC30}" type="presParOf" srcId="{D0754212-0AFF-40D0-B80D-A1353956AD6E}" destId="{7BA51255-4032-4E6F-BA48-C8F4A7A5392B}" srcOrd="3" destOrd="0" presId="urn:microsoft.com/office/officeart/2005/8/layout/chevron2"/>
    <dgm:cxn modelId="{5A68FCDA-FAF1-42A2-BE13-97BA0041AD22}" type="presParOf" srcId="{D0754212-0AFF-40D0-B80D-A1353956AD6E}" destId="{EBFD8134-5CE0-480B-9321-290E0B248B6E}" srcOrd="4" destOrd="0" presId="urn:microsoft.com/office/officeart/2005/8/layout/chevron2"/>
    <dgm:cxn modelId="{301026BD-CC24-49DA-B150-55E26371D4D4}" type="presParOf" srcId="{EBFD8134-5CE0-480B-9321-290E0B248B6E}" destId="{DAB92ECE-396A-4D30-9C7D-33EAA7E27D03}" srcOrd="0" destOrd="0" presId="urn:microsoft.com/office/officeart/2005/8/layout/chevron2"/>
    <dgm:cxn modelId="{517B5097-98FA-48A2-BC8C-93CCBF690B9C}" type="presParOf" srcId="{EBFD8134-5CE0-480B-9321-290E0B248B6E}" destId="{729551BD-F88A-44FF-992E-BEDD1234BDA3}" srcOrd="1" destOrd="0" presId="urn:microsoft.com/office/officeart/2005/8/layout/chevron2"/>
    <dgm:cxn modelId="{C86901BA-DF43-461D-9ECD-AC7D91405D86}" type="presParOf" srcId="{D0754212-0AFF-40D0-B80D-A1353956AD6E}" destId="{993E7382-C352-4080-9104-18CDE602B0DD}" srcOrd="5" destOrd="0" presId="urn:microsoft.com/office/officeart/2005/8/layout/chevron2"/>
    <dgm:cxn modelId="{36D2D72B-F567-4B37-B428-A8C7427B89C0}" type="presParOf" srcId="{D0754212-0AFF-40D0-B80D-A1353956AD6E}" destId="{06F3B81B-0634-426B-A35B-F3E5B383A9E3}" srcOrd="6" destOrd="0" presId="urn:microsoft.com/office/officeart/2005/8/layout/chevron2"/>
    <dgm:cxn modelId="{82C1FE26-70BC-47C9-AF15-2CA2182F7112}" type="presParOf" srcId="{06F3B81B-0634-426B-A35B-F3E5B383A9E3}" destId="{0EA741A9-AF70-4239-A03F-9DB368CDC57E}" srcOrd="0" destOrd="0" presId="urn:microsoft.com/office/officeart/2005/8/layout/chevron2"/>
    <dgm:cxn modelId="{FAE4795B-261A-4739-8DEC-063719747206}" type="presParOf" srcId="{06F3B81B-0634-426B-A35B-F3E5B383A9E3}" destId="{89C2C890-F399-4577-B951-C2BF1B9648AE}" srcOrd="1" destOrd="0" presId="urn:microsoft.com/office/officeart/2005/8/layout/chevron2"/>
    <dgm:cxn modelId="{BF341A4D-A83E-4A1B-A215-1D8997F09739}" type="presParOf" srcId="{D0754212-0AFF-40D0-B80D-A1353956AD6E}" destId="{71721589-4B7E-4716-9746-CAA8018371E2}" srcOrd="7" destOrd="0" presId="urn:microsoft.com/office/officeart/2005/8/layout/chevron2"/>
    <dgm:cxn modelId="{1DA3A334-7FB0-444E-AAD1-D3992F73A39D}" type="presParOf" srcId="{D0754212-0AFF-40D0-B80D-A1353956AD6E}" destId="{8C062641-79ED-4E9D-A9FE-88E4320250EA}" srcOrd="8" destOrd="0" presId="urn:microsoft.com/office/officeart/2005/8/layout/chevron2"/>
    <dgm:cxn modelId="{E2C042B6-DF2F-4A2B-B71C-4A0B874C53BA}" type="presParOf" srcId="{8C062641-79ED-4E9D-A9FE-88E4320250EA}" destId="{15369BC5-F5F7-4D06-8F85-7B0F6509A5FE}" srcOrd="0" destOrd="0" presId="urn:microsoft.com/office/officeart/2005/8/layout/chevron2"/>
    <dgm:cxn modelId="{AA1E0969-2112-4FE6-AE10-DCD4AB97C059}" type="presParOf" srcId="{8C062641-79ED-4E9D-A9FE-88E4320250EA}" destId="{3A4A950B-8A46-4D99-8FB4-12A207FE966F}" srcOrd="1" destOrd="0" presId="urn:microsoft.com/office/officeart/2005/8/layout/chevron2"/>
    <dgm:cxn modelId="{BD31BD6E-7329-43A0-8CC8-CF4FDD323351}" type="presParOf" srcId="{D0754212-0AFF-40D0-B80D-A1353956AD6E}" destId="{53BED39F-AEB7-45C4-B8BF-FD4D25988F96}" srcOrd="9" destOrd="0" presId="urn:microsoft.com/office/officeart/2005/8/layout/chevron2"/>
    <dgm:cxn modelId="{7B0F2E93-8534-4934-B0B0-718204C36516}" type="presParOf" srcId="{D0754212-0AFF-40D0-B80D-A1353956AD6E}" destId="{4CA64EA8-6DF3-4719-9350-041235501981}" srcOrd="10" destOrd="0" presId="urn:microsoft.com/office/officeart/2005/8/layout/chevron2"/>
    <dgm:cxn modelId="{48BD7B77-D258-4F1E-9E49-0510C3A90546}" type="presParOf" srcId="{4CA64EA8-6DF3-4719-9350-041235501981}" destId="{64674B17-8C6A-4E73-803A-BE331FB692BB}" srcOrd="0" destOrd="0" presId="urn:microsoft.com/office/officeart/2005/8/layout/chevron2"/>
    <dgm:cxn modelId="{6D6E3425-1294-4392-BA21-834B58D20494}" type="presParOf" srcId="{4CA64EA8-6DF3-4719-9350-041235501981}" destId="{A42878E7-7883-4614-A5F3-09906831FB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EE2A7AFB-EE75-409A-98D9-04D78FA64D1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DCBFBB6A-D6D0-44B5-B75A-29F65A5C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0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C2721CB9-CF9B-4F2D-95EB-7B632C95C9F4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C9A3FEA5-9AB6-43C2-89F2-55142E63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2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2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51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1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33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79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4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66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85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1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02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06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8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6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03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47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9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7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8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3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4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A5-9AB6-43C2-89F2-55142E63B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752850"/>
            <a:ext cx="8221663" cy="1065213"/>
          </a:xfrm>
        </p:spPr>
        <p:txBody>
          <a:bodyPr/>
          <a:lstStyle/>
          <a:p>
            <a:pPr lvl="0"/>
            <a:r>
              <a:rPr lang="en-US" dirty="0" smtClean="0"/>
              <a:t>Name, Position Title  | 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0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128"/>
            <a:ext cx="82296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704"/>
            <a:ext cx="8229600" cy="43518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0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344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8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329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0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77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03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3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969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79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804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881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BFA-FD84-CC43-802C-27D64DD82E10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688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5150"/>
            <a:ext cx="9144000" cy="1130300"/>
          </a:xfrm>
          <a:prstGeom prst="rect">
            <a:avLst/>
          </a:prstGeom>
          <a:solidFill>
            <a:schemeClr val="bg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8600"/>
            <a:ext cx="14747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58000" cy="147002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0083"/>
            <a:ext cx="6400800" cy="1481517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0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99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556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07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1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82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384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842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04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FC41-855B-43D3-80FF-03B2DE811D05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30947-EF75-454E-9CF4-3A01A55C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EFF1F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0775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87DD1BFA-FD84-CC43-802C-27D64DD82E10}" type="slidenum">
              <a:rPr lang="en-US" smtClean="0">
                <a:ea typeface="ＭＳ Ｐゴシック" charset="0"/>
              </a:rPr>
              <a:pPr defTabSz="457200"/>
              <a:t>‹#›</a:t>
            </a:fld>
            <a:endParaRPr lang="en-US">
              <a:ea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501765" y="6342133"/>
            <a:ext cx="2236470" cy="34671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20133"/>
          </a:xfrm>
          <a:prstGeom prst="rect">
            <a:avLst/>
          </a:prstGeom>
          <a:solidFill>
            <a:srgbClr val="6B1D7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0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604A7B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76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hia.webmaster@MassMail.State.MA.U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2450" y="838200"/>
            <a:ext cx="80391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436E"/>
                </a:solidFill>
                <a:latin typeface="Arial"/>
                <a:cs typeface="Arial"/>
              </a:rPr>
              <a:t>Behavioral Health &amp; Readmissions in Massachusetts Acute Care Hospitals</a:t>
            </a:r>
            <a:br>
              <a:rPr lang="en-US" sz="3200" b="1" dirty="0" smtClean="0">
                <a:solidFill>
                  <a:srgbClr val="00436E"/>
                </a:solidFill>
                <a:latin typeface="Arial"/>
                <a:cs typeface="Arial"/>
              </a:rPr>
            </a:br>
            <a:endParaRPr lang="en-US" sz="3200" dirty="0">
              <a:solidFill>
                <a:srgbClr val="00436E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November 17, </a:t>
            </a:r>
            <a:r>
              <a:rPr lang="en-US" sz="2000" dirty="0" smtClean="0">
                <a:latin typeface="Arial"/>
                <a:cs typeface="Arial"/>
              </a:rPr>
              <a:t>2016</a:t>
            </a:r>
            <a:endParaRPr lang="en-US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pic>
        <p:nvPicPr>
          <p:cNvPr id="3" name="Picture 2" descr="http://www.chiamass.gov/assets/Uploads/ReadmissionsSLIDERn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819399"/>
            <a:ext cx="45339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5" y="5470778"/>
            <a:ext cx="938786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00100"/>
            <a:ext cx="7772400" cy="5829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rgbClr val="00436E"/>
                </a:solidFill>
                <a:latin typeface="Arial"/>
                <a:cs typeface="Arial"/>
              </a:rPr>
              <a:t>Statewide Readmission Rates and </a:t>
            </a:r>
            <a:br>
              <a:rPr lang="en-US" sz="2600" b="1" dirty="0">
                <a:solidFill>
                  <a:srgbClr val="00436E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00436E"/>
                </a:solidFill>
                <a:latin typeface="Arial"/>
                <a:cs typeface="Arial"/>
              </a:rPr>
              <a:t>Behavioral Health Comorbidity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10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3696" y="12192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Prevalence of </a:t>
            </a: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Behavioral Health Comorbidity </a:t>
            </a:r>
            <a:b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by Age Group</a:t>
            </a:r>
            <a:endParaRPr lang="en-US" sz="2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Picture 9" descr="BH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4" y="1816354"/>
            <a:ext cx="8399116" cy="3365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11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3696" y="12192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H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-6857543"/>
            <a:ext cx="9143391" cy="68575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Readmission </a:t>
            </a: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Rates </a:t>
            </a:r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Behavioral Health Comorbidity </a:t>
            </a:r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by </a:t>
            </a: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Age </a:t>
            </a:r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G</a:t>
            </a: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roup</a:t>
            </a:r>
            <a:endParaRPr lang="en-US" sz="2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Picture 4" descr="BH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" y="1676400"/>
            <a:ext cx="798871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12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696" y="12192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Prevalence </a:t>
            </a: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of Behavioral Health Comorbidity </a:t>
            </a:r>
          </a:p>
          <a:p>
            <a:pPr algn="l"/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lang="en-US" sz="2600" b="1" dirty="0" smtClean="0">
                <a:solidFill>
                  <a:schemeClr val="tx2"/>
                </a:solidFill>
                <a:latin typeface="Arial"/>
                <a:cs typeface="Arial"/>
              </a:rPr>
              <a:t>y Payer Type</a:t>
            </a:r>
            <a:endParaRPr lang="en-US" sz="2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Picture 8" descr="BH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4" y="1524000"/>
            <a:ext cx="8053277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13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3696" y="12192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H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-6857543"/>
            <a:ext cx="9143391" cy="68575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Readmission Rates and Behavioral Health Comorbidity by Payer Type</a:t>
            </a:r>
            <a:endParaRPr lang="en-US" sz="2600" b="1" dirty="0">
              <a:solidFill>
                <a:srgbClr val="78BE20"/>
              </a:solidFill>
              <a:latin typeface="Arial"/>
              <a:cs typeface="Arial"/>
            </a:endParaRPr>
          </a:p>
        </p:txBody>
      </p:sp>
      <p:pic>
        <p:nvPicPr>
          <p:cNvPr id="5" name="Picture 4" descr="BH-06-side labe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8442"/>
            <a:ext cx="7512696" cy="488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14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696" y="12192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rgbClr val="005480"/>
                </a:solidFill>
                <a:latin typeface="Arial"/>
                <a:cs typeface="Arial"/>
              </a:rPr>
              <a:t>Readmission </a:t>
            </a:r>
            <a:r>
              <a:rPr lang="en-US" sz="2600" b="1" dirty="0" smtClean="0">
                <a:solidFill>
                  <a:srgbClr val="005480"/>
                </a:solidFill>
                <a:latin typeface="Arial"/>
                <a:cs typeface="Arial"/>
              </a:rPr>
              <a:t>Rates </a:t>
            </a:r>
            <a:r>
              <a:rPr lang="en-US" sz="2600" b="1" dirty="0">
                <a:solidFill>
                  <a:srgbClr val="005480"/>
                </a:solidFill>
                <a:latin typeface="Arial"/>
                <a:cs typeface="Arial"/>
              </a:rPr>
              <a:t>and </a:t>
            </a:r>
            <a:r>
              <a:rPr lang="en-US" sz="2600" b="1" dirty="0" smtClean="0">
                <a:solidFill>
                  <a:srgbClr val="005480"/>
                </a:solidFill>
                <a:latin typeface="Arial"/>
                <a:cs typeface="Arial"/>
              </a:rPr>
              <a:t>Behavioral Health Comorbidity </a:t>
            </a:r>
            <a:r>
              <a:rPr lang="en-US" sz="2600" b="1" dirty="0">
                <a:solidFill>
                  <a:srgbClr val="005480"/>
                </a:solidFill>
                <a:latin typeface="Arial"/>
                <a:cs typeface="Arial"/>
              </a:rPr>
              <a:t>by </a:t>
            </a:r>
            <a:r>
              <a:rPr lang="en-US" sz="2600" b="1" dirty="0" smtClean="0">
                <a:solidFill>
                  <a:srgbClr val="005480"/>
                </a:solidFill>
                <a:latin typeface="Arial"/>
                <a:cs typeface="Arial"/>
              </a:rPr>
              <a:t>Common </a:t>
            </a:r>
            <a:r>
              <a:rPr lang="en-US" sz="2600" b="1" dirty="0">
                <a:solidFill>
                  <a:srgbClr val="005480"/>
                </a:solidFill>
                <a:latin typeface="Arial"/>
                <a:cs typeface="Arial"/>
              </a:rPr>
              <a:t>D</a:t>
            </a:r>
            <a:r>
              <a:rPr lang="en-US" sz="2600" b="1" dirty="0" smtClean="0">
                <a:solidFill>
                  <a:srgbClr val="005480"/>
                </a:solidFill>
                <a:latin typeface="Arial"/>
                <a:cs typeface="Arial"/>
              </a:rPr>
              <a:t>ischarge Diagnosis</a:t>
            </a:r>
            <a:endParaRPr lang="en-US" sz="2600" b="1" dirty="0">
              <a:solidFill>
                <a:srgbClr val="00548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15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696" y="12192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H-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6904228" cy="4704852"/>
          </a:xfrm>
          <a:prstGeom prst="rect">
            <a:avLst/>
          </a:prstGeom>
        </p:spPr>
      </p:pic>
      <p:pic>
        <p:nvPicPr>
          <p:cNvPr id="3" name="Picture 2" descr="BH-07-KE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10200"/>
            <a:ext cx="112776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2848"/>
            <a:ext cx="434596" cy="4289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1132124"/>
            <a:ext cx="8077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Clr>
                <a:srgbClr val="F7921E"/>
              </a:buClr>
              <a:buFont typeface="Wingdings" charset="2"/>
              <a:buChar char="§"/>
              <a:defRPr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40% of hospitalized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 at least one comorbid behavioral health condition.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behavioral health comorbidity 77% more likely to be readmitted than those without any behavioral health comorbidity (20.2% vs. 11.4%).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61% of hospitalized Medicaid patients had a comorbid behavioral health condition.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Medicaid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patients with comorbid co-occurring mental and substance use conditions were three times more likely to be readmitted than those without any behavioral health comorbidity (26.6% vs. 9.0%).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Young adults (age 18-44) with a behavioral health comorbidity were nearly three times more likely to be readmitted than those without any behavioral health comorbidity (18.0% vs. 6.5%).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Among patients discharged with heart failure, the presence of a behavioral health comorbidity was associated with a readmission rate that was 56% higher than those without any behavioral health comorbidity (29.4% vs. 18.9%).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2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16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Summary of Findings</a:t>
            </a:r>
            <a:endParaRPr lang="en-US" sz="28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7496" y="9996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1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743200"/>
            <a:ext cx="8534400" cy="391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>
            <a:off x="304800" y="624840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04" y="6352848"/>
            <a:ext cx="434596" cy="4289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296" y="643985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17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71930"/>
            <a:ext cx="361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Overview</a:t>
            </a:r>
            <a:endParaRPr lang="en-US" sz="28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9" y="1132124"/>
            <a:ext cx="8077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Clr>
                <a:srgbClr val="F7921E"/>
              </a:buClr>
              <a:buFont typeface="Wingdings" charset="2"/>
              <a:buChar char="§"/>
              <a:defRPr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en-US" dirty="0"/>
              <a:t>Introduction </a:t>
            </a:r>
          </a:p>
          <a:p>
            <a:endParaRPr lang="en-US" dirty="0"/>
          </a:p>
          <a:p>
            <a:r>
              <a:rPr lang="en-US" dirty="0"/>
              <a:t>Why behavioral health?</a:t>
            </a:r>
          </a:p>
          <a:p>
            <a:endParaRPr lang="en-US" dirty="0"/>
          </a:p>
          <a:p>
            <a:r>
              <a:rPr lang="en-US" dirty="0"/>
              <a:t>What are some of the key findings? </a:t>
            </a:r>
          </a:p>
          <a:p>
            <a:endParaRPr lang="en-US" dirty="0"/>
          </a:p>
          <a:p>
            <a:r>
              <a:rPr lang="en-US" dirty="0"/>
              <a:t>What are some of the implications for practice and quality improvement?</a:t>
            </a:r>
          </a:p>
          <a:p>
            <a:endParaRPr lang="en-US" dirty="0"/>
          </a:p>
          <a:p>
            <a:r>
              <a:rPr lang="en-US" dirty="0"/>
              <a:t>Questions &amp; Answers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7496" y="9906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6858000" cy="1470025"/>
          </a:xfrm>
        </p:spPr>
        <p:txBody>
          <a:bodyPr/>
          <a:lstStyle/>
          <a:p>
            <a:r>
              <a:rPr lang="en-US" dirty="0" smtClean="0"/>
              <a:t>Implications for Practice &amp; Quality 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685800" y="3600450"/>
            <a:ext cx="6400800" cy="1481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Amy E. Boutwell, MD, MPP</a:t>
            </a:r>
          </a:p>
        </p:txBody>
      </p:sp>
    </p:spTree>
    <p:extLst>
      <p:ext uri="{BB962C8B-B14F-4D97-AF65-F5344CB8AC3E}">
        <p14:creationId xmlns:p14="http://schemas.microsoft.com/office/powerpoint/2010/main" val="26457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US" sz="2900" dirty="0">
                <a:latin typeface="Calibri" charset="0"/>
                <a:ea typeface="ＭＳ Ｐゴシック" charset="0"/>
              </a:rPr>
              <a:t>Why are these findings important?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18704"/>
            <a:ext cx="7594600" cy="1433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004080"/>
              </a:buClr>
              <a:buFont typeface="Arial" pitchFamily="34" charset="0"/>
              <a:buNone/>
            </a:pPr>
            <a:r>
              <a:rPr lang="en-US" b="1" dirty="0" smtClean="0">
                <a:solidFill>
                  <a:srgbClr val="503278"/>
                </a:solidFill>
              </a:rPr>
              <a:t>61 man with 8 hospitalizations for shortness of breath.</a:t>
            </a:r>
            <a:endParaRPr lang="en-US" b="1" i="1" dirty="0" smtClean="0">
              <a:solidFill>
                <a:srgbClr val="503278"/>
              </a:solidFill>
            </a:endParaRPr>
          </a:p>
          <a:p>
            <a:pPr marL="0" indent="0" algn="ctr" fontAlgn="base">
              <a:spcBef>
                <a:spcPts val="2800"/>
              </a:spcBef>
              <a:spcAft>
                <a:spcPct val="0"/>
              </a:spcAft>
              <a:buClr>
                <a:srgbClr val="004080"/>
              </a:buClr>
              <a:buFont typeface="Arial" pitchFamily="34" charset="0"/>
              <a:buNone/>
            </a:pPr>
            <a:r>
              <a:rPr lang="en-US" sz="2000" i="1" dirty="0" smtClean="0">
                <a:solidFill>
                  <a:prstClr val="black"/>
                </a:solidFill>
              </a:rPr>
              <a:t>“Oh honey, I’m in here every couple of weeks and it always takes about 5 days to tune me up”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4535" y="3793067"/>
            <a:ext cx="7594600" cy="1779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503278"/>
                </a:solidFill>
              </a:rPr>
              <a:t>32M with </a:t>
            </a:r>
            <a:r>
              <a:rPr lang="en-US" sz="2400" b="1" dirty="0" smtClean="0">
                <a:solidFill>
                  <a:srgbClr val="503278"/>
                </a:solidFill>
              </a:rPr>
              <a:t>lifetime of uncontrolled diabetes. </a:t>
            </a:r>
          </a:p>
          <a:p>
            <a:pPr marL="0" indent="0" algn="ctr" fontAlgn="base">
              <a:spcBef>
                <a:spcPts val="28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prstClr val="black"/>
                </a:solidFill>
              </a:rPr>
              <a:t>“I need housing, not a shelter. I need someone to help make sure I take my medicines. In a shelter they don't do that and they kick you out every morning. I need a stable residence and no one is able to help with that." </a:t>
            </a:r>
          </a:p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32124"/>
            <a:ext cx="8534400" cy="391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>
            <a:off x="304800" y="624840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04" y="6352848"/>
            <a:ext cx="434596" cy="4289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296" y="643985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2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71930"/>
            <a:ext cx="361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Overview</a:t>
            </a:r>
            <a:endParaRPr lang="en-US" sz="28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9" y="1132124"/>
            <a:ext cx="8077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Clr>
                <a:srgbClr val="F7921E"/>
              </a:buClr>
              <a:buFont typeface="Wingdings" charset="2"/>
              <a:buChar char="§"/>
              <a:defRPr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en-US" dirty="0"/>
              <a:t>Introduction </a:t>
            </a:r>
          </a:p>
          <a:p>
            <a:endParaRPr lang="en-US" dirty="0"/>
          </a:p>
          <a:p>
            <a:r>
              <a:rPr lang="en-US" dirty="0"/>
              <a:t>Why behavioral health?</a:t>
            </a:r>
          </a:p>
          <a:p>
            <a:endParaRPr lang="en-US" dirty="0"/>
          </a:p>
          <a:p>
            <a:r>
              <a:rPr lang="en-US" dirty="0"/>
              <a:t>What are some of the key findings? </a:t>
            </a:r>
          </a:p>
          <a:p>
            <a:endParaRPr lang="en-US" dirty="0"/>
          </a:p>
          <a:p>
            <a:r>
              <a:rPr lang="en-US" dirty="0"/>
              <a:t>What are some of the implications for practice and quality improvement?</a:t>
            </a:r>
          </a:p>
          <a:p>
            <a:endParaRPr lang="en-US" dirty="0"/>
          </a:p>
          <a:p>
            <a:r>
              <a:rPr lang="en-US" dirty="0"/>
              <a:t>Questions &amp; Answers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7496" y="9906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chemeClr val="accent4">
                    <a:lumMod val="75000"/>
                  </a:schemeClr>
                </a:solidFill>
                <a:latin typeface="Khmer UI" charset="0"/>
              </a:rPr>
              <a:t>AHRQ Reducing Medicaid R</a:t>
            </a: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  <a:latin typeface="Khmer UI" charset="0"/>
              </a:rPr>
              <a:t>eadmissions </a:t>
            </a:r>
            <a:r>
              <a:rPr lang="en-US" sz="2900" dirty="0">
                <a:solidFill>
                  <a:schemeClr val="accent4">
                    <a:lumMod val="75000"/>
                  </a:schemeClr>
                </a:solidFill>
                <a:latin typeface="Khmer UI" charset="0"/>
              </a:rPr>
              <a:t>Project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18704"/>
            <a:ext cx="8229600" cy="435189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charset="0"/>
              </a:rPr>
              <a:t>Identify the similarities &amp; differences in </a:t>
            </a:r>
            <a:r>
              <a:rPr lang="en-US" sz="2000" dirty="0" smtClean="0">
                <a:latin typeface="Arial" charset="0"/>
              </a:rPr>
              <a:t>readmission </a:t>
            </a:r>
            <a:r>
              <a:rPr lang="en-US" sz="2000" dirty="0">
                <a:latin typeface="Arial" charset="0"/>
              </a:rPr>
              <a:t>patterns for Medicare v. Medicaid patients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charset="0"/>
              </a:rPr>
              <a:t>Explore whether the “best practices” to reduce </a:t>
            </a:r>
            <a:r>
              <a:rPr lang="en-US" sz="2000" dirty="0" smtClean="0">
                <a:latin typeface="Arial" charset="0"/>
              </a:rPr>
              <a:t>readmissions </a:t>
            </a:r>
            <a:r>
              <a:rPr lang="en-US" sz="2000" dirty="0">
                <a:latin typeface="Arial" charset="0"/>
              </a:rPr>
              <a:t>apply to the Medicaid population as well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charset="0"/>
              </a:rPr>
              <a:t>Create a guide for hospitals to increase awareness of the unique issues in reducing Medicaid </a:t>
            </a:r>
            <a:r>
              <a:rPr lang="en-US" sz="2000" dirty="0" smtClean="0">
                <a:latin typeface="Arial" charset="0"/>
              </a:rPr>
              <a:t>readmissions</a:t>
            </a:r>
            <a:endParaRPr lang="en-US" sz="2000" dirty="0">
              <a:latin typeface="Arial" charset="0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38200"/>
            <a:ext cx="3805238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6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809066" y="37338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The guide comes with 13 customizable tools to be used in hospital teams</a:t>
            </a:r>
            <a:r>
              <a:rPr lang="ja-JP" altLang="en-US">
                <a:solidFill>
                  <a:prstClr val="black"/>
                </a:solidFill>
              </a:rPr>
              <a:t>’</a:t>
            </a:r>
            <a:r>
              <a:rPr lang="en-US" altLang="ja-JP">
                <a:solidFill>
                  <a:prstClr val="black"/>
                </a:solidFill>
              </a:rPr>
              <a:t> day-to-day operations.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200000" flipV="1">
            <a:off x="3503613" y="3167063"/>
            <a:ext cx="11223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36950" y="2974975"/>
            <a:ext cx="1123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-1200000" flipV="1">
            <a:off x="3495675" y="2782888"/>
            <a:ext cx="11223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dirty="0">
                <a:solidFill>
                  <a:srgbClr val="604A7B"/>
                </a:solidFill>
                <a:latin typeface="Calibri" charset="0"/>
              </a:rPr>
              <a:t>The ASPIRE Framework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-2700000">
            <a:off x="1944688" y="3059113"/>
            <a:ext cx="13255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2700000">
            <a:off x="1952625" y="3970338"/>
            <a:ext cx="1327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1613" y="2895600"/>
            <a:ext cx="1979612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293">
              <a:defRPr/>
            </a:pPr>
            <a:r>
              <a:rPr lang="en-US" sz="1900" b="1" dirty="0">
                <a:solidFill>
                  <a:prstClr val="white"/>
                </a:solidFill>
              </a:rPr>
              <a:t>Reduce Medicaid R</a:t>
            </a:r>
            <a:r>
              <a:rPr lang="en-US" sz="1900" b="1" dirty="0" smtClean="0">
                <a:solidFill>
                  <a:prstClr val="white"/>
                </a:solidFill>
              </a:rPr>
              <a:t>eadmissions</a:t>
            </a:r>
            <a:endParaRPr lang="en-US" sz="1900" b="1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36950" y="4160838"/>
            <a:ext cx="1123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200000" flipV="1">
            <a:off x="3503613" y="4352925"/>
            <a:ext cx="11223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-1200000" flipV="1">
            <a:off x="3495675" y="3968750"/>
            <a:ext cx="11223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08263" y="3603625"/>
            <a:ext cx="1042987" cy="1076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293">
              <a:defRPr/>
            </a:pPr>
            <a:r>
              <a:rPr lang="en-US" sz="1900" b="1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8263" y="2389188"/>
            <a:ext cx="1042987" cy="1076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293">
              <a:defRPr/>
            </a:pPr>
            <a:r>
              <a:rPr lang="en-US" sz="1900" b="1" dirty="0">
                <a:solidFill>
                  <a:prstClr val="white"/>
                </a:solidFill>
              </a:rPr>
              <a:t>Analysis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3329332"/>
              </p:ext>
            </p:extLst>
          </p:nvPr>
        </p:nvGraphicFramePr>
        <p:xfrm>
          <a:off x="4392178" y="2389094"/>
          <a:ext cx="4599422" cy="248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6248400"/>
            <a:ext cx="2236470" cy="3467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Teams with Results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712"/>
            <a:ext cx="8229600" cy="4351895"/>
          </a:xfrm>
        </p:spPr>
        <p:txBody>
          <a:bodyPr>
            <a:normAutofit/>
          </a:bodyPr>
          <a:lstStyle/>
          <a:p>
            <a:r>
              <a:rPr lang="en-US" dirty="0" smtClean="0"/>
              <a:t>Know their data – </a:t>
            </a:r>
          </a:p>
          <a:p>
            <a:pPr marL="274320" lvl="1" indent="0">
              <a:buNone/>
            </a:pPr>
            <a:r>
              <a:rPr lang="en-US" i="1" dirty="0"/>
              <a:t>A</a:t>
            </a:r>
            <a:r>
              <a:rPr lang="en-US" i="1" dirty="0" smtClean="0"/>
              <a:t>nalyze, trend, track, display, share, post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Broad concept of “readmission risk”</a:t>
            </a:r>
          </a:p>
          <a:p>
            <a:pPr marL="274320" lvl="1" indent="0">
              <a:buNone/>
            </a:pPr>
            <a:r>
              <a:rPr lang="en-US" i="1" dirty="0" smtClean="0"/>
              <a:t>Way beyond case finding for diagnoses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Multifaceted strategy</a:t>
            </a:r>
          </a:p>
          <a:p>
            <a:pPr marL="274320" lvl="1" indent="0">
              <a:buNone/>
            </a:pPr>
            <a:r>
              <a:rPr lang="en-US" i="1" dirty="0" smtClean="0"/>
              <a:t>Improve standard care, collaborate across settings, enhanced care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Use technology to make this better, quicker, automated</a:t>
            </a:r>
          </a:p>
          <a:p>
            <a:pPr marL="274320" lvl="1" indent="0">
              <a:buNone/>
            </a:pPr>
            <a:r>
              <a:rPr lang="en-US" i="1" dirty="0" smtClean="0"/>
              <a:t>Automated notifications, implementation tracking, dashboards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Examples: Data-informed “Socially Complex”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Adult, non-OB Medicaid patient</a:t>
            </a:r>
          </a:p>
          <a:p>
            <a:r>
              <a:rPr lang="en-US" sz="2000" dirty="0" smtClean="0"/>
              <a:t>Medicare &lt;65</a:t>
            </a:r>
          </a:p>
          <a:p>
            <a:r>
              <a:rPr lang="en-US" sz="2000" dirty="0" smtClean="0"/>
              <a:t>Substance use disorder</a:t>
            </a:r>
          </a:p>
          <a:p>
            <a:r>
              <a:rPr lang="en-US" sz="2000" dirty="0" smtClean="0"/>
              <a:t>High utilization (4+ admissions/12 months)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Whole-hospital readmission rate: </a:t>
            </a:r>
            <a:r>
              <a:rPr lang="en-US" sz="2000" b="1" dirty="0" smtClean="0"/>
              <a:t>13%</a:t>
            </a:r>
          </a:p>
          <a:p>
            <a:r>
              <a:rPr lang="en-US" sz="2000" dirty="0" smtClean="0"/>
              <a:t>“Socially complex” population readmission rate: </a:t>
            </a:r>
            <a:r>
              <a:rPr lang="en-US" sz="2000" b="1" dirty="0" smtClean="0"/>
              <a:t>37%</a:t>
            </a:r>
          </a:p>
          <a:p>
            <a:pPr>
              <a:buFont typeface="Wingdings" charset="2"/>
              <a:buChar char="Ø"/>
            </a:pPr>
            <a:endParaRPr lang="en-US" sz="2000" b="1" dirty="0" smtClean="0"/>
          </a:p>
          <a:p>
            <a:pPr>
              <a:buFont typeface="Wingdings" charset="2"/>
              <a:buChar char="Ø"/>
            </a:pPr>
            <a:r>
              <a:rPr lang="en-US" sz="2000" b="1" dirty="0" smtClean="0"/>
              <a:t>That’s data-informed targeting!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Services for </a:t>
            </a:r>
            <a:r>
              <a:rPr lang="en-US" sz="3200" dirty="0" smtClean="0"/>
              <a:t>High Risk Target Populations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There may be several target populations at high risk of readmission identified by your data analyses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Consider the following high risk target populations: </a:t>
            </a:r>
          </a:p>
          <a:p>
            <a:pPr lvl="1"/>
            <a:r>
              <a:rPr lang="en-US" sz="1600" dirty="0" smtClean="0"/>
              <a:t>Adults with behavioral health comorbidities; </a:t>
            </a:r>
          </a:p>
          <a:p>
            <a:pPr lvl="1"/>
            <a:r>
              <a:rPr lang="en-US" sz="1600" dirty="0" smtClean="0"/>
              <a:t>Adults residing in group homes or other residential settings; </a:t>
            </a:r>
          </a:p>
          <a:p>
            <a:pPr lvl="1"/>
            <a:r>
              <a:rPr lang="en-US" sz="1600" dirty="0" smtClean="0"/>
              <a:t>Adults with a personal history of repeated hospitalizations in the past year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One “standard” transitional care model </a:t>
            </a:r>
            <a:r>
              <a:rPr lang="en-US" sz="2000" b="1" i="1" dirty="0" smtClean="0"/>
              <a:t>would not likely </a:t>
            </a:r>
            <a:r>
              <a:rPr lang="en-US" sz="2000" dirty="0" smtClean="0"/>
              <a:t>meet the needs and address the root causes of readmissions for all these populations</a:t>
            </a:r>
          </a:p>
          <a:p>
            <a:endParaRPr lang="en-US" sz="2000" dirty="0" smtClean="0"/>
          </a:p>
          <a:p>
            <a:r>
              <a:rPr lang="en-US" sz="2000" dirty="0" smtClean="0"/>
              <a:t>Design </a:t>
            </a:r>
            <a:r>
              <a:rPr lang="en-US" sz="2000" dirty="0"/>
              <a:t>“enhanced services” to </a:t>
            </a:r>
            <a:r>
              <a:rPr lang="en-US" sz="2000" b="1" i="1" dirty="0"/>
              <a:t>meet the needs </a:t>
            </a:r>
            <a:r>
              <a:rPr lang="en-US" sz="2000" dirty="0"/>
              <a:t>of each target population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8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Social Work-Provided Transitional Care </a:t>
            </a:r>
            <a:endParaRPr lang="en-US" sz="29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229600" cy="43529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Assess whole-person needs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Anticipates needs will change over time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Repeated assessments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Customized interventions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Link individuals to existing providers and services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Provide psycho-therapeutic support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Identify person-centered priorities and goals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Advocate for timely services, patient preferences, etc. </a:t>
            </a:r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90463" y="5765513"/>
            <a:ext cx="299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Boutwell et at JAGS May 2016</a:t>
            </a:r>
          </a:p>
          <a:p>
            <a:pPr defTabSz="457200"/>
            <a:endParaRPr lang="en-US" dirty="0" smtClean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67" y="1731328"/>
            <a:ext cx="2766060" cy="16344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40136" y="1989640"/>
            <a:ext cx="513927" cy="1193827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6039" y="3539067"/>
            <a:ext cx="2038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- 20% reduction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- All hospital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- All cause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- At Scale (1500+)</a:t>
            </a:r>
          </a:p>
          <a:p>
            <a:pPr defTabSz="457200"/>
            <a:endParaRPr lang="en-US" dirty="0" smtClean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65" y="6342133"/>
            <a:ext cx="2236470" cy="346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9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42893"/>
              </p:ext>
            </p:extLst>
          </p:nvPr>
        </p:nvGraphicFramePr>
        <p:xfrm>
          <a:off x="826615" y="1605255"/>
          <a:ext cx="744537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Document" r:id="rId4" imgW="5956300" imgH="3467100" progId="Word.Document.12">
                  <p:embed/>
                </p:oleObj>
              </mc:Choice>
              <mc:Fallback>
                <p:oleObj name="Document" r:id="rId4" imgW="59563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615" y="1605255"/>
                        <a:ext cx="7445375" cy="433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765" y="6342133"/>
            <a:ext cx="2236470" cy="346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10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“Whole-Person” Adaptations to Transitional Care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Navigating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Hand-holding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Arranging for….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Providing with….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Harm reduction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Meet “where they are”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Patient priorities first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Relationship-based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765" y="6342133"/>
            <a:ext cx="2236470" cy="346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11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199" y="412063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900" spc="-100" dirty="0">
                <a:solidFill>
                  <a:srgbClr val="604A7B"/>
                </a:solidFill>
                <a:ea typeface="+mj-ea"/>
              </a:rPr>
              <a:t>Summary </a:t>
            </a:r>
          </a:p>
        </p:txBody>
      </p:sp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199" y="1739616"/>
            <a:ext cx="8229601" cy="43518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Know your data – use it as a powerful tool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Constantly work to understand </a:t>
            </a:r>
            <a:r>
              <a:rPr lang="en-US" sz="2000" i="1" dirty="0" smtClean="0">
                <a:latin typeface="Arial" charset="0"/>
              </a:rPr>
              <a:t>why</a:t>
            </a:r>
            <a:r>
              <a:rPr lang="en-US" sz="2000" dirty="0" smtClean="0">
                <a:latin typeface="Arial" charset="0"/>
              </a:rPr>
              <a:t> patients return to the hospital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Design services that will meet the needs of specific target populations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charset="0"/>
              </a:rPr>
              <a:t>For people with behavioral health comorbidities, </a:t>
            </a:r>
            <a:r>
              <a:rPr lang="en-US" sz="1600" dirty="0">
                <a:latin typeface="Arial" charset="0"/>
              </a:rPr>
              <a:t>d</a:t>
            </a:r>
            <a:r>
              <a:rPr lang="en-US" sz="1600" dirty="0" smtClean="0">
                <a:latin typeface="Arial" charset="0"/>
              </a:rPr>
              <a:t>eploy care teams that actively “do for” – navigate, advocate, support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Don’t over-medicalize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readmissions or hospital utilization</a:t>
            </a: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It is possible to meaningfully improve care and reduce readmissions for people with behavioral health conditions! </a:t>
            </a:r>
            <a:endParaRPr lang="en-US" sz="20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65" y="6342133"/>
            <a:ext cx="2236470" cy="346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59639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12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3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04" y="6361918"/>
            <a:ext cx="434596" cy="4289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3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81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36E"/>
                </a:solidFill>
                <a:latin typeface="Arial"/>
                <a:cs typeface="Arial"/>
              </a:rPr>
              <a:t>CHIA’s All-Payer Readmission Analyses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93696" y="9996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1132124"/>
            <a:ext cx="8077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Clr>
                <a:srgbClr val="F7921E"/>
              </a:buClr>
              <a:buFont typeface="Wingdings" charset="2"/>
              <a:buChar char="§"/>
              <a:defRPr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en-US" dirty="0"/>
              <a:t>Medicare Fee-For-Service vs. all-payer population</a:t>
            </a:r>
          </a:p>
          <a:p>
            <a:endParaRPr lang="en-US" dirty="0"/>
          </a:p>
          <a:p>
            <a:r>
              <a:rPr lang="en-US" dirty="0"/>
              <a:t>CHIA’s adaptation of the Yale/CMS hospital-wide all cause unplanned readmission for the all-payer population – first public reporting in June 2015</a:t>
            </a:r>
          </a:p>
          <a:p>
            <a:endParaRPr lang="en-US" dirty="0"/>
          </a:p>
          <a:p>
            <a:r>
              <a:rPr lang="en-US" dirty="0" smtClean="0"/>
              <a:t>Statewide reports </a:t>
            </a:r>
            <a:r>
              <a:rPr lang="en-US" dirty="0"/>
              <a:t>and hospital-specific readmissions profiles</a:t>
            </a:r>
          </a:p>
          <a:p>
            <a:endParaRPr lang="en-US" dirty="0"/>
          </a:p>
          <a:p>
            <a:r>
              <a:rPr lang="en-US" dirty="0"/>
              <a:t>Expansion to include primary psychiatric discharges to look at behavioral health comorbidity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905000"/>
            <a:ext cx="8039100" cy="2590800"/>
          </a:xfrm>
        </p:spPr>
        <p:txBody>
          <a:bodyPr/>
          <a:lstStyle/>
          <a:p>
            <a:r>
              <a:rPr lang="en-US" sz="3200" b="1" dirty="0" smtClean="0"/>
              <a:t>THANK YOU!</a:t>
            </a:r>
            <a:br>
              <a:rPr lang="en-US" sz="3200" b="1" dirty="0" smtClean="0"/>
            </a:br>
            <a:r>
              <a:rPr lang="en-US" sz="3200" b="1" dirty="0" smtClean="0"/>
              <a:t>Questions?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u="sng" dirty="0">
                <a:hlinkClick r:id="rId3"/>
              </a:rPr>
              <a:t>chia.webmaster@MassMail.State.MA.US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2848"/>
            <a:ext cx="434596" cy="4289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65524"/>
            <a:ext cx="8534400" cy="391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>
            <a:off x="304800" y="624840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04" y="6352848"/>
            <a:ext cx="434596" cy="4289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296" y="643985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4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71930"/>
            <a:ext cx="361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Overview</a:t>
            </a:r>
            <a:endParaRPr lang="en-US" sz="28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9" y="1132124"/>
            <a:ext cx="8077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Clr>
                <a:srgbClr val="F7921E"/>
              </a:buClr>
              <a:buFont typeface="Wingdings" charset="2"/>
              <a:buChar char="§"/>
              <a:defRPr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en-US" dirty="0"/>
              <a:t>Introduction </a:t>
            </a:r>
          </a:p>
          <a:p>
            <a:endParaRPr lang="en-US" dirty="0"/>
          </a:p>
          <a:p>
            <a:r>
              <a:rPr lang="en-US" dirty="0"/>
              <a:t>Why behavioral health?</a:t>
            </a:r>
          </a:p>
          <a:p>
            <a:endParaRPr lang="en-US" dirty="0"/>
          </a:p>
          <a:p>
            <a:r>
              <a:rPr lang="en-US" dirty="0"/>
              <a:t>What are some of the key findings? </a:t>
            </a:r>
          </a:p>
          <a:p>
            <a:endParaRPr lang="en-US" dirty="0"/>
          </a:p>
          <a:p>
            <a:r>
              <a:rPr lang="en-US" dirty="0"/>
              <a:t>What are some of the implications for practice and quality improvement?</a:t>
            </a:r>
          </a:p>
          <a:p>
            <a:endParaRPr lang="en-US" dirty="0"/>
          </a:p>
          <a:p>
            <a:r>
              <a:rPr lang="en-US" dirty="0"/>
              <a:t>Questions &amp; Answers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7496" y="9906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2848"/>
            <a:ext cx="434596" cy="4289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263" y="1132124"/>
            <a:ext cx="8077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One in four adults suffers from a behavioral health condition.</a:t>
            </a:r>
          </a:p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One-third of all hospitalizations involved individuals with a comorbid behavioral health diagnosis.  </a:t>
            </a:r>
          </a:p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New discharge planning requirements to include behavioral health for all Medicare and Medicaid patients.</a:t>
            </a:r>
          </a:p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First statewide, all-payer examination of the prevalence of behavioral health comorbidities and readmissions among hospitalized adults in Massachusetts acute care hospitals. </a:t>
            </a:r>
          </a:p>
          <a:p>
            <a:pPr marL="342900" lvl="0" indent="-342900">
              <a:buClr>
                <a:srgbClr val="F7921E"/>
              </a:buClr>
              <a:buFont typeface="Wingdings" charset="2"/>
              <a:buChar char="§"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2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5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36E"/>
                </a:solidFill>
                <a:latin typeface="Arial"/>
                <a:cs typeface="Arial"/>
              </a:rPr>
              <a:t>Why Behavioral Health?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7496" y="9996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6066" y="1371600"/>
            <a:ext cx="3033934" cy="646331"/>
          </a:xfrm>
          <a:prstGeom prst="rect">
            <a:avLst/>
          </a:prstGeom>
          <a:solidFill>
            <a:srgbClr val="D9D9D9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HDD Adult Discharges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677,379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66" y="2362200"/>
            <a:ext cx="32625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discharges that </a:t>
            </a:r>
            <a:b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make sense to include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311366"/>
            <a:ext cx="3352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discharges for certain specialized types of care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419600"/>
            <a:ext cx="3033934" cy="646331"/>
          </a:xfrm>
          <a:prstGeom prst="rect">
            <a:avLst/>
          </a:prstGeom>
          <a:solidFill>
            <a:srgbClr val="D9D9D9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515,353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066" y="5465683"/>
            <a:ext cx="3033934" cy="646331"/>
          </a:xfrm>
          <a:prstGeom prst="rect">
            <a:avLst/>
          </a:prstGeom>
          <a:solidFill>
            <a:srgbClr val="D9D9D9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Patients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347,747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own Arrow 25"/>
          <p:cNvSpPr>
            <a:spLocks noChangeAspect="1"/>
          </p:cNvSpPr>
          <p:nvPr/>
        </p:nvSpPr>
        <p:spPr>
          <a:xfrm rot="10800000" flipV="1">
            <a:off x="2133601" y="2133600"/>
            <a:ext cx="283463" cy="283463"/>
          </a:xfrm>
          <a:prstGeom prst="downArrow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>
            <a:spLocks noChangeAspect="1"/>
          </p:cNvSpPr>
          <p:nvPr/>
        </p:nvSpPr>
        <p:spPr>
          <a:xfrm rot="10800000" flipV="1">
            <a:off x="2133601" y="3069336"/>
            <a:ext cx="283463" cy="283463"/>
          </a:xfrm>
          <a:prstGeom prst="downArrow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>
            <a:spLocks noChangeAspect="1"/>
          </p:cNvSpPr>
          <p:nvPr/>
        </p:nvSpPr>
        <p:spPr>
          <a:xfrm rot="10800000" flipV="1">
            <a:off x="2133601" y="4059937"/>
            <a:ext cx="283463" cy="283463"/>
          </a:xfrm>
          <a:prstGeom prst="downArrow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>
            <a:spLocks noChangeAspect="1"/>
          </p:cNvSpPr>
          <p:nvPr/>
        </p:nvSpPr>
        <p:spPr>
          <a:xfrm rot="10800000" flipV="1">
            <a:off x="2133601" y="5126737"/>
            <a:ext cx="283463" cy="283463"/>
          </a:xfrm>
          <a:prstGeom prst="downArrow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00600" y="2152471"/>
            <a:ext cx="3033934" cy="1200329"/>
          </a:xfrm>
          <a:prstGeom prst="rect">
            <a:avLst/>
          </a:prstGeom>
          <a:solidFill>
            <a:srgbClr val="D9D9D9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Missing/invalid SSN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in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medical advice</a:t>
            </a:r>
          </a:p>
        </p:txBody>
      </p:sp>
      <p:sp>
        <p:nvSpPr>
          <p:cNvPr id="31" name="Down Arrow 30"/>
          <p:cNvSpPr>
            <a:spLocks noChangeAspect="1"/>
          </p:cNvSpPr>
          <p:nvPr/>
        </p:nvSpPr>
        <p:spPr>
          <a:xfrm rot="5400000" flipV="1">
            <a:off x="4212337" y="2590800"/>
            <a:ext cx="283463" cy="283463"/>
          </a:xfrm>
          <a:prstGeom prst="downArrow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00600" y="3657600"/>
            <a:ext cx="3033934" cy="923330"/>
          </a:xfrm>
          <a:prstGeom prst="rect">
            <a:avLst/>
          </a:prstGeom>
          <a:solidFill>
            <a:srgbClr val="D9D9D9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Obstetric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</p:txBody>
      </p:sp>
      <p:sp>
        <p:nvSpPr>
          <p:cNvPr id="34" name="Down Arrow 33"/>
          <p:cNvSpPr>
            <a:spLocks noChangeAspect="1"/>
          </p:cNvSpPr>
          <p:nvPr/>
        </p:nvSpPr>
        <p:spPr>
          <a:xfrm rot="5400000" flipV="1">
            <a:off x="4212337" y="3907537"/>
            <a:ext cx="283463" cy="283463"/>
          </a:xfrm>
          <a:prstGeom prst="downArrow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36E"/>
                </a:solidFill>
                <a:latin typeface="Arial"/>
                <a:cs typeface="Arial"/>
              </a:rPr>
              <a:t>Counting </a:t>
            </a:r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“</a:t>
            </a:r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Eligible</a:t>
            </a:r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” </a:t>
            </a:r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Discharges (FY2014 </a:t>
            </a:r>
            <a:r>
              <a:rPr lang="en-US" sz="2800" b="1" dirty="0">
                <a:solidFill>
                  <a:srgbClr val="00436E"/>
                </a:solidFill>
                <a:latin typeface="Arial"/>
                <a:cs typeface="Arial"/>
              </a:rPr>
              <a:t>#’s)</a:t>
            </a:r>
          </a:p>
          <a:p>
            <a:endParaRPr lang="en-US" sz="28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6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93696" y="9996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36E"/>
                </a:solidFill>
                <a:latin typeface="Arial"/>
                <a:cs typeface="Arial"/>
              </a:rPr>
              <a:t>Behavioral Health Comorbidity</a:t>
            </a:r>
          </a:p>
          <a:p>
            <a:endParaRPr lang="en-US" sz="28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320" y="1132124"/>
            <a:ext cx="8077880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Using a modified AHRQ methodology, both primary and secondary diagnoses across all discharges for patients within the </a:t>
            </a:r>
            <a:r>
              <a:rPr lang="en-US" dirty="0" smtClean="0">
                <a:latin typeface="Arial"/>
                <a:cs typeface="Arial"/>
              </a:rPr>
              <a:t>one-year </a:t>
            </a:r>
            <a:r>
              <a:rPr lang="en-US" dirty="0">
                <a:latin typeface="Arial"/>
                <a:cs typeface="Arial"/>
              </a:rPr>
              <a:t>study period were used to classify patients into four mutually exclusive groups:</a:t>
            </a:r>
          </a:p>
          <a:p>
            <a:endParaRPr lang="en-US" dirty="0"/>
          </a:p>
          <a:p>
            <a:pPr marL="285750" indent="-285750">
              <a:lnSpc>
                <a:spcPct val="140000"/>
              </a:lnSpc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Mental health disorders (MD) only</a:t>
            </a:r>
          </a:p>
          <a:p>
            <a:pPr marL="285750" indent="-285750">
              <a:lnSpc>
                <a:spcPct val="140000"/>
              </a:lnSpc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Substance use disorders (SUD) only</a:t>
            </a:r>
          </a:p>
          <a:p>
            <a:pPr marL="285750" indent="-285750">
              <a:lnSpc>
                <a:spcPct val="140000"/>
              </a:lnSpc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Both MD and SUD or co-occurring disorders (COD)</a:t>
            </a:r>
          </a:p>
          <a:p>
            <a:pPr marL="285750" indent="-285750">
              <a:lnSpc>
                <a:spcPct val="140000"/>
              </a:lnSpc>
              <a:buClr>
                <a:srgbClr val="F7921E"/>
              </a:buClr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No mention of MD or SUD (None)</a:t>
            </a:r>
          </a:p>
          <a:p>
            <a:pPr lvl="0">
              <a:buClr>
                <a:srgbClr val="F7921E"/>
              </a:buClr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5480"/>
                </a:solidFill>
                <a:latin typeface="Arial Narrow" panose="020B0606020202030204" pitchFamily="34" charset="0"/>
              </a:rPr>
              <a:t>7</a:t>
            </a:r>
            <a:endParaRPr lang="en-US" sz="1100" b="1" dirty="0">
              <a:solidFill>
                <a:srgbClr val="0054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696" y="9996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34400" cy="391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>
            <a:off x="304800" y="624840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04" y="6352848"/>
            <a:ext cx="434596" cy="4289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296" y="643985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5480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371930"/>
            <a:ext cx="361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36E"/>
                </a:solidFill>
                <a:latin typeface="Arial"/>
                <a:cs typeface="Arial"/>
              </a:rPr>
              <a:t>Overview</a:t>
            </a:r>
            <a:endParaRPr lang="en-US" sz="28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9" y="1132124"/>
            <a:ext cx="8077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buClr>
                <a:srgbClr val="F7921E"/>
              </a:buClr>
              <a:buFont typeface="Wingdings" charset="2"/>
              <a:buChar char="§"/>
              <a:defRPr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en-US" dirty="0"/>
              <a:t>Introduction </a:t>
            </a:r>
          </a:p>
          <a:p>
            <a:endParaRPr lang="en-US" dirty="0"/>
          </a:p>
          <a:p>
            <a:r>
              <a:rPr lang="en-US" dirty="0"/>
              <a:t>Why behavioral health?</a:t>
            </a:r>
          </a:p>
          <a:p>
            <a:endParaRPr lang="en-US" dirty="0"/>
          </a:p>
          <a:p>
            <a:r>
              <a:rPr lang="en-US" dirty="0"/>
              <a:t>What are some of the key findings? </a:t>
            </a:r>
          </a:p>
          <a:p>
            <a:endParaRPr lang="en-US" dirty="0"/>
          </a:p>
          <a:p>
            <a:r>
              <a:rPr lang="en-US" dirty="0"/>
              <a:t>What are some of the implications for practice and quality improvement?</a:t>
            </a:r>
          </a:p>
          <a:p>
            <a:endParaRPr lang="en-US" dirty="0"/>
          </a:p>
          <a:p>
            <a:r>
              <a:rPr lang="en-US" dirty="0"/>
              <a:t>Questions &amp; Answers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7496" y="9906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rgbClr val="00436E"/>
                </a:solidFill>
                <a:latin typeface="Arial"/>
                <a:cs typeface="Arial"/>
              </a:rPr>
              <a:t>Statewide Prevalence of Behavioral Health Comorbidity among Patients in Acute </a:t>
            </a:r>
            <a:r>
              <a:rPr lang="en-US" sz="2600" b="1" dirty="0">
                <a:solidFill>
                  <a:srgbClr val="00436E"/>
                </a:solidFill>
                <a:latin typeface="Arial"/>
                <a:cs typeface="Arial"/>
              </a:rPr>
              <a:t>C</a:t>
            </a:r>
            <a:r>
              <a:rPr lang="en-US" sz="2600" b="1" dirty="0" smtClean="0">
                <a:solidFill>
                  <a:srgbClr val="00436E"/>
                </a:solidFill>
                <a:latin typeface="Arial"/>
                <a:cs typeface="Arial"/>
              </a:rPr>
              <a:t>are Hospitals</a:t>
            </a:r>
            <a:endParaRPr lang="en-US" sz="2600" b="1" dirty="0">
              <a:solidFill>
                <a:srgbClr val="00436E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52848"/>
            <a:ext cx="434596" cy="4289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1000" y="6257470"/>
            <a:ext cx="852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496" y="6448925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5480"/>
                </a:solidFill>
                <a:latin typeface="Arial Narrow" panose="020B0606020202030204" pitchFamily="34" charset="0"/>
              </a:rPr>
              <a:t>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93696" y="121920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7" y="1295400"/>
            <a:ext cx="7724213" cy="111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08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74C55"/>
      </a:dk2>
      <a:lt2>
        <a:srgbClr val="EFF1F5"/>
      </a:lt2>
      <a:accent1>
        <a:srgbClr val="6B1D74"/>
      </a:accent1>
      <a:accent2>
        <a:srgbClr val="F9B91B"/>
      </a:accent2>
      <a:accent3>
        <a:srgbClr val="8F99AA"/>
      </a:accent3>
      <a:accent4>
        <a:srgbClr val="915795"/>
      </a:accent4>
      <a:accent5>
        <a:srgbClr val="F5F0CD"/>
      </a:accent5>
      <a:accent6>
        <a:srgbClr val="F5F0CD"/>
      </a:accent6>
      <a:hlink>
        <a:srgbClr val="6B1D74"/>
      </a:hlink>
      <a:folHlink>
        <a:srgbClr val="6B1D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1229</Words>
  <Application>Microsoft Office PowerPoint</Application>
  <PresentationFormat>On-screen Show (4:3)</PresentationFormat>
  <Paragraphs>255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Clarity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 for Practice &amp; Quality Improvement</vt:lpstr>
      <vt:lpstr>Why are these findings important?</vt:lpstr>
      <vt:lpstr>AHRQ Reducing Medicaid Readmissions Project</vt:lpstr>
      <vt:lpstr>PowerPoint Presentation</vt:lpstr>
      <vt:lpstr>The ASPIRE Framework</vt:lpstr>
      <vt:lpstr>Teams with Results</vt:lpstr>
      <vt:lpstr>Examples: Data-informed “Socially Complex” Criteria</vt:lpstr>
      <vt:lpstr>Designing Services for High Risk Target Populations</vt:lpstr>
      <vt:lpstr>Social Work-Provided Transitional Care </vt:lpstr>
      <vt:lpstr>PowerPoint Presentation</vt:lpstr>
      <vt:lpstr>“Whole-Person” Adaptations to Transitional Care</vt:lpstr>
      <vt:lpstr>Summary </vt:lpstr>
      <vt:lpstr>THANK YOU! Questions?  chia.webmaster@MassMail.State.MA.US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 Boros</dc:creator>
  <cp:lastModifiedBy>Trieu, Huong T.</cp:lastModifiedBy>
  <cp:revision>111</cp:revision>
  <cp:lastPrinted>2016-11-16T21:42:52Z</cp:lastPrinted>
  <dcterms:created xsi:type="dcterms:W3CDTF">2015-08-30T18:07:03Z</dcterms:created>
  <dcterms:modified xsi:type="dcterms:W3CDTF">2016-11-17T15:34:30Z</dcterms:modified>
</cp:coreProperties>
</file>