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755" r:id="rId2"/>
  </p:sldMasterIdLst>
  <p:notesMasterIdLst>
    <p:notesMasterId r:id="rId15"/>
  </p:notesMasterIdLst>
  <p:handoutMasterIdLst>
    <p:handoutMasterId r:id="rId16"/>
  </p:handoutMasterIdLst>
  <p:sldIdLst>
    <p:sldId id="256" r:id="rId3"/>
    <p:sldId id="388" r:id="rId4"/>
    <p:sldId id="391" r:id="rId5"/>
    <p:sldId id="442" r:id="rId6"/>
    <p:sldId id="444" r:id="rId7"/>
    <p:sldId id="430" r:id="rId8"/>
    <p:sldId id="449" r:id="rId9"/>
    <p:sldId id="455" r:id="rId10"/>
    <p:sldId id="454" r:id="rId11"/>
    <p:sldId id="451" r:id="rId12"/>
    <p:sldId id="459" r:id="rId13"/>
    <p:sldId id="456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  <a:srgbClr val="F06D19"/>
    <a:srgbClr val="F8921E"/>
    <a:srgbClr val="6698B3"/>
    <a:srgbClr val="042C38"/>
    <a:srgbClr val="032B49"/>
    <a:srgbClr val="022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6"/>
    <p:restoredTop sz="62171" autoAdjust="0"/>
  </p:normalViewPr>
  <p:slideViewPr>
    <p:cSldViewPr snapToGrid="0" snapToObjects="1" showGuides="1">
      <p:cViewPr>
        <p:scale>
          <a:sx n="70" d="100"/>
          <a:sy n="70" d="100"/>
        </p:scale>
        <p:origin x="-2814" y="-126"/>
      </p:cViewPr>
      <p:guideLst>
        <p:guide orient="horz" pos="973"/>
        <p:guide pos="332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420" y="83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Enrollment by market segment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436E"/>
              </a:solidFill>
            </c:spPr>
          </c:dPt>
          <c:dPt>
            <c:idx val="1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/>
              </a:solidFill>
            </c:spPr>
          </c:dPt>
          <c:cat>
            <c:strRef>
              <c:f>Sheet1!$A$2:$A$4</c:f>
              <c:strCache>
                <c:ptCount val="3"/>
                <c:pt idx="0">
                  <c:v>Fully Insured</c:v>
                </c:pt>
                <c:pt idx="1">
                  <c:v>Self Insured</c:v>
                </c:pt>
                <c:pt idx="2">
                  <c:v>GIC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1.833</c:v>
                </c:pt>
                <c:pt idx="1">
                  <c:v>1.9279999999999999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3"/>
              <c:numFmt formatCode="&quot;$&quot;#,##0.0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numFmt formatCode="&quot;$&quot;#,##0.0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numFmt formatCode="&quot;$&quot;#,##0.0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&quot;$&quot;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FY13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 w cut</c:v>
                </c:pt>
                <c:pt idx="5">
                  <c:v>FY18 w cut</c:v>
                </c:pt>
              </c:strCache>
            </c:strRef>
          </c:cat>
          <c:val>
            <c:numRef>
              <c:f>Sheet1!$B$2:$B$7</c:f>
              <c:numCache>
                <c:formatCode>_(* #,##0.0_);_(* \(#,##0.0\);_(* "-"??_);_(@_)</c:formatCode>
                <c:ptCount val="6"/>
                <c:pt idx="0">
                  <c:v>18.82</c:v>
                </c:pt>
                <c:pt idx="1">
                  <c:v>22.13</c:v>
                </c:pt>
                <c:pt idx="2">
                  <c:v>23.61</c:v>
                </c:pt>
                <c:pt idx="3">
                  <c:v>26.07</c:v>
                </c:pt>
                <c:pt idx="4">
                  <c:v>23.45</c:v>
                </c:pt>
                <c:pt idx="5">
                  <c:v>18.45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01760"/>
        <c:axId val="87704128"/>
      </c:barChart>
      <c:catAx>
        <c:axId val="46901760"/>
        <c:scaling>
          <c:orientation val="minMax"/>
        </c:scaling>
        <c:delete val="0"/>
        <c:axPos val="b"/>
        <c:majorTickMark val="out"/>
        <c:minorTickMark val="none"/>
        <c:tickLblPos val="nextTo"/>
        <c:crossAx val="87704128"/>
        <c:crosses val="autoZero"/>
        <c:auto val="1"/>
        <c:lblAlgn val="ctr"/>
        <c:lblOffset val="100"/>
        <c:noMultiLvlLbl val="0"/>
      </c:catAx>
      <c:valAx>
        <c:axId val="87704128"/>
        <c:scaling>
          <c:orientation val="minMax"/>
        </c:scaling>
        <c:delete val="0"/>
        <c:axPos val="l"/>
        <c:majorGridlines/>
        <c:numFmt formatCode="_(* #,##0.0_);_(* \(#,##0.0\);_(* &quot;-&quot;??_);_(@_)" sourceLinked="1"/>
        <c:majorTickMark val="out"/>
        <c:minorTickMark val="none"/>
        <c:tickLblPos val="nextTo"/>
        <c:crossAx val="46901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APCD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2">
                  <c:v>7.03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CaseMix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2">
                  <c:v>0.51100000000000001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MassHealth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2">
                  <c:v>0.45100000000000001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Standard Statistics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2">
                  <c:v>0.70899999999999996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Hospital 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2">
                  <c:v>1.244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Registered Provider Organization</c:v>
                </c:pt>
              </c:strCache>
            </c:strRef>
          </c:tx>
          <c:spPr>
            <a:solidFill>
              <a:srgbClr val="A3C167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2">
                  <c:v>0.53500000000000003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Quality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2">
                  <c:v>1.222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Surveys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Sheet1!$I$2:$I$4</c:f>
              <c:numCache>
                <c:formatCode>General</c:formatCode>
                <c:ptCount val="3"/>
                <c:pt idx="2">
                  <c:v>0.97499999999999998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Other State Agencies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Sheet1!$J$2:$J$4</c:f>
              <c:numCache>
                <c:formatCode>General</c:formatCode>
                <c:ptCount val="3"/>
                <c:pt idx="2">
                  <c:v>0.6409999999999999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Legislature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Sheet1!$K$2:$K$4</c:f>
              <c:numCache>
                <c:formatCode>General</c:formatCode>
                <c:ptCount val="3"/>
                <c:pt idx="2">
                  <c:v>0.378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Website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Sheet1!$L$2:$L$4</c:f>
              <c:numCache>
                <c:formatCode>General</c:formatCode>
                <c:ptCount val="3"/>
                <c:pt idx="2">
                  <c:v>1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Ops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Sheet1!$M$2:$M$4</c:f>
              <c:numCache>
                <c:formatCode>General</c:formatCode>
                <c:ptCount val="3"/>
                <c:pt idx="1">
                  <c:v>6.9790000000000001</c:v>
                </c:pt>
              </c:numCache>
            </c:numRef>
          </c:val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Data Asset Ops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Sheet1!$N$2:$N$4</c:f>
              <c:numCache>
                <c:formatCode>General</c:formatCode>
                <c:ptCount val="3"/>
                <c:pt idx="1">
                  <c:v>5.008</c:v>
                </c:pt>
              </c:numCache>
            </c:numRef>
          </c:val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BLC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BLC</c:v>
                </c:pt>
                <c:pt idx="1">
                  <c:v>Operations</c:v>
                </c:pt>
                <c:pt idx="2">
                  <c:v>Programs</c:v>
                </c:pt>
              </c:strCache>
            </c:strRef>
          </c:cat>
          <c:val>
            <c:numRef>
              <c:f>Sheet1!$O$2:$O$4</c:f>
              <c:numCache>
                <c:formatCode>General</c:formatCode>
                <c:ptCount val="3"/>
                <c:pt idx="0">
                  <c:v>1.5640000000000001</c:v>
                </c:pt>
                <c:pt idx="1">
                  <c:v>0.157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100"/>
        <c:axId val="103156736"/>
        <c:axId val="87723968"/>
      </c:barChart>
      <c:catAx>
        <c:axId val="103156736"/>
        <c:scaling>
          <c:orientation val="minMax"/>
        </c:scaling>
        <c:delete val="0"/>
        <c:axPos val="l"/>
        <c:majorTickMark val="out"/>
        <c:minorTickMark val="none"/>
        <c:tickLblPos val="nextTo"/>
        <c:crossAx val="87723968"/>
        <c:crosses val="autoZero"/>
        <c:auto val="1"/>
        <c:lblAlgn val="ctr"/>
        <c:lblOffset val="100"/>
        <c:noMultiLvlLbl val="0"/>
      </c:catAx>
      <c:valAx>
        <c:axId val="87723968"/>
        <c:scaling>
          <c:orientation val="minMax"/>
        </c:scaling>
        <c:delete val="0"/>
        <c:axPos val="b"/>
        <c:majorGridlines/>
        <c:numFmt formatCode="&quot;$&quot;#,##0" sourceLinked="0"/>
        <c:majorTickMark val="out"/>
        <c:minorTickMark val="none"/>
        <c:tickLblPos val="nextTo"/>
        <c:crossAx val="103156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8CA40-D024-4A7E-8C70-060C7744324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920AEA3-1DD5-4F6F-AC0E-696DCF8A4B7E}">
      <dgm:prSet phldrT="[Text]" custT="1"/>
      <dgm:spPr>
        <a:solidFill>
          <a:srgbClr val="00436E"/>
        </a:solidFill>
      </dgm:spPr>
      <dgm:t>
        <a:bodyPr/>
        <a:lstStyle/>
        <a:p>
          <a:r>
            <a:rPr lang="en-US" sz="1800" dirty="0" smtClean="0"/>
            <a:t>Data Intake</a:t>
          </a:r>
          <a:endParaRPr lang="en-US" sz="1800" dirty="0"/>
        </a:p>
      </dgm:t>
    </dgm:pt>
    <dgm:pt modelId="{818084AD-5B28-44E5-9E8F-87ED5E7D9403}" type="parTrans" cxnId="{61919F33-0162-4326-89A2-4ED9B23CA1FF}">
      <dgm:prSet/>
      <dgm:spPr/>
      <dgm:t>
        <a:bodyPr/>
        <a:lstStyle/>
        <a:p>
          <a:endParaRPr lang="en-US"/>
        </a:p>
      </dgm:t>
    </dgm:pt>
    <dgm:pt modelId="{363CB369-7913-45D9-92A9-3F875FBFCD6D}" type="sibTrans" cxnId="{61919F33-0162-4326-89A2-4ED9B23CA1FF}">
      <dgm:prSet/>
      <dgm:spPr/>
      <dgm:t>
        <a:bodyPr/>
        <a:lstStyle/>
        <a:p>
          <a:endParaRPr lang="en-US"/>
        </a:p>
      </dgm:t>
    </dgm:pt>
    <dgm:pt modelId="{2C634BB1-753B-473A-A3B1-A2A2A258C0E8}">
      <dgm:prSet phldrT="[Text]" custT="1"/>
      <dgm:spPr>
        <a:solidFill>
          <a:srgbClr val="00436E"/>
        </a:solidFill>
      </dgm:spPr>
      <dgm:t>
        <a:bodyPr/>
        <a:lstStyle/>
        <a:p>
          <a:r>
            <a:rPr lang="en-US" sz="1200" dirty="0" smtClean="0"/>
            <a:t>Data</a:t>
          </a:r>
        </a:p>
        <a:p>
          <a:r>
            <a:rPr lang="en-US" sz="1200" dirty="0" smtClean="0"/>
            <a:t>Transformation</a:t>
          </a:r>
          <a:endParaRPr lang="en-US" sz="1200" dirty="0"/>
        </a:p>
      </dgm:t>
    </dgm:pt>
    <dgm:pt modelId="{B5C5030A-45B1-4F73-9AD1-671A17439E4A}" type="parTrans" cxnId="{7E2A5DFA-3F9D-4462-ACCA-A7B4ED4550D4}">
      <dgm:prSet/>
      <dgm:spPr/>
      <dgm:t>
        <a:bodyPr/>
        <a:lstStyle/>
        <a:p>
          <a:endParaRPr lang="en-US"/>
        </a:p>
      </dgm:t>
    </dgm:pt>
    <dgm:pt modelId="{63EE0BB7-A2D9-4198-8124-EDEA1C218784}" type="sibTrans" cxnId="{7E2A5DFA-3F9D-4462-ACCA-A7B4ED4550D4}">
      <dgm:prSet/>
      <dgm:spPr/>
      <dgm:t>
        <a:bodyPr/>
        <a:lstStyle/>
        <a:p>
          <a:endParaRPr lang="en-US"/>
        </a:p>
      </dgm:t>
    </dgm:pt>
    <dgm:pt modelId="{F31F5D9D-5AE5-4154-BF89-25A4C32BF3F7}">
      <dgm:prSet phldrT="[Text]" custT="1"/>
      <dgm:spPr>
        <a:solidFill>
          <a:srgbClr val="00436E"/>
        </a:solidFill>
      </dgm:spPr>
      <dgm:t>
        <a:bodyPr/>
        <a:lstStyle/>
        <a:p>
          <a:r>
            <a:rPr lang="en-US" sz="1800" dirty="0" smtClean="0"/>
            <a:t>Data Delivery</a:t>
          </a:r>
          <a:endParaRPr lang="en-US" sz="1800" dirty="0"/>
        </a:p>
      </dgm:t>
    </dgm:pt>
    <dgm:pt modelId="{A21DF402-3014-4FC1-9F8A-704E7748CA15}" type="parTrans" cxnId="{B26C6055-62AF-4668-A475-F2A738437620}">
      <dgm:prSet/>
      <dgm:spPr/>
      <dgm:t>
        <a:bodyPr/>
        <a:lstStyle/>
        <a:p>
          <a:endParaRPr lang="en-US"/>
        </a:p>
      </dgm:t>
    </dgm:pt>
    <dgm:pt modelId="{0C3A8DCD-58FA-4D93-827B-DAA334B478C1}" type="sibTrans" cxnId="{B26C6055-62AF-4668-A475-F2A738437620}">
      <dgm:prSet/>
      <dgm:spPr/>
      <dgm:t>
        <a:bodyPr/>
        <a:lstStyle/>
        <a:p>
          <a:endParaRPr lang="en-US"/>
        </a:p>
      </dgm:t>
    </dgm:pt>
    <dgm:pt modelId="{37DE2D82-99D6-46D8-B224-2F54FAC00783}">
      <dgm:prSet phldrT="[Text]" custT="1"/>
      <dgm:spPr>
        <a:solidFill>
          <a:srgbClr val="00436E"/>
        </a:solidFill>
      </dgm:spPr>
      <dgm:t>
        <a:bodyPr/>
        <a:lstStyle/>
        <a:p>
          <a:r>
            <a:rPr lang="en-US" sz="1800" dirty="0" smtClean="0"/>
            <a:t>Analysis</a:t>
          </a:r>
          <a:endParaRPr lang="en-US" sz="1800" dirty="0"/>
        </a:p>
      </dgm:t>
    </dgm:pt>
    <dgm:pt modelId="{A5D0E7BA-819C-4956-ABC6-B29B452F16AC}" type="parTrans" cxnId="{E059E08D-641D-4FF7-B4E9-A37CD26953A5}">
      <dgm:prSet/>
      <dgm:spPr/>
      <dgm:t>
        <a:bodyPr/>
        <a:lstStyle/>
        <a:p>
          <a:endParaRPr lang="en-US"/>
        </a:p>
      </dgm:t>
    </dgm:pt>
    <dgm:pt modelId="{42EA2F58-BD8F-4DAD-9A28-9D67ADBBFBC3}" type="sibTrans" cxnId="{E059E08D-641D-4FF7-B4E9-A37CD26953A5}">
      <dgm:prSet/>
      <dgm:spPr/>
      <dgm:t>
        <a:bodyPr/>
        <a:lstStyle/>
        <a:p>
          <a:endParaRPr lang="en-US"/>
        </a:p>
      </dgm:t>
    </dgm:pt>
    <dgm:pt modelId="{1AFED999-1E8F-4183-B44F-99B2355BC9FF}">
      <dgm:prSet phldrT="[Text]" custT="1"/>
      <dgm:spPr>
        <a:solidFill>
          <a:srgbClr val="00436E"/>
        </a:solidFill>
      </dgm:spPr>
      <dgm:t>
        <a:bodyPr/>
        <a:lstStyle/>
        <a:p>
          <a:r>
            <a:rPr lang="en-US" sz="1800" dirty="0" smtClean="0"/>
            <a:t>Reporting</a:t>
          </a:r>
          <a:endParaRPr lang="en-US" sz="1800" dirty="0"/>
        </a:p>
      </dgm:t>
    </dgm:pt>
    <dgm:pt modelId="{2177BB60-9C66-4980-80AE-7B62F6EDFE0F}" type="parTrans" cxnId="{7544EE05-4947-402F-8019-5ABA622F44F6}">
      <dgm:prSet/>
      <dgm:spPr/>
      <dgm:t>
        <a:bodyPr/>
        <a:lstStyle/>
        <a:p>
          <a:endParaRPr lang="en-US"/>
        </a:p>
      </dgm:t>
    </dgm:pt>
    <dgm:pt modelId="{E34F5BC7-7E51-4831-A331-1B6CC34C6898}" type="sibTrans" cxnId="{7544EE05-4947-402F-8019-5ABA622F44F6}">
      <dgm:prSet/>
      <dgm:spPr/>
      <dgm:t>
        <a:bodyPr/>
        <a:lstStyle/>
        <a:p>
          <a:endParaRPr lang="en-US"/>
        </a:p>
      </dgm:t>
    </dgm:pt>
    <dgm:pt modelId="{F7D3695A-7406-430D-9FDA-5B9C81221117}" type="pres">
      <dgm:prSet presAssocID="{FFB8CA40-D024-4A7E-8C70-060C77443241}" presName="Name0" presStyleCnt="0">
        <dgm:presLayoutVars>
          <dgm:dir/>
          <dgm:resizeHandles val="exact"/>
        </dgm:presLayoutVars>
      </dgm:prSet>
      <dgm:spPr/>
    </dgm:pt>
    <dgm:pt modelId="{0FCB8B02-8540-44B1-A5CD-6C4C57B5D0CE}" type="pres">
      <dgm:prSet presAssocID="{A920AEA3-1DD5-4F6F-AC0E-696DCF8A4B7E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E8A64A-F944-4386-8D26-E71C15B90D86}" type="pres">
      <dgm:prSet presAssocID="{363CB369-7913-45D9-92A9-3F875FBFCD6D}" presName="parSpace" presStyleCnt="0"/>
      <dgm:spPr/>
    </dgm:pt>
    <dgm:pt modelId="{A30FA160-9701-4458-A068-11FC7912CC3F}" type="pres">
      <dgm:prSet presAssocID="{2C634BB1-753B-473A-A3B1-A2A2A258C0E8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9B5548-70F2-48AD-BAEA-0C6903D39A25}" type="pres">
      <dgm:prSet presAssocID="{63EE0BB7-A2D9-4198-8124-EDEA1C218784}" presName="parSpace" presStyleCnt="0"/>
      <dgm:spPr/>
    </dgm:pt>
    <dgm:pt modelId="{79CC048C-325F-4932-8A7E-51AF3A58C021}" type="pres">
      <dgm:prSet presAssocID="{F31F5D9D-5AE5-4154-BF89-25A4C32BF3F7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AEC18-6DAF-428F-8089-A4BC715F9B70}" type="pres">
      <dgm:prSet presAssocID="{0C3A8DCD-58FA-4D93-827B-DAA334B478C1}" presName="parSpace" presStyleCnt="0"/>
      <dgm:spPr/>
    </dgm:pt>
    <dgm:pt modelId="{CA9D9EFF-9272-430C-A8CC-B018B53A34FD}" type="pres">
      <dgm:prSet presAssocID="{37DE2D82-99D6-46D8-B224-2F54FAC00783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040904-2254-4354-81CE-718A916A7B4E}" type="pres">
      <dgm:prSet presAssocID="{42EA2F58-BD8F-4DAD-9A28-9D67ADBBFBC3}" presName="parSpace" presStyleCnt="0"/>
      <dgm:spPr/>
    </dgm:pt>
    <dgm:pt modelId="{D06A9097-1FFB-48A6-BE3D-DC9BF741119C}" type="pres">
      <dgm:prSet presAssocID="{1AFED999-1E8F-4183-B44F-99B2355BC9FF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09DE7C-B5A3-47B3-BD2B-55E86192F889}" type="presOf" srcId="{1AFED999-1E8F-4183-B44F-99B2355BC9FF}" destId="{D06A9097-1FFB-48A6-BE3D-DC9BF741119C}" srcOrd="0" destOrd="0" presId="urn:microsoft.com/office/officeart/2005/8/layout/hChevron3"/>
    <dgm:cxn modelId="{B26C6055-62AF-4668-A475-F2A738437620}" srcId="{FFB8CA40-D024-4A7E-8C70-060C77443241}" destId="{F31F5D9D-5AE5-4154-BF89-25A4C32BF3F7}" srcOrd="2" destOrd="0" parTransId="{A21DF402-3014-4FC1-9F8A-704E7748CA15}" sibTransId="{0C3A8DCD-58FA-4D93-827B-DAA334B478C1}"/>
    <dgm:cxn modelId="{61919F33-0162-4326-89A2-4ED9B23CA1FF}" srcId="{FFB8CA40-D024-4A7E-8C70-060C77443241}" destId="{A920AEA3-1DD5-4F6F-AC0E-696DCF8A4B7E}" srcOrd="0" destOrd="0" parTransId="{818084AD-5B28-44E5-9E8F-87ED5E7D9403}" sibTransId="{363CB369-7913-45D9-92A9-3F875FBFCD6D}"/>
    <dgm:cxn modelId="{B47D2534-42E5-4901-A4DC-EC3BFF78A2F6}" type="presOf" srcId="{37DE2D82-99D6-46D8-B224-2F54FAC00783}" destId="{CA9D9EFF-9272-430C-A8CC-B018B53A34FD}" srcOrd="0" destOrd="0" presId="urn:microsoft.com/office/officeart/2005/8/layout/hChevron3"/>
    <dgm:cxn modelId="{E059E08D-641D-4FF7-B4E9-A37CD26953A5}" srcId="{FFB8CA40-D024-4A7E-8C70-060C77443241}" destId="{37DE2D82-99D6-46D8-B224-2F54FAC00783}" srcOrd="3" destOrd="0" parTransId="{A5D0E7BA-819C-4956-ABC6-B29B452F16AC}" sibTransId="{42EA2F58-BD8F-4DAD-9A28-9D67ADBBFBC3}"/>
    <dgm:cxn modelId="{7544EE05-4947-402F-8019-5ABA622F44F6}" srcId="{FFB8CA40-D024-4A7E-8C70-060C77443241}" destId="{1AFED999-1E8F-4183-B44F-99B2355BC9FF}" srcOrd="4" destOrd="0" parTransId="{2177BB60-9C66-4980-80AE-7B62F6EDFE0F}" sibTransId="{E34F5BC7-7E51-4831-A331-1B6CC34C6898}"/>
    <dgm:cxn modelId="{0A862D54-7431-417E-866E-3E52C28B0D68}" type="presOf" srcId="{A920AEA3-1DD5-4F6F-AC0E-696DCF8A4B7E}" destId="{0FCB8B02-8540-44B1-A5CD-6C4C57B5D0CE}" srcOrd="0" destOrd="0" presId="urn:microsoft.com/office/officeart/2005/8/layout/hChevron3"/>
    <dgm:cxn modelId="{DB9F8A08-F2D2-42D0-A03A-C7A6E2DB95E9}" type="presOf" srcId="{FFB8CA40-D024-4A7E-8C70-060C77443241}" destId="{F7D3695A-7406-430D-9FDA-5B9C81221117}" srcOrd="0" destOrd="0" presId="urn:microsoft.com/office/officeart/2005/8/layout/hChevron3"/>
    <dgm:cxn modelId="{9D4EF31F-3348-4AAB-A58F-CBDDBFCF47F3}" type="presOf" srcId="{2C634BB1-753B-473A-A3B1-A2A2A258C0E8}" destId="{A30FA160-9701-4458-A068-11FC7912CC3F}" srcOrd="0" destOrd="0" presId="urn:microsoft.com/office/officeart/2005/8/layout/hChevron3"/>
    <dgm:cxn modelId="{7E2A5DFA-3F9D-4462-ACCA-A7B4ED4550D4}" srcId="{FFB8CA40-D024-4A7E-8C70-060C77443241}" destId="{2C634BB1-753B-473A-A3B1-A2A2A258C0E8}" srcOrd="1" destOrd="0" parTransId="{B5C5030A-45B1-4F73-9AD1-671A17439E4A}" sibTransId="{63EE0BB7-A2D9-4198-8124-EDEA1C218784}"/>
    <dgm:cxn modelId="{51251309-89C2-40D2-A3DD-3913DC9F9786}" type="presOf" srcId="{F31F5D9D-5AE5-4154-BF89-25A4C32BF3F7}" destId="{79CC048C-325F-4932-8A7E-51AF3A58C021}" srcOrd="0" destOrd="0" presId="urn:microsoft.com/office/officeart/2005/8/layout/hChevron3"/>
    <dgm:cxn modelId="{F045A402-4FFA-4930-AD6D-E38E956E9FFF}" type="presParOf" srcId="{F7D3695A-7406-430D-9FDA-5B9C81221117}" destId="{0FCB8B02-8540-44B1-A5CD-6C4C57B5D0CE}" srcOrd="0" destOrd="0" presId="urn:microsoft.com/office/officeart/2005/8/layout/hChevron3"/>
    <dgm:cxn modelId="{164C4C35-6831-4336-98AE-649AAC5F3A23}" type="presParOf" srcId="{F7D3695A-7406-430D-9FDA-5B9C81221117}" destId="{B6E8A64A-F944-4386-8D26-E71C15B90D86}" srcOrd="1" destOrd="0" presId="urn:microsoft.com/office/officeart/2005/8/layout/hChevron3"/>
    <dgm:cxn modelId="{1E75B8FC-C7FA-45C5-9FA2-5293AA4222D8}" type="presParOf" srcId="{F7D3695A-7406-430D-9FDA-5B9C81221117}" destId="{A30FA160-9701-4458-A068-11FC7912CC3F}" srcOrd="2" destOrd="0" presId="urn:microsoft.com/office/officeart/2005/8/layout/hChevron3"/>
    <dgm:cxn modelId="{6A144219-0D71-4FB5-B95C-A8FEB3F92A8A}" type="presParOf" srcId="{F7D3695A-7406-430D-9FDA-5B9C81221117}" destId="{F59B5548-70F2-48AD-BAEA-0C6903D39A25}" srcOrd="3" destOrd="0" presId="urn:microsoft.com/office/officeart/2005/8/layout/hChevron3"/>
    <dgm:cxn modelId="{037D8D5E-19B9-458C-AA57-AC664D851B5D}" type="presParOf" srcId="{F7D3695A-7406-430D-9FDA-5B9C81221117}" destId="{79CC048C-325F-4932-8A7E-51AF3A58C021}" srcOrd="4" destOrd="0" presId="urn:microsoft.com/office/officeart/2005/8/layout/hChevron3"/>
    <dgm:cxn modelId="{F7618960-1F60-4068-B2B0-F4BFFF19FF25}" type="presParOf" srcId="{F7D3695A-7406-430D-9FDA-5B9C81221117}" destId="{894AEC18-6DAF-428F-8089-A4BC715F9B70}" srcOrd="5" destOrd="0" presId="urn:microsoft.com/office/officeart/2005/8/layout/hChevron3"/>
    <dgm:cxn modelId="{C727E587-80BB-4727-81B6-B35D5F890E78}" type="presParOf" srcId="{F7D3695A-7406-430D-9FDA-5B9C81221117}" destId="{CA9D9EFF-9272-430C-A8CC-B018B53A34FD}" srcOrd="6" destOrd="0" presId="urn:microsoft.com/office/officeart/2005/8/layout/hChevron3"/>
    <dgm:cxn modelId="{67EF3659-A567-4294-9C2C-599DAED3A5BB}" type="presParOf" srcId="{F7D3695A-7406-430D-9FDA-5B9C81221117}" destId="{30040904-2254-4354-81CE-718A916A7B4E}" srcOrd="7" destOrd="0" presId="urn:microsoft.com/office/officeart/2005/8/layout/hChevron3"/>
    <dgm:cxn modelId="{9B573767-03DE-441E-AF46-D505973CB681}" type="presParOf" srcId="{F7D3695A-7406-430D-9FDA-5B9C81221117}" destId="{D06A9097-1FFB-48A6-BE3D-DC9BF741119C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CB5B33-EFA6-431E-820E-6021EAA5A14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456716B-AA30-4563-843C-9A43D0847C01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1600" dirty="0" smtClean="0"/>
            <a:t>Betsy Lehman Center</a:t>
          </a:r>
          <a:endParaRPr lang="en-US" sz="1600" dirty="0"/>
        </a:p>
      </dgm:t>
    </dgm:pt>
    <dgm:pt modelId="{866670FF-AC4F-44AC-99E7-C761E4640E90}" type="parTrans" cxnId="{427B875E-980B-464A-82BE-1DD777547879}">
      <dgm:prSet/>
      <dgm:spPr/>
      <dgm:t>
        <a:bodyPr/>
        <a:lstStyle/>
        <a:p>
          <a:endParaRPr lang="en-US"/>
        </a:p>
      </dgm:t>
    </dgm:pt>
    <dgm:pt modelId="{91CA91D5-321B-4B01-A6BC-A07E1C3AC6FC}" type="sibTrans" cxnId="{427B875E-980B-464A-82BE-1DD777547879}">
      <dgm:prSet/>
      <dgm:spPr/>
      <dgm:t>
        <a:bodyPr/>
        <a:lstStyle/>
        <a:p>
          <a:endParaRPr lang="en-US"/>
        </a:p>
      </dgm:t>
    </dgm:pt>
    <dgm:pt modelId="{631EDAA2-E32C-4CE2-B775-D4E523B7D3E0}" type="pres">
      <dgm:prSet presAssocID="{16CB5B33-EFA6-431E-820E-6021EAA5A140}" presName="Name0" presStyleCnt="0">
        <dgm:presLayoutVars>
          <dgm:dir/>
          <dgm:animLvl val="lvl"/>
          <dgm:resizeHandles val="exact"/>
        </dgm:presLayoutVars>
      </dgm:prSet>
      <dgm:spPr/>
    </dgm:pt>
    <dgm:pt modelId="{E3298E8E-4F1A-482A-A945-B087CCC36195}" type="pres">
      <dgm:prSet presAssocID="{6456716B-AA30-4563-843C-9A43D0847C01}" presName="parTxOnly" presStyleLbl="node1" presStyleIdx="0" presStyleCnt="1" custLinFactY="113403" custLinFactNeighborX="-4260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7B875E-980B-464A-82BE-1DD777547879}" srcId="{16CB5B33-EFA6-431E-820E-6021EAA5A140}" destId="{6456716B-AA30-4563-843C-9A43D0847C01}" srcOrd="0" destOrd="0" parTransId="{866670FF-AC4F-44AC-99E7-C761E4640E90}" sibTransId="{91CA91D5-321B-4B01-A6BC-A07E1C3AC6FC}"/>
    <dgm:cxn modelId="{B6002D5E-5681-4C90-B34B-47F8745C7611}" type="presOf" srcId="{6456716B-AA30-4563-843C-9A43D0847C01}" destId="{E3298E8E-4F1A-482A-A945-B087CCC36195}" srcOrd="0" destOrd="0" presId="urn:microsoft.com/office/officeart/2005/8/layout/chevron1"/>
    <dgm:cxn modelId="{1B6CF9C6-471D-4E1F-872D-0D37B45212A7}" type="presOf" srcId="{16CB5B33-EFA6-431E-820E-6021EAA5A140}" destId="{631EDAA2-E32C-4CE2-B775-D4E523B7D3E0}" srcOrd="0" destOrd="0" presId="urn:microsoft.com/office/officeart/2005/8/layout/chevron1"/>
    <dgm:cxn modelId="{AE9C46AF-A003-4100-8C23-FE99904EB25B}" type="presParOf" srcId="{631EDAA2-E32C-4CE2-B775-D4E523B7D3E0}" destId="{E3298E8E-4F1A-482A-A945-B087CCC3619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CB5B33-EFA6-431E-820E-6021EAA5A14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456716B-AA30-4563-843C-9A43D0847C0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dirty="0" smtClean="0"/>
            <a:t>Consumer Transparency</a:t>
          </a:r>
          <a:endParaRPr lang="en-US" sz="1600" dirty="0"/>
        </a:p>
      </dgm:t>
    </dgm:pt>
    <dgm:pt modelId="{866670FF-AC4F-44AC-99E7-C761E4640E90}" type="parTrans" cxnId="{427B875E-980B-464A-82BE-1DD777547879}">
      <dgm:prSet/>
      <dgm:spPr/>
      <dgm:t>
        <a:bodyPr/>
        <a:lstStyle/>
        <a:p>
          <a:endParaRPr lang="en-US"/>
        </a:p>
      </dgm:t>
    </dgm:pt>
    <dgm:pt modelId="{91CA91D5-321B-4B01-A6BC-A07E1C3AC6FC}" type="sibTrans" cxnId="{427B875E-980B-464A-82BE-1DD777547879}">
      <dgm:prSet/>
      <dgm:spPr/>
      <dgm:t>
        <a:bodyPr/>
        <a:lstStyle/>
        <a:p>
          <a:endParaRPr lang="en-US"/>
        </a:p>
      </dgm:t>
    </dgm:pt>
    <dgm:pt modelId="{631EDAA2-E32C-4CE2-B775-D4E523B7D3E0}" type="pres">
      <dgm:prSet presAssocID="{16CB5B33-EFA6-431E-820E-6021EAA5A140}" presName="Name0" presStyleCnt="0">
        <dgm:presLayoutVars>
          <dgm:dir/>
          <dgm:animLvl val="lvl"/>
          <dgm:resizeHandles val="exact"/>
        </dgm:presLayoutVars>
      </dgm:prSet>
      <dgm:spPr/>
    </dgm:pt>
    <dgm:pt modelId="{E3298E8E-4F1A-482A-A945-B087CCC36195}" type="pres">
      <dgm:prSet presAssocID="{6456716B-AA30-4563-843C-9A43D0847C01}" presName="parTxOnly" presStyleLbl="node1" presStyleIdx="0" presStyleCnt="1" custLinFactY="113403" custLinFactNeighborX="-4260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7B875E-980B-464A-82BE-1DD777547879}" srcId="{16CB5B33-EFA6-431E-820E-6021EAA5A140}" destId="{6456716B-AA30-4563-843C-9A43D0847C01}" srcOrd="0" destOrd="0" parTransId="{866670FF-AC4F-44AC-99E7-C761E4640E90}" sibTransId="{91CA91D5-321B-4B01-A6BC-A07E1C3AC6FC}"/>
    <dgm:cxn modelId="{485DB411-F36C-4F91-ACEA-6057D9767ED6}" type="presOf" srcId="{6456716B-AA30-4563-843C-9A43D0847C01}" destId="{E3298E8E-4F1A-482A-A945-B087CCC36195}" srcOrd="0" destOrd="0" presId="urn:microsoft.com/office/officeart/2005/8/layout/chevron1"/>
    <dgm:cxn modelId="{ECEA7D8B-11D7-4827-90FE-1957FB1E12F8}" type="presOf" srcId="{16CB5B33-EFA6-431E-820E-6021EAA5A140}" destId="{631EDAA2-E32C-4CE2-B775-D4E523B7D3E0}" srcOrd="0" destOrd="0" presId="urn:microsoft.com/office/officeart/2005/8/layout/chevron1"/>
    <dgm:cxn modelId="{EDB07057-41EE-4077-BF50-03DA6B255550}" type="presParOf" srcId="{631EDAA2-E32C-4CE2-B775-D4E523B7D3E0}" destId="{E3298E8E-4F1A-482A-A945-B087CCC3619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CB5B33-EFA6-431E-820E-6021EAA5A14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456716B-AA30-4563-843C-9A43D0847C01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Quality Reporting</a:t>
          </a:r>
          <a:endParaRPr lang="en-US" sz="1600" dirty="0">
            <a:solidFill>
              <a:schemeClr val="tx1"/>
            </a:solidFill>
          </a:endParaRPr>
        </a:p>
      </dgm:t>
    </dgm:pt>
    <dgm:pt modelId="{866670FF-AC4F-44AC-99E7-C761E4640E90}" type="parTrans" cxnId="{427B875E-980B-464A-82BE-1DD777547879}">
      <dgm:prSet/>
      <dgm:spPr/>
      <dgm:t>
        <a:bodyPr/>
        <a:lstStyle/>
        <a:p>
          <a:endParaRPr lang="en-US"/>
        </a:p>
      </dgm:t>
    </dgm:pt>
    <dgm:pt modelId="{91CA91D5-321B-4B01-A6BC-A07E1C3AC6FC}" type="sibTrans" cxnId="{427B875E-980B-464A-82BE-1DD777547879}">
      <dgm:prSet/>
      <dgm:spPr/>
      <dgm:t>
        <a:bodyPr/>
        <a:lstStyle/>
        <a:p>
          <a:endParaRPr lang="en-US"/>
        </a:p>
      </dgm:t>
    </dgm:pt>
    <dgm:pt modelId="{631EDAA2-E32C-4CE2-B775-D4E523B7D3E0}" type="pres">
      <dgm:prSet presAssocID="{16CB5B33-EFA6-431E-820E-6021EAA5A140}" presName="Name0" presStyleCnt="0">
        <dgm:presLayoutVars>
          <dgm:dir/>
          <dgm:animLvl val="lvl"/>
          <dgm:resizeHandles val="exact"/>
        </dgm:presLayoutVars>
      </dgm:prSet>
      <dgm:spPr/>
    </dgm:pt>
    <dgm:pt modelId="{E3298E8E-4F1A-482A-A945-B087CCC36195}" type="pres">
      <dgm:prSet presAssocID="{6456716B-AA30-4563-843C-9A43D0847C01}" presName="parTxOnly" presStyleLbl="node1" presStyleIdx="0" presStyleCnt="1" custLinFactY="113403" custLinFactNeighborX="-4260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7B875E-980B-464A-82BE-1DD777547879}" srcId="{16CB5B33-EFA6-431E-820E-6021EAA5A140}" destId="{6456716B-AA30-4563-843C-9A43D0847C01}" srcOrd="0" destOrd="0" parTransId="{866670FF-AC4F-44AC-99E7-C761E4640E90}" sibTransId="{91CA91D5-321B-4B01-A6BC-A07E1C3AC6FC}"/>
    <dgm:cxn modelId="{5CD8BA5D-0228-46F0-8C92-50F970EBFD21}" type="presOf" srcId="{6456716B-AA30-4563-843C-9A43D0847C01}" destId="{E3298E8E-4F1A-482A-A945-B087CCC36195}" srcOrd="0" destOrd="0" presId="urn:microsoft.com/office/officeart/2005/8/layout/chevron1"/>
    <dgm:cxn modelId="{4296961B-FDC1-4AB6-8FA7-27735A6384BC}" type="presOf" srcId="{16CB5B33-EFA6-431E-820E-6021EAA5A140}" destId="{631EDAA2-E32C-4CE2-B775-D4E523B7D3E0}" srcOrd="0" destOrd="0" presId="urn:microsoft.com/office/officeart/2005/8/layout/chevron1"/>
    <dgm:cxn modelId="{F7664BE2-0A39-4D5C-8B20-AD807CA8ABFF}" type="presParOf" srcId="{631EDAA2-E32C-4CE2-B775-D4E523B7D3E0}" destId="{E3298E8E-4F1A-482A-A945-B087CCC3619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B8B02-8540-44B1-A5CD-6C4C57B5D0CE}">
      <dsp:nvSpPr>
        <dsp:cNvPr id="0" name=""/>
        <dsp:cNvSpPr/>
      </dsp:nvSpPr>
      <dsp:spPr>
        <a:xfrm>
          <a:off x="888" y="468580"/>
          <a:ext cx="1733075" cy="693230"/>
        </a:xfrm>
        <a:prstGeom prst="homePlate">
          <a:avLst/>
        </a:prstGeom>
        <a:solidFill>
          <a:srgbClr val="00436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Data Intake</a:t>
          </a:r>
          <a:endParaRPr lang="en-US" sz="1800" kern="1200" dirty="0"/>
        </a:p>
      </dsp:txBody>
      <dsp:txXfrm>
        <a:off x="888" y="468580"/>
        <a:ext cx="1559768" cy="693230"/>
      </dsp:txXfrm>
    </dsp:sp>
    <dsp:sp modelId="{A30FA160-9701-4458-A068-11FC7912CC3F}">
      <dsp:nvSpPr>
        <dsp:cNvPr id="0" name=""/>
        <dsp:cNvSpPr/>
      </dsp:nvSpPr>
      <dsp:spPr>
        <a:xfrm>
          <a:off x="1387349" y="468580"/>
          <a:ext cx="1733075" cy="693230"/>
        </a:xfrm>
        <a:prstGeom prst="chevron">
          <a:avLst/>
        </a:prstGeom>
        <a:solidFill>
          <a:srgbClr val="00436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Transformation</a:t>
          </a:r>
          <a:endParaRPr lang="en-US" sz="1200" kern="1200" dirty="0"/>
        </a:p>
      </dsp:txBody>
      <dsp:txXfrm>
        <a:off x="1733964" y="468580"/>
        <a:ext cx="1039845" cy="693230"/>
      </dsp:txXfrm>
    </dsp:sp>
    <dsp:sp modelId="{79CC048C-325F-4932-8A7E-51AF3A58C021}">
      <dsp:nvSpPr>
        <dsp:cNvPr id="0" name=""/>
        <dsp:cNvSpPr/>
      </dsp:nvSpPr>
      <dsp:spPr>
        <a:xfrm>
          <a:off x="2773809" y="468580"/>
          <a:ext cx="1733075" cy="693230"/>
        </a:xfrm>
        <a:prstGeom prst="chevron">
          <a:avLst/>
        </a:prstGeom>
        <a:solidFill>
          <a:srgbClr val="00436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Data Delivery</a:t>
          </a:r>
          <a:endParaRPr lang="en-US" sz="1800" kern="1200" dirty="0"/>
        </a:p>
      </dsp:txBody>
      <dsp:txXfrm>
        <a:off x="3120424" y="468580"/>
        <a:ext cx="1039845" cy="693230"/>
      </dsp:txXfrm>
    </dsp:sp>
    <dsp:sp modelId="{CA9D9EFF-9272-430C-A8CC-B018B53A34FD}">
      <dsp:nvSpPr>
        <dsp:cNvPr id="0" name=""/>
        <dsp:cNvSpPr/>
      </dsp:nvSpPr>
      <dsp:spPr>
        <a:xfrm>
          <a:off x="4160269" y="468580"/>
          <a:ext cx="1733075" cy="693230"/>
        </a:xfrm>
        <a:prstGeom prst="chevron">
          <a:avLst/>
        </a:prstGeom>
        <a:solidFill>
          <a:srgbClr val="00436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Analysis</a:t>
          </a:r>
          <a:endParaRPr lang="en-US" sz="1800" kern="1200" dirty="0"/>
        </a:p>
      </dsp:txBody>
      <dsp:txXfrm>
        <a:off x="4506884" y="468580"/>
        <a:ext cx="1039845" cy="693230"/>
      </dsp:txXfrm>
    </dsp:sp>
    <dsp:sp modelId="{D06A9097-1FFB-48A6-BE3D-DC9BF741119C}">
      <dsp:nvSpPr>
        <dsp:cNvPr id="0" name=""/>
        <dsp:cNvSpPr/>
      </dsp:nvSpPr>
      <dsp:spPr>
        <a:xfrm>
          <a:off x="5546729" y="468580"/>
          <a:ext cx="1733075" cy="693230"/>
        </a:xfrm>
        <a:prstGeom prst="chevron">
          <a:avLst/>
        </a:prstGeom>
        <a:solidFill>
          <a:srgbClr val="00436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Reporting</a:t>
          </a:r>
          <a:endParaRPr lang="en-US" sz="1800" kern="1200" dirty="0"/>
        </a:p>
      </dsp:txBody>
      <dsp:txXfrm>
        <a:off x="5893344" y="468580"/>
        <a:ext cx="1039845" cy="6932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98E8E-4F1A-482A-A945-B087CCC36195}">
      <dsp:nvSpPr>
        <dsp:cNvPr id="0" name=""/>
        <dsp:cNvSpPr/>
      </dsp:nvSpPr>
      <dsp:spPr>
        <a:xfrm>
          <a:off x="0" y="0"/>
          <a:ext cx="2430034" cy="668542"/>
        </a:xfrm>
        <a:prstGeom prst="chevron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Betsy Lehman Center</a:t>
          </a:r>
          <a:endParaRPr lang="en-US" sz="1600" kern="1200" dirty="0"/>
        </a:p>
      </dsp:txBody>
      <dsp:txXfrm>
        <a:off x="334271" y="0"/>
        <a:ext cx="1761492" cy="6685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98E8E-4F1A-482A-A945-B087CCC36195}">
      <dsp:nvSpPr>
        <dsp:cNvPr id="0" name=""/>
        <dsp:cNvSpPr/>
      </dsp:nvSpPr>
      <dsp:spPr>
        <a:xfrm>
          <a:off x="0" y="0"/>
          <a:ext cx="2430034" cy="711676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Consumer Transparency</a:t>
          </a:r>
          <a:endParaRPr lang="en-US" sz="1600" kern="1200" dirty="0"/>
        </a:p>
      </dsp:txBody>
      <dsp:txXfrm>
        <a:off x="355838" y="0"/>
        <a:ext cx="1718358" cy="7116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98E8E-4F1A-482A-A945-B087CCC36195}">
      <dsp:nvSpPr>
        <dsp:cNvPr id="0" name=""/>
        <dsp:cNvSpPr/>
      </dsp:nvSpPr>
      <dsp:spPr>
        <a:xfrm>
          <a:off x="0" y="0"/>
          <a:ext cx="2430034" cy="737556"/>
        </a:xfrm>
        <a:prstGeom prst="chevron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Quality Reporting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68778" y="0"/>
        <a:ext cx="1692478" cy="737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0.57546</cdr:x>
      <cdr:y>0.49526</cdr:y>
    </cdr:from>
    <cdr:to>
      <cdr:x>0.8119</cdr:x>
      <cdr:y>0.71601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25615" y="2012736"/>
          <a:ext cx="914400" cy="897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dirty="0" smtClean="0">
              <a:solidFill>
                <a:schemeClr val="bg1"/>
              </a:solidFill>
            </a:rPr>
            <a:t>Fully</a:t>
          </a:r>
        </a:p>
        <a:p xmlns:a="http://schemas.openxmlformats.org/drawingml/2006/main">
          <a:pPr algn="ctr"/>
          <a:r>
            <a:rPr lang="en-US" sz="2000" dirty="0" smtClean="0">
              <a:solidFill>
                <a:schemeClr val="bg1"/>
              </a:solidFill>
            </a:rPr>
            <a:t>Insured</a:t>
          </a:r>
          <a:endParaRPr lang="en-US" sz="2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0.3149</cdr:x>
      <cdr:y>0.303</cdr:y>
    </cdr:from>
    <cdr:to>
      <cdr:x>0.55133</cdr:x>
      <cdr:y>0.52375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217882" y="1231374"/>
          <a:ext cx="914400" cy="897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dirty="0" smtClean="0">
              <a:solidFill>
                <a:schemeClr val="bg1"/>
              </a:solidFill>
            </a:rPr>
            <a:t>GIC</a:t>
          </a:r>
          <a:endParaRPr lang="en-US" sz="2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0.2228</cdr:x>
      <cdr:y>0.6054</cdr:y>
    </cdr:from>
    <cdr:to>
      <cdr:x>0.45923</cdr:x>
      <cdr:y>0.82616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861683" y="2460351"/>
          <a:ext cx="914400" cy="897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dirty="0" smtClean="0">
              <a:solidFill>
                <a:schemeClr val="bg1"/>
              </a:solidFill>
            </a:rPr>
            <a:t>ERISA Self</a:t>
          </a:r>
        </a:p>
        <a:p xmlns:a="http://schemas.openxmlformats.org/drawingml/2006/main">
          <a:pPr algn="ctr"/>
          <a:r>
            <a:rPr lang="en-US" sz="2000" dirty="0" smtClean="0">
              <a:solidFill>
                <a:schemeClr val="bg1"/>
              </a:solidFill>
            </a:rPr>
            <a:t>Insured</a:t>
          </a:r>
          <a:endParaRPr lang="en-US" sz="20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59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632437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43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0"/>
            <a:ext cx="5608320" cy="6214110"/>
          </a:xfrm>
        </p:spPr>
        <p:txBody>
          <a:bodyPr/>
          <a:lstStyle/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632437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632437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632437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ts val="1200"/>
              </a:spcAft>
              <a:buClr>
                <a:schemeClr val="tx1"/>
              </a:buClr>
              <a:buSzTx/>
              <a:buFont typeface="+mj-lt"/>
              <a:buNone/>
              <a:tabLst/>
              <a:defRPr/>
            </a:pPr>
            <a:endParaRPr lang="en-US" b="1" baseline="0" dirty="0" smtClean="0"/>
          </a:p>
        </p:txBody>
      </p:sp>
    </p:spTree>
    <p:extLst>
      <p:ext uri="{BB962C8B-B14F-4D97-AF65-F5344CB8AC3E}">
        <p14:creationId xmlns:p14="http://schemas.microsoft.com/office/powerpoint/2010/main" val="632437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06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63243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FCD77F8D-BCE2-4DEF-A10E-9452B17B910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40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6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254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914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76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402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118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91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FCD77F8D-BCE2-4DEF-A10E-9452B17B910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7132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 smtClean="0"/>
              <a:t>Title  |  Name, Position Title  |  Date      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531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28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96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7E2A-2258-4557-B841-0B781A353C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A261-56D8-487B-AC81-D375B49C835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53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4" r:id="rId5"/>
    <p:sldLayoutId id="2147483753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1F797E2A-2258-4557-B841-0B781A353CB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6/20/2016</a:t>
            </a:fld>
            <a:endParaRPr lang="en-US" smtClean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mtClean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5714A261-56D8-487B-AC81-D375B49C835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8626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50"/>
            <a:ext cx="7772400" cy="70485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Health Information and analysis oversight council</a:t>
            </a: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June 16, 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77F8D-BCE2-4DEF-A10E-9452B17B910D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410378414"/>
              </p:ext>
            </p:extLst>
          </p:nvPr>
        </p:nvGraphicFramePr>
        <p:xfrm>
          <a:off x="0" y="2108200"/>
          <a:ext cx="9144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3657600" y="6324600"/>
            <a:ext cx="3011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FY17 pre-cut budget (millions)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357876" y="939799"/>
            <a:ext cx="7317181" cy="3813562"/>
            <a:chOff x="1357876" y="939799"/>
            <a:chExt cx="7317181" cy="3813562"/>
          </a:xfrm>
        </p:grpSpPr>
        <p:grpSp>
          <p:nvGrpSpPr>
            <p:cNvPr id="46" name="Group 45"/>
            <p:cNvGrpSpPr/>
            <p:nvPr/>
          </p:nvGrpSpPr>
          <p:grpSpPr>
            <a:xfrm>
              <a:off x="1357876" y="939799"/>
              <a:ext cx="7317181" cy="3505201"/>
              <a:chOff x="1357876" y="939799"/>
              <a:chExt cx="7317181" cy="3505201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057400" y="3759200"/>
                <a:ext cx="21178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white"/>
                    </a:solidFill>
                    <a:latin typeface="Calibri"/>
                    <a:ea typeface="+mn-ea"/>
                  </a:rPr>
                  <a:t>Standard Operations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4648200" y="3770868"/>
                <a:ext cx="2390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  <a:ea typeface="+mn-ea"/>
                  </a:rPr>
                  <a:t>‘Data Asset’ Operations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H="1" flipV="1">
                <a:off x="7038406" y="4292600"/>
                <a:ext cx="124394" cy="152400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357876" y="2660134"/>
                <a:ext cx="32903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white"/>
                    </a:solidFill>
                    <a:latin typeface="Calibri"/>
                    <a:ea typeface="+mn-ea"/>
                  </a:rPr>
                  <a:t>All-Payer claims Database (APCD)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95800" y="939799"/>
                <a:ext cx="29666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 smtClean="0">
                    <a:solidFill>
                      <a:prstClr val="black"/>
                    </a:solidFill>
                    <a:latin typeface="Calibri"/>
                    <a:ea typeface="+mn-ea"/>
                  </a:rPr>
                  <a:t>Standard Statistics          RPO	             Surveys</a:t>
                </a:r>
              </a:p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 smtClean="0">
                    <a:solidFill>
                      <a:prstClr val="black"/>
                    </a:solidFill>
                    <a:latin typeface="Calibri"/>
                    <a:ea typeface="+mn-ea"/>
                  </a:rPr>
                  <a:t>	Hospital           Quality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5029200" y="2011064"/>
                <a:ext cx="0" cy="376536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4724400" y="1699672"/>
                <a:ext cx="1425" cy="687928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5334000" y="1170631"/>
                <a:ext cx="0" cy="1216969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>
                <a:off x="5843303" y="1401464"/>
                <a:ext cx="0" cy="986136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6185680" y="1170631"/>
                <a:ext cx="0" cy="1216969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4401361" y="1242367"/>
                <a:ext cx="704039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 err="1" smtClean="0">
                    <a:solidFill>
                      <a:prstClr val="black"/>
                    </a:solidFill>
                    <a:latin typeface="Calibri"/>
                    <a:ea typeface="+mn-ea"/>
                  </a:rPr>
                  <a:t>Casemix</a:t>
                </a:r>
                <a:endParaRPr lang="en-US" sz="1200" dirty="0" smtClean="0">
                  <a:solidFill>
                    <a:prstClr val="black"/>
                  </a:solidFill>
                  <a:latin typeface="Calibri"/>
                  <a:ea typeface="+mn-ea"/>
                </a:endParaRPr>
              </a:p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 smtClean="0">
                    <a:solidFill>
                      <a:prstClr val="black"/>
                    </a:solidFill>
                    <a:latin typeface="Calibri"/>
                    <a:ea typeface="+mn-ea"/>
                  </a:rPr>
                  <a:t>(HDD)</a:t>
                </a:r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>
                <a:off x="7666861" y="2011064"/>
                <a:ext cx="0" cy="376536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>
                <a:off x="7449534" y="1974334"/>
                <a:ext cx="1" cy="413266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8077199" y="1473200"/>
                <a:ext cx="1" cy="914399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7663562" y="939800"/>
                <a:ext cx="1011495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 smtClean="0">
                    <a:solidFill>
                      <a:prstClr val="black"/>
                    </a:solidFill>
                    <a:latin typeface="Calibri"/>
                    <a:ea typeface="+mn-ea"/>
                  </a:rPr>
                  <a:t>Consumer</a:t>
                </a:r>
              </a:p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 smtClean="0">
                    <a:solidFill>
                      <a:prstClr val="black"/>
                    </a:solidFill>
                    <a:latin typeface="Calibri"/>
                    <a:ea typeface="+mn-ea"/>
                  </a:rPr>
                  <a:t>Transparency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100603" y="1432867"/>
                <a:ext cx="741229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 smtClean="0">
                    <a:solidFill>
                      <a:prstClr val="black"/>
                    </a:solidFill>
                    <a:latin typeface="Calibri"/>
                    <a:ea typeface="+mn-ea"/>
                  </a:rPr>
                  <a:t>Other</a:t>
                </a:r>
              </a:p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 smtClean="0">
                    <a:solidFill>
                      <a:prstClr val="black"/>
                    </a:solidFill>
                    <a:latin typeface="Calibri"/>
                    <a:ea typeface="+mn-ea"/>
                  </a:rPr>
                  <a:t>Agencies</a:t>
                </a:r>
              </a:p>
            </p:txBody>
          </p:sp>
          <p:cxnSp>
            <p:nvCxnSpPr>
              <p:cNvPr id="29" name="Straight Arrow Connector 28"/>
              <p:cNvCxnSpPr/>
              <p:nvPr/>
            </p:nvCxnSpPr>
            <p:spPr>
              <a:xfrm>
                <a:off x="6553200" y="1401464"/>
                <a:ext cx="0" cy="986136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7471217" y="1922333"/>
                <a:ext cx="397866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 smtClean="0">
                    <a:solidFill>
                      <a:prstClr val="black"/>
                    </a:solidFill>
                    <a:latin typeface="Calibri"/>
                    <a:ea typeface="+mn-ea"/>
                  </a:rPr>
                  <a:t>Leg</a:t>
                </a: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>
                <a:off x="7100603" y="1170631"/>
                <a:ext cx="0" cy="1216969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extBox 43"/>
              <p:cNvSpPr txBox="1"/>
              <p:nvPr/>
            </p:nvSpPr>
            <p:spPr>
              <a:xfrm>
                <a:off x="4689203" y="1758890"/>
                <a:ext cx="67999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dirty="0" err="1" smtClean="0">
                    <a:solidFill>
                      <a:prstClr val="black"/>
                    </a:solidFill>
                    <a:latin typeface="Calibri"/>
                    <a:ea typeface="+mn-ea"/>
                  </a:rPr>
                  <a:t>MassHealth</a:t>
                </a:r>
                <a:endParaRPr lang="en-US" sz="800" dirty="0" smtClean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p:grpSp>
        <p:sp>
          <p:nvSpPr>
            <p:cNvPr id="47" name="TextBox 1"/>
            <p:cNvSpPr txBox="1"/>
            <p:nvPr/>
          </p:nvSpPr>
          <p:spPr>
            <a:xfrm>
              <a:off x="7010400" y="4448561"/>
              <a:ext cx="1066800" cy="304800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>
                      <a:lumMod val="50000"/>
                    </a:prstClr>
                  </a:solidFill>
                </a:rPr>
                <a:t>BLC Operations</a:t>
              </a:r>
              <a:endParaRPr lang="en-US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45181" y="287782"/>
            <a:ext cx="6521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buClr>
                <a:srgbClr val="F06D19"/>
              </a:buClr>
              <a:defRPr sz="2800" b="1">
                <a:solidFill>
                  <a:srgbClr val="00436E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FY17 Budget by activity (before cuts)</a:t>
            </a:r>
          </a:p>
        </p:txBody>
      </p:sp>
    </p:spTree>
    <p:extLst>
      <p:ext uri="{BB962C8B-B14F-4D97-AF65-F5344CB8AC3E}">
        <p14:creationId xmlns:p14="http://schemas.microsoft.com/office/powerpoint/2010/main" val="113258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44504" y="371930"/>
            <a:ext cx="8399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06D19"/>
              </a:buClr>
            </a:pPr>
            <a:r>
              <a:rPr lang="en-US" altLang="en-US" sz="2800" b="1" dirty="0" smtClean="0">
                <a:solidFill>
                  <a:srgbClr val="00436E"/>
                </a:solidFill>
                <a:latin typeface="Arial"/>
                <a:cs typeface="Arial"/>
              </a:rPr>
              <a:t>Criteria</a:t>
            </a:r>
            <a:endParaRPr lang="en-US" altLang="en-US" sz="2800" b="1" dirty="0">
              <a:solidFill>
                <a:srgbClr val="00436E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77F8D-BCE2-4DEF-A10E-9452B17B910D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6045" y="1302589"/>
            <a:ext cx="45464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Feasibility &amp; cost</a:t>
            </a:r>
          </a:p>
          <a:p>
            <a:pPr marL="457200" indent="-457200">
              <a:buAutoNum type="arabicPeriod"/>
            </a:pPr>
            <a:r>
              <a:rPr lang="en-US" dirty="0" smtClean="0"/>
              <a:t>Capitalizing on CHIA’s strengths</a:t>
            </a:r>
          </a:p>
          <a:p>
            <a:pPr marL="457200" indent="-457200">
              <a:buAutoNum type="arabicPeriod"/>
            </a:pPr>
            <a:r>
              <a:rPr lang="en-US" dirty="0" smtClean="0"/>
              <a:t>Public Value</a:t>
            </a:r>
          </a:p>
          <a:p>
            <a:pPr marL="457200" indent="-457200">
              <a:buAutoNum type="arabicPeriod"/>
            </a:pPr>
            <a:r>
              <a:rPr lang="en-US" dirty="0" smtClean="0"/>
              <a:t>Timing and risk</a:t>
            </a:r>
          </a:p>
          <a:p>
            <a:pPr marL="457200" indent="-4572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642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44504" y="371930"/>
            <a:ext cx="8399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06D19"/>
              </a:buClr>
            </a:pPr>
            <a:r>
              <a:rPr lang="en-US" altLang="en-US" sz="2800" b="1" dirty="0" smtClean="0">
                <a:solidFill>
                  <a:srgbClr val="00436E"/>
                </a:solidFill>
                <a:latin typeface="Arial"/>
                <a:cs typeface="Arial"/>
              </a:rPr>
              <a:t>Options</a:t>
            </a:r>
            <a:endParaRPr lang="en-US" altLang="en-US" sz="2800" b="1" dirty="0">
              <a:solidFill>
                <a:srgbClr val="00436E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77F8D-BCE2-4DEF-A10E-9452B17B910D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0488" y="895150"/>
            <a:ext cx="772065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 smtClean="0"/>
              <a:t>Continue to invest in the vision of the APCD </a:t>
            </a:r>
            <a:r>
              <a:rPr lang="en-US" sz="1400" dirty="0" smtClean="0"/>
              <a:t>– an easy-to-use, highly accessible data resource for all state agencies and for non-state users in the health care industry, academia, and non-profit settings. Increasingly leverage CHIA’s IT investments for other state agencies. Significant cuts to all other CHIA activities.</a:t>
            </a:r>
          </a:p>
          <a:p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/>
              <a:t>Maintain strong support of wide variety of CHIA data assets and analyses</a:t>
            </a:r>
            <a:r>
              <a:rPr lang="en-US" sz="1800" dirty="0"/>
              <a:t> </a:t>
            </a:r>
            <a:r>
              <a:rPr lang="en-US" sz="1400" dirty="0"/>
              <a:t>with no particular emphasis on the APCD. Cancel planned enhancements to APCD data and infrastructure. </a:t>
            </a:r>
            <a:r>
              <a:rPr lang="en-US" sz="1400" dirty="0" smtClean="0"/>
              <a:t>Reduce </a:t>
            </a:r>
            <a:r>
              <a:rPr lang="en-US" sz="1400" dirty="0"/>
              <a:t>in-kind and subsidized support for other state agencies. </a:t>
            </a:r>
            <a:r>
              <a:rPr lang="en-US" sz="1400" dirty="0" smtClean="0"/>
              <a:t>Prioritize </a:t>
            </a:r>
            <a:r>
              <a:rPr lang="en-US" sz="1400" dirty="0"/>
              <a:t>among various new or existing activities</a:t>
            </a:r>
            <a:r>
              <a:rPr lang="en-US" sz="1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 smtClean="0"/>
              <a:t>Consider changes to planned new activities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New contracts (APCD files for </a:t>
            </a:r>
            <a:r>
              <a:rPr lang="en-US" sz="1400" dirty="0" err="1" smtClean="0"/>
              <a:t>hopsitals</a:t>
            </a:r>
            <a:r>
              <a:rPr lang="en-US" sz="1400" dirty="0" smtClean="0"/>
              <a:t>; hospital efficiency analysis)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Registered Provider Organization data collection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New provider quality measurement and reporting (patient experience; clinical quality)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Consumer transparency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 smtClean="0"/>
              <a:t>Other budget opportunities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Data fees (increase? Change waiver criteria? User support fees?)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Renegotiate other state agency support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Retirement incentives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FY18 budget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49260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44504" y="371930"/>
            <a:ext cx="8099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06D19"/>
              </a:buClr>
            </a:pPr>
            <a:r>
              <a:rPr lang="en-US" altLang="en-US" sz="2800" b="1" dirty="0" smtClean="0">
                <a:solidFill>
                  <a:srgbClr val="00436E"/>
                </a:solidFill>
                <a:latin typeface="Arial"/>
                <a:cs typeface="Arial"/>
              </a:rPr>
              <a:t>Agenda</a:t>
            </a:r>
            <a:endParaRPr lang="en-US" altLang="en-US" sz="2800" b="1" dirty="0">
              <a:solidFill>
                <a:srgbClr val="00436E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4504" y="1248486"/>
            <a:ext cx="7759696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14400" algn="l"/>
                <a:tab pos="7543800" algn="r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:00	Welcome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  <a:tabLst>
                <a:tab pos="914400" algn="l"/>
                <a:tab pos="7543800" algn="r"/>
              </a:tabLs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Approval of Prior Meeting Minutes (VOTE)</a:t>
            </a:r>
          </a:p>
          <a:p>
            <a:pPr marL="1257300" lvl="2" indent="-342900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  <a:tabLst>
                <a:tab pos="914400" algn="l"/>
                <a:tab pos="7543800" algn="r"/>
              </a:tabLst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914400" algn="l"/>
                <a:tab pos="7543800" algn="r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:05	Executive Director’s Report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  <a:tabLst>
                <a:tab pos="914400" algn="l"/>
                <a:tab pos="7543800" algn="r"/>
              </a:tabLst>
            </a:pPr>
            <a:r>
              <a:rPr lang="en-US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Gobeille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v. Liberty Mutual</a:t>
            </a:r>
          </a:p>
          <a:p>
            <a:pPr marL="1257300" lvl="2" indent="-342900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  <a:tabLst>
                <a:tab pos="914400" algn="l"/>
                <a:tab pos="7543800" algn="r"/>
              </a:tabLst>
            </a:pP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 APCD update</a:t>
            </a:r>
          </a:p>
          <a:p>
            <a:pPr marL="1257300" lvl="2" indent="-342900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  <a:tabLst>
                <a:tab pos="914400" algn="l"/>
                <a:tab pos="7543800" algn="r"/>
              </a:tabLst>
            </a:pP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Look Ahead (publication agenda)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914400" algn="l"/>
                <a:tab pos="7543800" algn="r"/>
              </a:tabLst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2:45	Budget Update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77F8D-BCE2-4DEF-A10E-9452B17B910D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049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Executive Director’s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4504" y="262746"/>
            <a:ext cx="8099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06D19"/>
              </a:buClr>
            </a:pPr>
            <a:r>
              <a:rPr lang="en-US" altLang="en-US" sz="2800" b="1" i="1" dirty="0" err="1" smtClean="0">
                <a:solidFill>
                  <a:srgbClr val="00436E"/>
                </a:solidFill>
                <a:latin typeface="Arial"/>
                <a:cs typeface="Arial"/>
              </a:rPr>
              <a:t>Gobeille</a:t>
            </a:r>
            <a:r>
              <a:rPr lang="en-US" altLang="en-US" sz="2800" b="1" i="1" dirty="0" smtClean="0">
                <a:solidFill>
                  <a:srgbClr val="00436E"/>
                </a:solidFill>
                <a:latin typeface="Arial"/>
                <a:cs typeface="Arial"/>
              </a:rPr>
              <a:t> v. Liberty Mutual</a:t>
            </a:r>
            <a:endParaRPr lang="en-US" altLang="en-US" sz="2800" b="1" i="1" dirty="0">
              <a:solidFill>
                <a:srgbClr val="00436E"/>
              </a:solidFill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77F8D-BCE2-4DEF-A10E-9452B17B910D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6045" y="1302589"/>
            <a:ext cx="400045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Carrier outreach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“Opt-in”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Spectrum of support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Employer outreach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Interagency coordination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Working with employer groups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Inter-state coordination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APCD Council &amp; NAHDO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Outreach to Dept. of Labor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Standardization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65265870"/>
              </p:ext>
            </p:extLst>
          </p:nvPr>
        </p:nvGraphicFramePr>
        <p:xfrm>
          <a:off x="4986068" y="1066894"/>
          <a:ext cx="386750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380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44504" y="371930"/>
            <a:ext cx="8399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06D19"/>
              </a:buClr>
            </a:pPr>
            <a:r>
              <a:rPr lang="en-US" altLang="en-US" sz="2800" b="1" dirty="0" smtClean="0">
                <a:solidFill>
                  <a:srgbClr val="00436E"/>
                </a:solidFill>
                <a:latin typeface="Arial"/>
                <a:cs typeface="Arial"/>
              </a:rPr>
              <a:t>MA APCD Update</a:t>
            </a:r>
            <a:endParaRPr lang="en-US" altLang="en-US" sz="2800" b="1" dirty="0">
              <a:solidFill>
                <a:srgbClr val="00436E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77F8D-BCE2-4DEF-A10E-9452B17B910D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6045" y="1302589"/>
            <a:ext cx="35904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dirty="0" err="1" smtClean="0"/>
              <a:t>MassHealth</a:t>
            </a:r>
            <a:r>
              <a:rPr lang="en-US" dirty="0" smtClean="0"/>
              <a:t> publication</a:t>
            </a:r>
          </a:p>
          <a:p>
            <a:pPr marL="457200" indent="-457200">
              <a:buAutoNum type="arabicPeriod"/>
            </a:pPr>
            <a:r>
              <a:rPr lang="en-US" dirty="0" smtClean="0"/>
              <a:t>5.0 Release</a:t>
            </a:r>
          </a:p>
          <a:p>
            <a:pPr marL="457200" indent="-457200">
              <a:buAutoNum type="arabicPeriod"/>
            </a:pPr>
            <a:r>
              <a:rPr lang="en-US" dirty="0" smtClean="0"/>
              <a:t>Enrollment trends</a:t>
            </a:r>
          </a:p>
          <a:p>
            <a:pPr marL="457200" indent="-457200">
              <a:buAutoNum type="arabicPeriod"/>
            </a:pPr>
            <a:r>
              <a:rPr lang="en-US" dirty="0" smtClean="0"/>
              <a:t>Provider analyses</a:t>
            </a:r>
          </a:p>
          <a:p>
            <a:pPr marL="457200" indent="-457200">
              <a:buAutoNum type="arabicPeriod"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791" y="1302589"/>
            <a:ext cx="4275480" cy="331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4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44504" y="371930"/>
            <a:ext cx="8099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06D19"/>
              </a:buClr>
            </a:pPr>
            <a:r>
              <a:rPr lang="en-US" altLang="en-US" sz="2800" b="1" dirty="0" smtClean="0">
                <a:solidFill>
                  <a:srgbClr val="00436E"/>
                </a:solidFill>
                <a:latin typeface="Arial"/>
                <a:cs typeface="Arial"/>
              </a:rPr>
              <a:t>Upcoming at CHIA (June-September)</a:t>
            </a:r>
            <a:endParaRPr lang="en-US" altLang="en-US" sz="2800" b="1" dirty="0">
              <a:solidFill>
                <a:srgbClr val="00436E"/>
              </a:solidFill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7049" y="1274074"/>
            <a:ext cx="801687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Assets: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 APCD 5.0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Casemix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releases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Hospital Cost Report modernization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“Top ten” data collection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Registered Provider Organizations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Publications and Analysis: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Annual Report on the Performance of the Massachusetts Health Care System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Health Policy Commission hearings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Hospital publications</a:t>
            </a:r>
          </a:p>
          <a:p>
            <a:endParaRPr lang="en-US" sz="1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Support for Legislature and State Agencies: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 Mandated benefit reviews and the Comprehensive Mandate Review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77F8D-BCE2-4DEF-A10E-9452B17B910D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05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Budget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4773" y="1905163"/>
            <a:ext cx="6400800" cy="443587"/>
          </a:xfrm>
        </p:spPr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7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353970894"/>
              </p:ext>
            </p:extLst>
          </p:nvPr>
        </p:nvGraphicFramePr>
        <p:xfrm>
          <a:off x="76200" y="152400"/>
          <a:ext cx="8991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29200" y="5879068"/>
            <a:ext cx="1084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projected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34200" y="6371325"/>
            <a:ext cx="17186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ppropriations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6397207"/>
            <a:ext cx="1826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actual spending</a:t>
            </a:r>
            <a:endParaRPr lang="en-US" sz="2000" dirty="0"/>
          </a:p>
        </p:txBody>
      </p:sp>
      <p:cxnSp>
        <p:nvCxnSpPr>
          <p:cNvPr id="9" name="Straight Connector 8"/>
          <p:cNvCxnSpPr>
            <a:stCxn id="7" idx="1"/>
          </p:cNvCxnSpPr>
          <p:nvPr/>
        </p:nvCxnSpPr>
        <p:spPr>
          <a:xfrm flipH="1" flipV="1">
            <a:off x="1219200" y="6581873"/>
            <a:ext cx="1524000" cy="1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3"/>
          </p:cNvCxnSpPr>
          <p:nvPr/>
        </p:nvCxnSpPr>
        <p:spPr>
          <a:xfrm flipV="1">
            <a:off x="4569341" y="6581873"/>
            <a:ext cx="1298059" cy="1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1"/>
          </p:cNvCxnSpPr>
          <p:nvPr/>
        </p:nvCxnSpPr>
        <p:spPr>
          <a:xfrm flipH="1">
            <a:off x="6630749" y="6571380"/>
            <a:ext cx="303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</p:cNvCxnSpPr>
          <p:nvPr/>
        </p:nvCxnSpPr>
        <p:spPr>
          <a:xfrm>
            <a:off x="8652876" y="6571380"/>
            <a:ext cx="2064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30749" y="62126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-10%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18573" y="76200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-29%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629400" y="990600"/>
            <a:ext cx="0" cy="5011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8001000" y="990600"/>
            <a:ext cx="0" cy="13599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09290" y="5916612"/>
            <a:ext cx="1113189" cy="646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CHIA was established FY2013 Q2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63658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44504" y="371930"/>
            <a:ext cx="8399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06D19"/>
              </a:buClr>
            </a:pPr>
            <a:r>
              <a:rPr lang="en-US" altLang="en-US" sz="2800" b="1" dirty="0" smtClean="0">
                <a:solidFill>
                  <a:srgbClr val="00436E"/>
                </a:solidFill>
                <a:latin typeface="Arial"/>
                <a:cs typeface="Arial"/>
              </a:rPr>
              <a:t>CHIA’s Statutory Mandate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77F8D-BCE2-4DEF-A10E-9452B17B910D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33334269"/>
              </p:ext>
            </p:extLst>
          </p:nvPr>
        </p:nvGraphicFramePr>
        <p:xfrm>
          <a:off x="1733909" y="1250819"/>
          <a:ext cx="7280694" cy="1630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5449659"/>
              </p:ext>
            </p:extLst>
          </p:nvPr>
        </p:nvGraphicFramePr>
        <p:xfrm>
          <a:off x="3080763" y="4914273"/>
          <a:ext cx="2432410" cy="668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40646789"/>
              </p:ext>
            </p:extLst>
          </p:nvPr>
        </p:nvGraphicFramePr>
        <p:xfrm>
          <a:off x="3080763" y="4034378"/>
          <a:ext cx="2432410" cy="711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987314771"/>
              </p:ext>
            </p:extLst>
          </p:nvPr>
        </p:nvGraphicFramePr>
        <p:xfrm>
          <a:off x="3017503" y="3171737"/>
          <a:ext cx="2432410" cy="73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2264" y="1171189"/>
            <a:ext cx="1392881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u="sng" dirty="0" smtClean="0"/>
              <a:t>Data Assets</a:t>
            </a:r>
          </a:p>
          <a:p>
            <a:pPr algn="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APCD</a:t>
            </a:r>
          </a:p>
          <a:p>
            <a:pPr algn="r"/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Casemix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Providers</a:t>
            </a:r>
          </a:p>
          <a:p>
            <a:pPr algn="r"/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Insurance</a:t>
            </a:r>
          </a:p>
          <a:p>
            <a:pPr algn="r"/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Surveys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1395556" y="1119426"/>
            <a:ext cx="319177" cy="206838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00627" y="2895538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+</a:t>
            </a:r>
            <a:endParaRPr lang="en-US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6625977" y="4226444"/>
            <a:ext cx="22797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 smtClean="0"/>
              <a:t>Examples of Statutory Analysis</a:t>
            </a:r>
          </a:p>
          <a:p>
            <a:pPr marL="173038" indent="-173038">
              <a:buAutoNum type="arabicPeriod"/>
            </a:pPr>
            <a:r>
              <a:rPr lang="en-US" sz="1200" dirty="0" smtClean="0"/>
              <a:t>Total Health Care Expenditures</a:t>
            </a:r>
          </a:p>
          <a:p>
            <a:pPr marL="173038" indent="-173038">
              <a:buAutoNum type="arabicPeriod"/>
            </a:pPr>
            <a:r>
              <a:rPr lang="en-US" sz="1200" dirty="0" smtClean="0"/>
              <a:t>Hospitals financials and trends</a:t>
            </a:r>
          </a:p>
          <a:p>
            <a:pPr marL="173038" indent="-173038">
              <a:buAutoNum type="arabicPeriod"/>
            </a:pPr>
            <a:r>
              <a:rPr lang="en-US" sz="1200" dirty="0" smtClean="0"/>
              <a:t>Insurance Access &amp; Coverage</a:t>
            </a:r>
          </a:p>
          <a:p>
            <a:pPr marL="173038" indent="-173038">
              <a:buAutoNum type="arabicPeriod"/>
            </a:pPr>
            <a:r>
              <a:rPr lang="en-US" sz="1200" dirty="0" smtClean="0"/>
              <a:t>Mental Health &amp; SUD</a:t>
            </a:r>
          </a:p>
          <a:p>
            <a:pPr marL="173038" indent="-173038">
              <a:buAutoNum type="arabicPeriod"/>
            </a:pPr>
            <a:r>
              <a:rPr lang="en-US" sz="1200" dirty="0" smtClean="0"/>
              <a:t>TME, RP, APM, Premiums</a:t>
            </a:r>
          </a:p>
          <a:p>
            <a:pPr marL="173038" indent="-173038">
              <a:buAutoNum type="arabicPeriod"/>
            </a:pPr>
            <a:r>
              <a:rPr lang="en-US" sz="1200" dirty="0" err="1" smtClean="0"/>
              <a:t>MassHealth</a:t>
            </a:r>
            <a:endParaRPr lang="en-US" sz="1200" dirty="0" smtClean="0"/>
          </a:p>
          <a:p>
            <a:pPr marL="173038" indent="-173038">
              <a:buAutoNum type="arabicPeriod"/>
            </a:pPr>
            <a:r>
              <a:rPr lang="en-US" sz="1200" dirty="0" smtClean="0"/>
              <a:t>and more…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625977" y="3980491"/>
            <a:ext cx="866537" cy="283475"/>
            <a:chOff x="4160269" y="468580"/>
            <a:chExt cx="1733075" cy="693230"/>
          </a:xfrm>
        </p:grpSpPr>
        <p:sp>
          <p:nvSpPr>
            <p:cNvPr id="14" name="Chevron 13"/>
            <p:cNvSpPr/>
            <p:nvPr/>
          </p:nvSpPr>
          <p:spPr>
            <a:xfrm>
              <a:off x="4160269" y="468580"/>
              <a:ext cx="1733075" cy="693230"/>
            </a:xfrm>
            <a:prstGeom prst="chevron">
              <a:avLst/>
            </a:prstGeom>
            <a:solidFill>
              <a:srgbClr val="00436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hevron 4"/>
            <p:cNvSpPr/>
            <p:nvPr/>
          </p:nvSpPr>
          <p:spPr>
            <a:xfrm>
              <a:off x="4506884" y="468580"/>
              <a:ext cx="1039845" cy="6932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48006" rIns="24003" bIns="480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Analysis</a:t>
              </a:r>
              <a:endParaRPr lang="en-US" sz="1000" kern="1200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6625977" y="3911201"/>
            <a:ext cx="2279727" cy="1884903"/>
          </a:xfrm>
          <a:prstGeom prst="rect">
            <a:avLst/>
          </a:prstGeom>
          <a:noFill/>
          <a:ln>
            <a:solidFill>
              <a:srgbClr val="0043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3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 5_28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447</Words>
  <Application>Microsoft Office PowerPoint</Application>
  <PresentationFormat>On-screen Show (4:3)</PresentationFormat>
  <Paragraphs>137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FINALPowerPointTEMPLATE 5_28 (1)</vt:lpstr>
      <vt:lpstr>Office Theme</vt:lpstr>
      <vt:lpstr>PowerPoint Presentation</vt:lpstr>
      <vt:lpstr>PowerPoint Presentation</vt:lpstr>
      <vt:lpstr>Executive Director’s report</vt:lpstr>
      <vt:lpstr>PowerPoint Presentation</vt:lpstr>
      <vt:lpstr>PowerPoint Presentation</vt:lpstr>
      <vt:lpstr>PowerPoint Presentation</vt:lpstr>
      <vt:lpstr>Budget update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2015-09-16T13:31:07Z</dcterms:created>
  <dcterms:modified xsi:type="dcterms:W3CDTF">2016-06-20T13:39:35Z</dcterms:modified>
</cp:coreProperties>
</file>